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5"/>
  </p:notesMasterIdLst>
  <p:handoutMasterIdLst>
    <p:handoutMasterId r:id="rId56"/>
  </p:handoutMasterIdLst>
  <p:sldIdLst>
    <p:sldId id="1097" r:id="rId2"/>
    <p:sldId id="1447" r:id="rId3"/>
    <p:sldId id="1379" r:id="rId4"/>
    <p:sldId id="1382" r:id="rId5"/>
    <p:sldId id="1463" r:id="rId6"/>
    <p:sldId id="1464" r:id="rId7"/>
    <p:sldId id="1465" r:id="rId8"/>
    <p:sldId id="1257" r:id="rId9"/>
    <p:sldId id="1258" r:id="rId10"/>
    <p:sldId id="1422" r:id="rId11"/>
    <p:sldId id="1423" r:id="rId12"/>
    <p:sldId id="1218" r:id="rId13"/>
    <p:sldId id="1271" r:id="rId14"/>
    <p:sldId id="1441" r:id="rId15"/>
    <p:sldId id="1440" r:id="rId16"/>
    <p:sldId id="1424" r:id="rId17"/>
    <p:sldId id="1439" r:id="rId18"/>
    <p:sldId id="1458" r:id="rId19"/>
    <p:sldId id="1434" r:id="rId20"/>
    <p:sldId id="1455" r:id="rId21"/>
    <p:sldId id="1456" r:id="rId22"/>
    <p:sldId id="1443" r:id="rId23"/>
    <p:sldId id="1442" r:id="rId24"/>
    <p:sldId id="1338" r:id="rId25"/>
    <p:sldId id="1344" r:id="rId26"/>
    <p:sldId id="1334" r:id="rId27"/>
    <p:sldId id="1335" r:id="rId28"/>
    <p:sldId id="1336" r:id="rId29"/>
    <p:sldId id="1337" r:id="rId30"/>
    <p:sldId id="1351" r:id="rId31"/>
    <p:sldId id="1451" r:id="rId32"/>
    <p:sldId id="1450" r:id="rId33"/>
    <p:sldId id="1452" r:id="rId34"/>
    <p:sldId id="1378" r:id="rId35"/>
    <p:sldId id="1466" r:id="rId36"/>
    <p:sldId id="1453" r:id="rId37"/>
    <p:sldId id="1357" r:id="rId38"/>
    <p:sldId id="1462" r:id="rId39"/>
    <p:sldId id="1363" r:id="rId40"/>
    <p:sldId id="1364" r:id="rId41"/>
    <p:sldId id="1367" r:id="rId42"/>
    <p:sldId id="1371" r:id="rId43"/>
    <p:sldId id="1372" r:id="rId44"/>
    <p:sldId id="1373" r:id="rId45"/>
    <p:sldId id="1419" r:id="rId46"/>
    <p:sldId id="1444" r:id="rId47"/>
    <p:sldId id="1445" r:id="rId48"/>
    <p:sldId id="1278" r:id="rId49"/>
    <p:sldId id="1426" r:id="rId50"/>
    <p:sldId id="1427" r:id="rId51"/>
    <p:sldId id="1428" r:id="rId52"/>
    <p:sldId id="1342" r:id="rId53"/>
    <p:sldId id="1340" r:id="rId54"/>
  </p:sldIdLst>
  <p:sldSz cx="12188825"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2E8A7AE-E487-CD44-B122-783E4B739D29}">
          <p14:sldIdLst>
            <p14:sldId id="1097"/>
            <p14:sldId id="1447"/>
            <p14:sldId id="1379"/>
            <p14:sldId id="1382"/>
          </p14:sldIdLst>
        </p14:section>
        <p14:section name="Positioning" id="{CF401DB1-EEFE-5A4C-BB85-331F469EC23A}">
          <p14:sldIdLst>
            <p14:sldId id="1463"/>
            <p14:sldId id="1464"/>
            <p14:sldId id="1465"/>
            <p14:sldId id="1257"/>
            <p14:sldId id="1258"/>
            <p14:sldId id="1422"/>
            <p14:sldId id="1423"/>
          </p14:sldIdLst>
        </p14:section>
        <p14:section name="Atlas Overview" id="{57C28245-3ADB-F84B-B3A0-6CCEF06A3E33}">
          <p14:sldIdLst>
            <p14:sldId id="1218"/>
            <p14:sldId id="1271"/>
            <p14:sldId id="1441"/>
            <p14:sldId id="1440"/>
            <p14:sldId id="1424"/>
            <p14:sldId id="1439"/>
            <p14:sldId id="1458"/>
            <p14:sldId id="1434"/>
            <p14:sldId id="1455"/>
            <p14:sldId id="1456"/>
            <p14:sldId id="1443"/>
            <p14:sldId id="1442"/>
          </p14:sldIdLst>
        </p14:section>
        <p14:section name="Atlas Screens" id="{1491B83B-DB22-7249-A987-81381DFF6847}">
          <p14:sldIdLst>
            <p14:sldId id="1338"/>
            <p14:sldId id="1344"/>
            <p14:sldId id="1334"/>
            <p14:sldId id="1335"/>
            <p14:sldId id="1336"/>
            <p14:sldId id="1337"/>
          </p14:sldIdLst>
        </p14:section>
        <p14:section name="Atlas Ingestion Demo" id="{64F3918A-478E-5540-80EE-2A099CA1C4EA}">
          <p14:sldIdLst>
            <p14:sldId id="1351"/>
            <p14:sldId id="1451"/>
            <p14:sldId id="1450"/>
            <p14:sldId id="1452"/>
            <p14:sldId id="1378"/>
            <p14:sldId id="1466"/>
            <p14:sldId id="1453"/>
            <p14:sldId id="1357"/>
            <p14:sldId id="1462"/>
          </p14:sldIdLst>
        </p14:section>
        <p14:section name="Atlas Architecture" id="{4BBC40C5-8893-BE48-AAC6-29C6FCC001EF}">
          <p14:sldIdLst>
            <p14:sldId id="1363"/>
            <p14:sldId id="1364"/>
            <p14:sldId id="1367"/>
            <p14:sldId id="1371"/>
            <p14:sldId id="1372"/>
            <p14:sldId id="1373"/>
            <p14:sldId id="1419"/>
          </p14:sldIdLst>
        </p14:section>
        <p14:section name="Roadmap" id="{CA18FFD8-E7E5-F946-BFDC-8778BA6AF922}">
          <p14:sldIdLst>
            <p14:sldId id="1444"/>
            <p14:sldId id="1445"/>
          </p14:sldIdLst>
        </p14:section>
        <p14:section name="Closing" id="{9FC7AC21-1813-CB4B-9C98-835B3B5087FE}">
          <p14:sldIdLst>
            <p14:sldId id="1278"/>
            <p14:sldId id="1426"/>
            <p14:sldId id="1427"/>
            <p14:sldId id="1428"/>
            <p14:sldId id="1342"/>
            <p14:sldId id="1340"/>
          </p14:sldIdLst>
        </p14:section>
      </p14:sectionLst>
    </p:ext>
    <p:ext uri="{EFAFB233-063F-42B5-8137-9DF3F51BA10A}">
      <p15:sldGuideLst xmlns="" xmlns:p15="http://schemas.microsoft.com/office/powerpoint/2012/main">
        <p15:guide id="1" orient="horz" pos="2160">
          <p15:clr>
            <a:srgbClr val="A4A3A4"/>
          </p15:clr>
        </p15:guide>
        <p15:guide id="2" pos="3839">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avid McJannet"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971B"/>
    <a:srgbClr val="7FBD5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9865" autoAdjust="0"/>
    <p:restoredTop sz="95538" autoAdjust="0"/>
  </p:normalViewPr>
  <p:slideViewPr>
    <p:cSldViewPr snapToGrid="0" snapToObjects="1">
      <p:cViewPr varScale="1">
        <p:scale>
          <a:sx n="143" d="100"/>
          <a:sy n="143" d="100"/>
        </p:scale>
        <p:origin x="-128" y="-896"/>
      </p:cViewPr>
      <p:guideLst>
        <p:guide orient="horz" pos="2160"/>
        <p:guide pos="3839"/>
      </p:guideLst>
    </p:cSldViewPr>
  </p:slideViewPr>
  <p:outlineViewPr>
    <p:cViewPr>
      <p:scale>
        <a:sx n="33" d="100"/>
        <a:sy n="33" d="100"/>
      </p:scale>
      <p:origin x="0" y="47032"/>
    </p:cViewPr>
  </p:outlineViewPr>
  <p:notesTextViewPr>
    <p:cViewPr>
      <p:scale>
        <a:sx n="100" d="100"/>
        <a:sy n="100" d="100"/>
      </p:scale>
      <p:origin x="0" y="0"/>
    </p:cViewPr>
  </p:notesTextViewPr>
  <p:sorterViewPr>
    <p:cViewPr>
      <p:scale>
        <a:sx n="163" d="100"/>
        <a:sy n="163" d="100"/>
      </p:scale>
      <p:origin x="0" y="2776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notesMaster" Target="notesMasters/notesMaster1.xml"/><Relationship Id="rId56" Type="http://schemas.openxmlformats.org/officeDocument/2006/relationships/handoutMaster" Target="handoutMasters/handoutMaster1.xml"/><Relationship Id="rId57" Type="http://schemas.openxmlformats.org/officeDocument/2006/relationships/printerSettings" Target="printerSettings/printerSettings1.bin"/><Relationship Id="rId58" Type="http://schemas.openxmlformats.org/officeDocument/2006/relationships/commentAuthors" Target="commentAuthors.xml"/><Relationship Id="rId59" Type="http://schemas.openxmlformats.org/officeDocument/2006/relationships/presProps" Target="presProp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viewProps" Target="viewProps.xml"/><Relationship Id="rId61" Type="http://schemas.openxmlformats.org/officeDocument/2006/relationships/theme" Target="theme/theme1.xml"/><Relationship Id="rId6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8B5DC54-9E6F-9649-BC89-103F0D55D9B2}" type="doc">
      <dgm:prSet loTypeId="urn:microsoft.com/office/officeart/2009/3/layout/HorizontalOrganizationChart" loCatId="" qsTypeId="urn:microsoft.com/office/officeart/2005/8/quickstyle/simple4" qsCatId="simple" csTypeId="urn:microsoft.com/office/officeart/2005/8/colors/accent0_1" csCatId="mainScheme" phldr="1"/>
      <dgm:spPr/>
      <dgm:t>
        <a:bodyPr/>
        <a:lstStyle/>
        <a:p>
          <a:endParaRPr lang="en-US"/>
        </a:p>
      </dgm:t>
    </dgm:pt>
    <dgm:pt modelId="{B855ED22-916E-A544-BE70-8B3639B82C19}">
      <dgm:prSet phldrT="[Text]" custT="1">
        <dgm:style>
          <a:lnRef idx="2">
            <a:schemeClr val="accent1">
              <a:shade val="50000"/>
            </a:schemeClr>
          </a:lnRef>
          <a:fillRef idx="1">
            <a:schemeClr val="accent1"/>
          </a:fillRef>
          <a:effectRef idx="0">
            <a:schemeClr val="accent1"/>
          </a:effectRef>
          <a:fontRef idx="minor">
            <a:schemeClr val="lt1"/>
          </a:fontRef>
        </dgm:style>
      </dgm:prSet>
      <dgm:spPr>
        <a:solidFill>
          <a:schemeClr val="bg2"/>
        </a:solidFill>
        <a:ln w="38100" cmpd="sng"/>
      </dgm:spPr>
      <dgm:t>
        <a:bodyPr/>
        <a:lstStyle/>
        <a:p>
          <a:r>
            <a:rPr lang="en-US" sz="2800" b="1" dirty="0" smtClean="0">
              <a:latin typeface="Calibri"/>
              <a:cs typeface="Calibri"/>
            </a:rPr>
            <a:t>Sensitivity</a:t>
          </a:r>
          <a:endParaRPr lang="en-US" sz="2800" b="1" dirty="0">
            <a:latin typeface="Calibri"/>
            <a:cs typeface="Calibri"/>
          </a:endParaRPr>
        </a:p>
      </dgm:t>
    </dgm:pt>
    <dgm:pt modelId="{A1A231CA-2A5F-8043-A0A5-D0099D1616E2}" type="parTrans" cxnId="{B0F2B84B-FAFE-5344-8EC2-CAA89BBD9D31}">
      <dgm:prSet/>
      <dgm:spPr/>
      <dgm:t>
        <a:bodyPr/>
        <a:lstStyle/>
        <a:p>
          <a:endParaRPr lang="en-US" sz="1600">
            <a:latin typeface="Calibri"/>
            <a:cs typeface="Calibri"/>
          </a:endParaRPr>
        </a:p>
      </dgm:t>
    </dgm:pt>
    <dgm:pt modelId="{71B57617-B934-2F44-8054-41DE8CDBE58B}" type="sibTrans" cxnId="{B0F2B84B-FAFE-5344-8EC2-CAA89BBD9D31}">
      <dgm:prSet/>
      <dgm:spPr/>
      <dgm:t>
        <a:bodyPr/>
        <a:lstStyle/>
        <a:p>
          <a:endParaRPr lang="en-US" sz="1600">
            <a:latin typeface="Calibri"/>
            <a:cs typeface="Calibri"/>
          </a:endParaRPr>
        </a:p>
      </dgm:t>
    </dgm:pt>
    <dgm:pt modelId="{21CD0E7B-089A-B144-A44D-25AB242FC11B}">
      <dgm:prSet phldrT="[Text]" custT="1"/>
      <dgm:spPr>
        <a:solidFill>
          <a:schemeClr val="accent5">
            <a:lumMod val="40000"/>
            <a:lumOff val="60000"/>
            <a:alpha val="90000"/>
          </a:schemeClr>
        </a:solidFill>
      </dgm:spPr>
      <dgm:t>
        <a:bodyPr/>
        <a:lstStyle/>
        <a:p>
          <a:r>
            <a:rPr lang="en-US" sz="2800" dirty="0" smtClean="0">
              <a:latin typeface="Calibri"/>
              <a:cs typeface="Calibri"/>
            </a:rPr>
            <a:t>EMP_PII </a:t>
          </a:r>
          <a:endParaRPr lang="en-US" sz="2800" dirty="0">
            <a:latin typeface="Calibri"/>
            <a:cs typeface="Calibri"/>
          </a:endParaRPr>
        </a:p>
      </dgm:t>
    </dgm:pt>
    <dgm:pt modelId="{BFC68EC2-0E88-A446-A12F-6F76DD1F2D8D}" type="parTrans" cxnId="{BA962C5B-DAD0-844F-8A87-E6F75F76C469}">
      <dgm:prSet/>
      <dgm:spPr/>
      <dgm:t>
        <a:bodyPr/>
        <a:lstStyle/>
        <a:p>
          <a:endParaRPr lang="en-US" sz="1600">
            <a:latin typeface="Calibri"/>
            <a:cs typeface="Calibri"/>
          </a:endParaRPr>
        </a:p>
      </dgm:t>
    </dgm:pt>
    <dgm:pt modelId="{42FD45FC-4EAA-634E-8260-73A04833F5E3}" type="sibTrans" cxnId="{BA962C5B-DAD0-844F-8A87-E6F75F76C469}">
      <dgm:prSet/>
      <dgm:spPr/>
      <dgm:t>
        <a:bodyPr/>
        <a:lstStyle/>
        <a:p>
          <a:endParaRPr lang="en-US" sz="1600">
            <a:latin typeface="Calibri"/>
            <a:cs typeface="Calibri"/>
          </a:endParaRPr>
        </a:p>
      </dgm:t>
    </dgm:pt>
    <dgm:pt modelId="{2B12F0F7-C597-6445-864E-421960388FAA}">
      <dgm:prSet phldrT="[Text]" custT="1"/>
      <dgm:spPr>
        <a:solidFill>
          <a:schemeClr val="accent1">
            <a:lumMod val="60000"/>
            <a:lumOff val="40000"/>
            <a:alpha val="90000"/>
          </a:schemeClr>
        </a:solidFill>
      </dgm:spPr>
      <dgm:t>
        <a:bodyPr/>
        <a:lstStyle/>
        <a:p>
          <a:r>
            <a:rPr lang="en-US" sz="2800" dirty="0" smtClean="0">
              <a:latin typeface="Calibri"/>
              <a:cs typeface="Calibri"/>
            </a:rPr>
            <a:t>Financial</a:t>
          </a:r>
          <a:endParaRPr lang="en-US" sz="2800" dirty="0">
            <a:latin typeface="Calibri"/>
            <a:cs typeface="Calibri"/>
          </a:endParaRPr>
        </a:p>
      </dgm:t>
    </dgm:pt>
    <dgm:pt modelId="{3074F0B8-B0CA-B444-860E-D386D1463DF5}" type="parTrans" cxnId="{F31320CB-4615-B44F-8894-8508EEBEE0BD}">
      <dgm:prSet/>
      <dgm:spPr/>
      <dgm:t>
        <a:bodyPr/>
        <a:lstStyle/>
        <a:p>
          <a:endParaRPr lang="en-US" sz="1600">
            <a:latin typeface="Calibri"/>
            <a:cs typeface="Calibri"/>
          </a:endParaRPr>
        </a:p>
      </dgm:t>
    </dgm:pt>
    <dgm:pt modelId="{4294B1E2-5F58-944C-89A8-B4BA370A2ADD}" type="sibTrans" cxnId="{F31320CB-4615-B44F-8894-8508EEBEE0BD}">
      <dgm:prSet/>
      <dgm:spPr/>
      <dgm:t>
        <a:bodyPr/>
        <a:lstStyle/>
        <a:p>
          <a:endParaRPr lang="en-US" sz="1600">
            <a:latin typeface="Calibri"/>
            <a:cs typeface="Calibri"/>
          </a:endParaRPr>
        </a:p>
      </dgm:t>
    </dgm:pt>
    <dgm:pt modelId="{73C6E16E-4E1D-E345-BB95-E786395BC768}">
      <dgm:prSet phldrT="[Text]" custT="1"/>
      <dgm:spPr>
        <a:solidFill>
          <a:srgbClr val="FF6600">
            <a:alpha val="90000"/>
          </a:srgbClr>
        </a:solidFill>
      </dgm:spPr>
      <dgm:t>
        <a:bodyPr/>
        <a:lstStyle/>
        <a:p>
          <a:r>
            <a:rPr lang="en-US" sz="2800" dirty="0" smtClean="0">
              <a:latin typeface="Calibri"/>
              <a:cs typeface="Calibri"/>
            </a:rPr>
            <a:t>Violation</a:t>
          </a:r>
          <a:endParaRPr lang="en-US" sz="2800" dirty="0">
            <a:latin typeface="Calibri"/>
            <a:cs typeface="Calibri"/>
          </a:endParaRPr>
        </a:p>
      </dgm:t>
    </dgm:pt>
    <dgm:pt modelId="{3DB6664F-6BBD-964B-BD5C-2BF6C1955385}" type="parTrans" cxnId="{F29EA40C-2097-5E44-8F10-F09C2FF2C9F6}">
      <dgm:prSet/>
      <dgm:spPr/>
      <dgm:t>
        <a:bodyPr/>
        <a:lstStyle/>
        <a:p>
          <a:endParaRPr lang="en-US" sz="1600">
            <a:latin typeface="Calibri"/>
            <a:cs typeface="Calibri"/>
          </a:endParaRPr>
        </a:p>
      </dgm:t>
    </dgm:pt>
    <dgm:pt modelId="{2D22F61E-7F9D-A04B-B43B-7C14D03DF6ED}" type="sibTrans" cxnId="{F29EA40C-2097-5E44-8F10-F09C2FF2C9F6}">
      <dgm:prSet/>
      <dgm:spPr/>
      <dgm:t>
        <a:bodyPr/>
        <a:lstStyle/>
        <a:p>
          <a:endParaRPr lang="en-US" sz="1600">
            <a:latin typeface="Calibri"/>
            <a:cs typeface="Calibri"/>
          </a:endParaRPr>
        </a:p>
      </dgm:t>
    </dgm:pt>
    <dgm:pt modelId="{3E1C1F94-6BA2-9147-A1DA-F91F2C66C379}" type="pres">
      <dgm:prSet presAssocID="{78B5DC54-9E6F-9649-BC89-103F0D55D9B2}" presName="hierChild1" presStyleCnt="0">
        <dgm:presLayoutVars>
          <dgm:orgChart val="1"/>
          <dgm:chPref val="1"/>
          <dgm:dir/>
          <dgm:animOne val="branch"/>
          <dgm:animLvl val="lvl"/>
          <dgm:resizeHandles/>
        </dgm:presLayoutVars>
      </dgm:prSet>
      <dgm:spPr/>
      <dgm:t>
        <a:bodyPr/>
        <a:lstStyle/>
        <a:p>
          <a:endParaRPr lang="en-US"/>
        </a:p>
      </dgm:t>
    </dgm:pt>
    <dgm:pt modelId="{4363F094-B5BD-1946-95F7-ADA2C0C24A37}" type="pres">
      <dgm:prSet presAssocID="{B855ED22-916E-A544-BE70-8B3639B82C19}" presName="hierRoot1" presStyleCnt="0">
        <dgm:presLayoutVars>
          <dgm:hierBranch val="init"/>
        </dgm:presLayoutVars>
      </dgm:prSet>
      <dgm:spPr/>
    </dgm:pt>
    <dgm:pt modelId="{24965D1B-D378-4249-9248-F8B70B2779FA}" type="pres">
      <dgm:prSet presAssocID="{B855ED22-916E-A544-BE70-8B3639B82C19}" presName="rootComposite1" presStyleCnt="0"/>
      <dgm:spPr/>
    </dgm:pt>
    <dgm:pt modelId="{F2285623-F479-C54C-A079-850286E201CF}" type="pres">
      <dgm:prSet presAssocID="{B855ED22-916E-A544-BE70-8B3639B82C19}" presName="rootText1" presStyleLbl="node0" presStyleIdx="0" presStyleCnt="1" custLinFactNeighborX="-14144" custLinFactNeighborY="-2921">
        <dgm:presLayoutVars>
          <dgm:chPref val="3"/>
        </dgm:presLayoutVars>
      </dgm:prSet>
      <dgm:spPr/>
      <dgm:t>
        <a:bodyPr/>
        <a:lstStyle/>
        <a:p>
          <a:endParaRPr lang="en-US"/>
        </a:p>
      </dgm:t>
    </dgm:pt>
    <dgm:pt modelId="{B3EC2693-428E-6149-9E44-F7809584B93B}" type="pres">
      <dgm:prSet presAssocID="{B855ED22-916E-A544-BE70-8B3639B82C19}" presName="rootConnector1" presStyleLbl="node1" presStyleIdx="0" presStyleCnt="0"/>
      <dgm:spPr/>
      <dgm:t>
        <a:bodyPr/>
        <a:lstStyle/>
        <a:p>
          <a:endParaRPr lang="en-US"/>
        </a:p>
      </dgm:t>
    </dgm:pt>
    <dgm:pt modelId="{83586F3A-21A4-AB4B-9C39-E1D79E892DC8}" type="pres">
      <dgm:prSet presAssocID="{B855ED22-916E-A544-BE70-8B3639B82C19}" presName="hierChild2" presStyleCnt="0"/>
      <dgm:spPr/>
    </dgm:pt>
    <dgm:pt modelId="{B79122D1-CBD0-444D-B77F-12341A9C66E5}" type="pres">
      <dgm:prSet presAssocID="{BFC68EC2-0E88-A446-A12F-6F76DD1F2D8D}" presName="Name64" presStyleLbl="parChTrans1D2" presStyleIdx="0" presStyleCnt="2"/>
      <dgm:spPr/>
      <dgm:t>
        <a:bodyPr/>
        <a:lstStyle/>
        <a:p>
          <a:endParaRPr lang="en-US"/>
        </a:p>
      </dgm:t>
    </dgm:pt>
    <dgm:pt modelId="{7FFBA463-7F70-634C-866D-9C18771F6716}" type="pres">
      <dgm:prSet presAssocID="{21CD0E7B-089A-B144-A44D-25AB242FC11B}" presName="hierRoot2" presStyleCnt="0">
        <dgm:presLayoutVars>
          <dgm:hierBranch val="init"/>
        </dgm:presLayoutVars>
      </dgm:prSet>
      <dgm:spPr/>
    </dgm:pt>
    <dgm:pt modelId="{22A4A6CB-8B8C-0B49-9671-72EF3E734D6D}" type="pres">
      <dgm:prSet presAssocID="{21CD0E7B-089A-B144-A44D-25AB242FC11B}" presName="rootComposite" presStyleCnt="0"/>
      <dgm:spPr/>
    </dgm:pt>
    <dgm:pt modelId="{49604253-A3B4-0346-AF27-A1EBD113484F}" type="pres">
      <dgm:prSet presAssocID="{21CD0E7B-089A-B144-A44D-25AB242FC11B}" presName="rootText" presStyleLbl="node2" presStyleIdx="0" presStyleCnt="2">
        <dgm:presLayoutVars>
          <dgm:chPref val="3"/>
        </dgm:presLayoutVars>
      </dgm:prSet>
      <dgm:spPr/>
      <dgm:t>
        <a:bodyPr/>
        <a:lstStyle/>
        <a:p>
          <a:endParaRPr lang="en-US"/>
        </a:p>
      </dgm:t>
    </dgm:pt>
    <dgm:pt modelId="{989CCBC6-E8D1-424B-BB9A-26E552067266}" type="pres">
      <dgm:prSet presAssocID="{21CD0E7B-089A-B144-A44D-25AB242FC11B}" presName="rootConnector" presStyleLbl="node2" presStyleIdx="0" presStyleCnt="2"/>
      <dgm:spPr/>
      <dgm:t>
        <a:bodyPr/>
        <a:lstStyle/>
        <a:p>
          <a:endParaRPr lang="en-US"/>
        </a:p>
      </dgm:t>
    </dgm:pt>
    <dgm:pt modelId="{8EC56DF8-8E05-8345-8F33-AF81946B2CA9}" type="pres">
      <dgm:prSet presAssocID="{21CD0E7B-089A-B144-A44D-25AB242FC11B}" presName="hierChild4" presStyleCnt="0"/>
      <dgm:spPr/>
    </dgm:pt>
    <dgm:pt modelId="{AAFD0AC6-E6A8-9A46-B638-BD1FDF57C23A}" type="pres">
      <dgm:prSet presAssocID="{21CD0E7B-089A-B144-A44D-25AB242FC11B}" presName="hierChild5" presStyleCnt="0"/>
      <dgm:spPr/>
    </dgm:pt>
    <dgm:pt modelId="{455F3BB1-F609-B544-A58F-C3C82E7E10D0}" type="pres">
      <dgm:prSet presAssocID="{3074F0B8-B0CA-B444-860E-D386D1463DF5}" presName="Name64" presStyleLbl="parChTrans1D2" presStyleIdx="1" presStyleCnt="2"/>
      <dgm:spPr/>
      <dgm:t>
        <a:bodyPr/>
        <a:lstStyle/>
        <a:p>
          <a:endParaRPr lang="en-US"/>
        </a:p>
      </dgm:t>
    </dgm:pt>
    <dgm:pt modelId="{8077C940-94C1-C443-A861-8E9A3687522E}" type="pres">
      <dgm:prSet presAssocID="{2B12F0F7-C597-6445-864E-421960388FAA}" presName="hierRoot2" presStyleCnt="0">
        <dgm:presLayoutVars>
          <dgm:hierBranch val="init"/>
        </dgm:presLayoutVars>
      </dgm:prSet>
      <dgm:spPr/>
    </dgm:pt>
    <dgm:pt modelId="{39625D0B-AD6B-DD47-83E4-F4E5EED96BAD}" type="pres">
      <dgm:prSet presAssocID="{2B12F0F7-C597-6445-864E-421960388FAA}" presName="rootComposite" presStyleCnt="0"/>
      <dgm:spPr/>
    </dgm:pt>
    <dgm:pt modelId="{C5A89119-7B24-7E46-A4ED-D00BE228FDEA}" type="pres">
      <dgm:prSet presAssocID="{2B12F0F7-C597-6445-864E-421960388FAA}" presName="rootText" presStyleLbl="node2" presStyleIdx="1" presStyleCnt="2">
        <dgm:presLayoutVars>
          <dgm:chPref val="3"/>
        </dgm:presLayoutVars>
      </dgm:prSet>
      <dgm:spPr/>
      <dgm:t>
        <a:bodyPr/>
        <a:lstStyle/>
        <a:p>
          <a:endParaRPr lang="en-US"/>
        </a:p>
      </dgm:t>
    </dgm:pt>
    <dgm:pt modelId="{FA99C871-ADD6-4A4A-AA4A-28E4B4EB07FA}" type="pres">
      <dgm:prSet presAssocID="{2B12F0F7-C597-6445-864E-421960388FAA}" presName="rootConnector" presStyleLbl="node2" presStyleIdx="1" presStyleCnt="2"/>
      <dgm:spPr/>
      <dgm:t>
        <a:bodyPr/>
        <a:lstStyle/>
        <a:p>
          <a:endParaRPr lang="en-US"/>
        </a:p>
      </dgm:t>
    </dgm:pt>
    <dgm:pt modelId="{125C43D5-27A6-5A4C-A396-CBF042B83430}" type="pres">
      <dgm:prSet presAssocID="{2B12F0F7-C597-6445-864E-421960388FAA}" presName="hierChild4" presStyleCnt="0"/>
      <dgm:spPr/>
    </dgm:pt>
    <dgm:pt modelId="{C56ABBFB-7C20-5B47-BAC8-111AB1A4138A}" type="pres">
      <dgm:prSet presAssocID="{3DB6664F-6BBD-964B-BD5C-2BF6C1955385}" presName="Name64" presStyleLbl="parChTrans1D3" presStyleIdx="0" presStyleCnt="1"/>
      <dgm:spPr/>
      <dgm:t>
        <a:bodyPr/>
        <a:lstStyle/>
        <a:p>
          <a:endParaRPr lang="en-US"/>
        </a:p>
      </dgm:t>
    </dgm:pt>
    <dgm:pt modelId="{B3AB567B-5880-7243-8A7B-B4AB23AC2BEC}" type="pres">
      <dgm:prSet presAssocID="{73C6E16E-4E1D-E345-BB95-E786395BC768}" presName="hierRoot2" presStyleCnt="0">
        <dgm:presLayoutVars>
          <dgm:hierBranch val="init"/>
        </dgm:presLayoutVars>
      </dgm:prSet>
      <dgm:spPr/>
    </dgm:pt>
    <dgm:pt modelId="{F04B6017-9AD5-EC4F-8D90-FFA402F7BBAF}" type="pres">
      <dgm:prSet presAssocID="{73C6E16E-4E1D-E345-BB95-E786395BC768}" presName="rootComposite" presStyleCnt="0"/>
      <dgm:spPr/>
    </dgm:pt>
    <dgm:pt modelId="{3E52EE4E-A2CD-9245-A5EF-FB0748D872A4}" type="pres">
      <dgm:prSet presAssocID="{73C6E16E-4E1D-E345-BB95-E786395BC768}" presName="rootText" presStyleLbl="node3" presStyleIdx="0" presStyleCnt="1">
        <dgm:presLayoutVars>
          <dgm:chPref val="3"/>
        </dgm:presLayoutVars>
      </dgm:prSet>
      <dgm:spPr/>
      <dgm:t>
        <a:bodyPr/>
        <a:lstStyle/>
        <a:p>
          <a:endParaRPr lang="en-US"/>
        </a:p>
      </dgm:t>
    </dgm:pt>
    <dgm:pt modelId="{CA4B3C1B-0BA1-0F4E-856F-40C520653BEB}" type="pres">
      <dgm:prSet presAssocID="{73C6E16E-4E1D-E345-BB95-E786395BC768}" presName="rootConnector" presStyleLbl="node3" presStyleIdx="0" presStyleCnt="1"/>
      <dgm:spPr/>
      <dgm:t>
        <a:bodyPr/>
        <a:lstStyle/>
        <a:p>
          <a:endParaRPr lang="en-US"/>
        </a:p>
      </dgm:t>
    </dgm:pt>
    <dgm:pt modelId="{81970B5E-FA6A-114F-9392-31B4F226B28B}" type="pres">
      <dgm:prSet presAssocID="{73C6E16E-4E1D-E345-BB95-E786395BC768}" presName="hierChild4" presStyleCnt="0"/>
      <dgm:spPr/>
    </dgm:pt>
    <dgm:pt modelId="{990C5BAE-AB70-FE4F-9D48-7DD219080369}" type="pres">
      <dgm:prSet presAssocID="{73C6E16E-4E1D-E345-BB95-E786395BC768}" presName="hierChild5" presStyleCnt="0"/>
      <dgm:spPr/>
    </dgm:pt>
    <dgm:pt modelId="{403C61BC-F6FA-1242-9B61-A81DECD2D37F}" type="pres">
      <dgm:prSet presAssocID="{2B12F0F7-C597-6445-864E-421960388FAA}" presName="hierChild5" presStyleCnt="0"/>
      <dgm:spPr/>
    </dgm:pt>
    <dgm:pt modelId="{E3A2B563-E9B4-2342-BB10-4CE4337130F2}" type="pres">
      <dgm:prSet presAssocID="{B855ED22-916E-A544-BE70-8B3639B82C19}" presName="hierChild3" presStyleCnt="0"/>
      <dgm:spPr/>
    </dgm:pt>
  </dgm:ptLst>
  <dgm:cxnLst>
    <dgm:cxn modelId="{F31320CB-4615-B44F-8894-8508EEBEE0BD}" srcId="{B855ED22-916E-A544-BE70-8B3639B82C19}" destId="{2B12F0F7-C597-6445-864E-421960388FAA}" srcOrd="1" destOrd="0" parTransId="{3074F0B8-B0CA-B444-860E-D386D1463DF5}" sibTransId="{4294B1E2-5F58-944C-89A8-B4BA370A2ADD}"/>
    <dgm:cxn modelId="{BA962C5B-DAD0-844F-8A87-E6F75F76C469}" srcId="{B855ED22-916E-A544-BE70-8B3639B82C19}" destId="{21CD0E7B-089A-B144-A44D-25AB242FC11B}" srcOrd="0" destOrd="0" parTransId="{BFC68EC2-0E88-A446-A12F-6F76DD1F2D8D}" sibTransId="{42FD45FC-4EAA-634E-8260-73A04833F5E3}"/>
    <dgm:cxn modelId="{B0F2B84B-FAFE-5344-8EC2-CAA89BBD9D31}" srcId="{78B5DC54-9E6F-9649-BC89-103F0D55D9B2}" destId="{B855ED22-916E-A544-BE70-8B3639B82C19}" srcOrd="0" destOrd="0" parTransId="{A1A231CA-2A5F-8043-A0A5-D0099D1616E2}" sibTransId="{71B57617-B934-2F44-8054-41DE8CDBE58B}"/>
    <dgm:cxn modelId="{F29EA40C-2097-5E44-8F10-F09C2FF2C9F6}" srcId="{2B12F0F7-C597-6445-864E-421960388FAA}" destId="{73C6E16E-4E1D-E345-BB95-E786395BC768}" srcOrd="0" destOrd="0" parTransId="{3DB6664F-6BBD-964B-BD5C-2BF6C1955385}" sibTransId="{2D22F61E-7F9D-A04B-B43B-7C14D03DF6ED}"/>
    <dgm:cxn modelId="{39E28F08-AA2E-724F-B2D2-03490CE0AD85}" type="presOf" srcId="{3DB6664F-6BBD-964B-BD5C-2BF6C1955385}" destId="{C56ABBFB-7C20-5B47-BAC8-111AB1A4138A}" srcOrd="0" destOrd="0" presId="urn:microsoft.com/office/officeart/2009/3/layout/HorizontalOrganizationChart"/>
    <dgm:cxn modelId="{8AAEBD54-C09A-A441-8CD7-A90077D0C81F}" type="presOf" srcId="{73C6E16E-4E1D-E345-BB95-E786395BC768}" destId="{3E52EE4E-A2CD-9245-A5EF-FB0748D872A4}" srcOrd="0" destOrd="0" presId="urn:microsoft.com/office/officeart/2009/3/layout/HorizontalOrganizationChart"/>
    <dgm:cxn modelId="{C91372B4-479E-E14A-BC29-8C48097F8C22}" type="presOf" srcId="{2B12F0F7-C597-6445-864E-421960388FAA}" destId="{C5A89119-7B24-7E46-A4ED-D00BE228FDEA}" srcOrd="0" destOrd="0" presId="urn:microsoft.com/office/officeart/2009/3/layout/HorizontalOrganizationChart"/>
    <dgm:cxn modelId="{CF6E9569-A2A9-5B4F-92CD-2E35E1662201}" type="presOf" srcId="{21CD0E7B-089A-B144-A44D-25AB242FC11B}" destId="{989CCBC6-E8D1-424B-BB9A-26E552067266}" srcOrd="1" destOrd="0" presId="urn:microsoft.com/office/officeart/2009/3/layout/HorizontalOrganizationChart"/>
    <dgm:cxn modelId="{45133876-9C83-F642-8143-573BB418B2CA}" type="presOf" srcId="{3074F0B8-B0CA-B444-860E-D386D1463DF5}" destId="{455F3BB1-F609-B544-A58F-C3C82E7E10D0}" srcOrd="0" destOrd="0" presId="urn:microsoft.com/office/officeart/2009/3/layout/HorizontalOrganizationChart"/>
    <dgm:cxn modelId="{815D621E-BC9C-7149-AD7A-3CB2273E39F2}" type="presOf" srcId="{B855ED22-916E-A544-BE70-8B3639B82C19}" destId="{B3EC2693-428E-6149-9E44-F7809584B93B}" srcOrd="1" destOrd="0" presId="urn:microsoft.com/office/officeart/2009/3/layout/HorizontalOrganizationChart"/>
    <dgm:cxn modelId="{CD265319-611B-0249-9F1C-BC34F17557BE}" type="presOf" srcId="{78B5DC54-9E6F-9649-BC89-103F0D55D9B2}" destId="{3E1C1F94-6BA2-9147-A1DA-F91F2C66C379}" srcOrd="0" destOrd="0" presId="urn:microsoft.com/office/officeart/2009/3/layout/HorizontalOrganizationChart"/>
    <dgm:cxn modelId="{EAF5E6D8-20FE-3E4E-8425-681701FAAF52}" type="presOf" srcId="{21CD0E7B-089A-B144-A44D-25AB242FC11B}" destId="{49604253-A3B4-0346-AF27-A1EBD113484F}" srcOrd="0" destOrd="0" presId="urn:microsoft.com/office/officeart/2009/3/layout/HorizontalOrganizationChart"/>
    <dgm:cxn modelId="{976BF4C6-D988-3943-B1F2-E888F84687B1}" type="presOf" srcId="{B855ED22-916E-A544-BE70-8B3639B82C19}" destId="{F2285623-F479-C54C-A079-850286E201CF}" srcOrd="0" destOrd="0" presId="urn:microsoft.com/office/officeart/2009/3/layout/HorizontalOrganizationChart"/>
    <dgm:cxn modelId="{B221C542-C876-1D49-A6B0-5014D220C49A}" type="presOf" srcId="{73C6E16E-4E1D-E345-BB95-E786395BC768}" destId="{CA4B3C1B-0BA1-0F4E-856F-40C520653BEB}" srcOrd="1" destOrd="0" presId="urn:microsoft.com/office/officeart/2009/3/layout/HorizontalOrganizationChart"/>
    <dgm:cxn modelId="{048EB9E6-415E-C84D-9E89-367CDDC3B0E9}" type="presOf" srcId="{2B12F0F7-C597-6445-864E-421960388FAA}" destId="{FA99C871-ADD6-4A4A-AA4A-28E4B4EB07FA}" srcOrd="1" destOrd="0" presId="urn:microsoft.com/office/officeart/2009/3/layout/HorizontalOrganizationChart"/>
    <dgm:cxn modelId="{70CCC7BA-7539-3B4D-80E5-315F66CA825E}" type="presOf" srcId="{BFC68EC2-0E88-A446-A12F-6F76DD1F2D8D}" destId="{B79122D1-CBD0-444D-B77F-12341A9C66E5}" srcOrd="0" destOrd="0" presId="urn:microsoft.com/office/officeart/2009/3/layout/HorizontalOrganizationChart"/>
    <dgm:cxn modelId="{8DA5E748-BB67-4246-B9BA-EFB2DB9FB8BE}" type="presParOf" srcId="{3E1C1F94-6BA2-9147-A1DA-F91F2C66C379}" destId="{4363F094-B5BD-1946-95F7-ADA2C0C24A37}" srcOrd="0" destOrd="0" presId="urn:microsoft.com/office/officeart/2009/3/layout/HorizontalOrganizationChart"/>
    <dgm:cxn modelId="{FEA4025B-C66D-D14C-BFD4-4AE1358DDFE1}" type="presParOf" srcId="{4363F094-B5BD-1946-95F7-ADA2C0C24A37}" destId="{24965D1B-D378-4249-9248-F8B70B2779FA}" srcOrd="0" destOrd="0" presId="urn:microsoft.com/office/officeart/2009/3/layout/HorizontalOrganizationChart"/>
    <dgm:cxn modelId="{6587487D-3C78-C34E-B72A-B163C51A5673}" type="presParOf" srcId="{24965D1B-D378-4249-9248-F8B70B2779FA}" destId="{F2285623-F479-C54C-A079-850286E201CF}" srcOrd="0" destOrd="0" presId="urn:microsoft.com/office/officeart/2009/3/layout/HorizontalOrganizationChart"/>
    <dgm:cxn modelId="{73A2D295-23D0-F04F-9215-78A7C2D00257}" type="presParOf" srcId="{24965D1B-D378-4249-9248-F8B70B2779FA}" destId="{B3EC2693-428E-6149-9E44-F7809584B93B}" srcOrd="1" destOrd="0" presId="urn:microsoft.com/office/officeart/2009/3/layout/HorizontalOrganizationChart"/>
    <dgm:cxn modelId="{AEF43F6F-80A1-4B47-863A-25DDD1FAFD61}" type="presParOf" srcId="{4363F094-B5BD-1946-95F7-ADA2C0C24A37}" destId="{83586F3A-21A4-AB4B-9C39-E1D79E892DC8}" srcOrd="1" destOrd="0" presId="urn:microsoft.com/office/officeart/2009/3/layout/HorizontalOrganizationChart"/>
    <dgm:cxn modelId="{1829B308-8743-D646-90DE-DBFE8332B586}" type="presParOf" srcId="{83586F3A-21A4-AB4B-9C39-E1D79E892DC8}" destId="{B79122D1-CBD0-444D-B77F-12341A9C66E5}" srcOrd="0" destOrd="0" presId="urn:microsoft.com/office/officeart/2009/3/layout/HorizontalOrganizationChart"/>
    <dgm:cxn modelId="{413F962D-33B3-5F44-A1FB-A8F3D9000BDE}" type="presParOf" srcId="{83586F3A-21A4-AB4B-9C39-E1D79E892DC8}" destId="{7FFBA463-7F70-634C-866D-9C18771F6716}" srcOrd="1" destOrd="0" presId="urn:microsoft.com/office/officeart/2009/3/layout/HorizontalOrganizationChart"/>
    <dgm:cxn modelId="{99D22C43-0D98-7440-9A22-09CC4F342CB3}" type="presParOf" srcId="{7FFBA463-7F70-634C-866D-9C18771F6716}" destId="{22A4A6CB-8B8C-0B49-9671-72EF3E734D6D}" srcOrd="0" destOrd="0" presId="urn:microsoft.com/office/officeart/2009/3/layout/HorizontalOrganizationChart"/>
    <dgm:cxn modelId="{B628CB37-6A8A-2244-99B7-ECF89FA0314B}" type="presParOf" srcId="{22A4A6CB-8B8C-0B49-9671-72EF3E734D6D}" destId="{49604253-A3B4-0346-AF27-A1EBD113484F}" srcOrd="0" destOrd="0" presId="urn:microsoft.com/office/officeart/2009/3/layout/HorizontalOrganizationChart"/>
    <dgm:cxn modelId="{048EB7A3-51F0-724A-A577-161DFFB2F60F}" type="presParOf" srcId="{22A4A6CB-8B8C-0B49-9671-72EF3E734D6D}" destId="{989CCBC6-E8D1-424B-BB9A-26E552067266}" srcOrd="1" destOrd="0" presId="urn:microsoft.com/office/officeart/2009/3/layout/HorizontalOrganizationChart"/>
    <dgm:cxn modelId="{389FD509-8658-9142-BB20-8C15256CB8A9}" type="presParOf" srcId="{7FFBA463-7F70-634C-866D-9C18771F6716}" destId="{8EC56DF8-8E05-8345-8F33-AF81946B2CA9}" srcOrd="1" destOrd="0" presId="urn:microsoft.com/office/officeart/2009/3/layout/HorizontalOrganizationChart"/>
    <dgm:cxn modelId="{7C52ED15-C946-4443-928C-701360320706}" type="presParOf" srcId="{7FFBA463-7F70-634C-866D-9C18771F6716}" destId="{AAFD0AC6-E6A8-9A46-B638-BD1FDF57C23A}" srcOrd="2" destOrd="0" presId="urn:microsoft.com/office/officeart/2009/3/layout/HorizontalOrganizationChart"/>
    <dgm:cxn modelId="{07E9855E-9946-DA49-84E5-BE0836C175D1}" type="presParOf" srcId="{83586F3A-21A4-AB4B-9C39-E1D79E892DC8}" destId="{455F3BB1-F609-B544-A58F-C3C82E7E10D0}" srcOrd="2" destOrd="0" presId="urn:microsoft.com/office/officeart/2009/3/layout/HorizontalOrganizationChart"/>
    <dgm:cxn modelId="{DC4F5BAB-1EA7-5949-A5E9-30088CDA0733}" type="presParOf" srcId="{83586F3A-21A4-AB4B-9C39-E1D79E892DC8}" destId="{8077C940-94C1-C443-A861-8E9A3687522E}" srcOrd="3" destOrd="0" presId="urn:microsoft.com/office/officeart/2009/3/layout/HorizontalOrganizationChart"/>
    <dgm:cxn modelId="{3658D892-E13F-E144-B6F6-433C6C30615C}" type="presParOf" srcId="{8077C940-94C1-C443-A861-8E9A3687522E}" destId="{39625D0B-AD6B-DD47-83E4-F4E5EED96BAD}" srcOrd="0" destOrd="0" presId="urn:microsoft.com/office/officeart/2009/3/layout/HorizontalOrganizationChart"/>
    <dgm:cxn modelId="{7F8BD265-704D-3341-8998-94316C0E1083}" type="presParOf" srcId="{39625D0B-AD6B-DD47-83E4-F4E5EED96BAD}" destId="{C5A89119-7B24-7E46-A4ED-D00BE228FDEA}" srcOrd="0" destOrd="0" presId="urn:microsoft.com/office/officeart/2009/3/layout/HorizontalOrganizationChart"/>
    <dgm:cxn modelId="{8F2C4E69-DE74-2E41-9ECF-5C423E4251B5}" type="presParOf" srcId="{39625D0B-AD6B-DD47-83E4-F4E5EED96BAD}" destId="{FA99C871-ADD6-4A4A-AA4A-28E4B4EB07FA}" srcOrd="1" destOrd="0" presId="urn:microsoft.com/office/officeart/2009/3/layout/HorizontalOrganizationChart"/>
    <dgm:cxn modelId="{48BFD32F-2D1D-7449-8145-F5E497805F72}" type="presParOf" srcId="{8077C940-94C1-C443-A861-8E9A3687522E}" destId="{125C43D5-27A6-5A4C-A396-CBF042B83430}" srcOrd="1" destOrd="0" presId="urn:microsoft.com/office/officeart/2009/3/layout/HorizontalOrganizationChart"/>
    <dgm:cxn modelId="{F3687EA7-1751-E644-8A72-678E8E5C9EA1}" type="presParOf" srcId="{125C43D5-27A6-5A4C-A396-CBF042B83430}" destId="{C56ABBFB-7C20-5B47-BAC8-111AB1A4138A}" srcOrd="0" destOrd="0" presId="urn:microsoft.com/office/officeart/2009/3/layout/HorizontalOrganizationChart"/>
    <dgm:cxn modelId="{8379A25E-4F49-AD4A-9A72-04347FD7149A}" type="presParOf" srcId="{125C43D5-27A6-5A4C-A396-CBF042B83430}" destId="{B3AB567B-5880-7243-8A7B-B4AB23AC2BEC}" srcOrd="1" destOrd="0" presId="urn:microsoft.com/office/officeart/2009/3/layout/HorizontalOrganizationChart"/>
    <dgm:cxn modelId="{3D27DDF8-35BC-BA43-AAED-283E5274D6AB}" type="presParOf" srcId="{B3AB567B-5880-7243-8A7B-B4AB23AC2BEC}" destId="{F04B6017-9AD5-EC4F-8D90-FFA402F7BBAF}" srcOrd="0" destOrd="0" presId="urn:microsoft.com/office/officeart/2009/3/layout/HorizontalOrganizationChart"/>
    <dgm:cxn modelId="{FC072F64-0307-684A-8772-1C0B8A3E17CC}" type="presParOf" srcId="{F04B6017-9AD5-EC4F-8D90-FFA402F7BBAF}" destId="{3E52EE4E-A2CD-9245-A5EF-FB0748D872A4}" srcOrd="0" destOrd="0" presId="urn:microsoft.com/office/officeart/2009/3/layout/HorizontalOrganizationChart"/>
    <dgm:cxn modelId="{9DC9F8DE-A572-1B4D-8239-BDFC4A596B84}" type="presParOf" srcId="{F04B6017-9AD5-EC4F-8D90-FFA402F7BBAF}" destId="{CA4B3C1B-0BA1-0F4E-856F-40C520653BEB}" srcOrd="1" destOrd="0" presId="urn:microsoft.com/office/officeart/2009/3/layout/HorizontalOrganizationChart"/>
    <dgm:cxn modelId="{8164BE6A-4C80-5547-9A18-4F2D884AB1DF}" type="presParOf" srcId="{B3AB567B-5880-7243-8A7B-B4AB23AC2BEC}" destId="{81970B5E-FA6A-114F-9392-31B4F226B28B}" srcOrd="1" destOrd="0" presId="urn:microsoft.com/office/officeart/2009/3/layout/HorizontalOrganizationChart"/>
    <dgm:cxn modelId="{D0E56A03-6E1F-1142-A34D-42D5275E2A1B}" type="presParOf" srcId="{B3AB567B-5880-7243-8A7B-B4AB23AC2BEC}" destId="{990C5BAE-AB70-FE4F-9D48-7DD219080369}" srcOrd="2" destOrd="0" presId="urn:microsoft.com/office/officeart/2009/3/layout/HorizontalOrganizationChart"/>
    <dgm:cxn modelId="{7123E826-1141-404F-8B28-B850A5F4BDEE}" type="presParOf" srcId="{8077C940-94C1-C443-A861-8E9A3687522E}" destId="{403C61BC-F6FA-1242-9B61-A81DECD2D37F}" srcOrd="2" destOrd="0" presId="urn:microsoft.com/office/officeart/2009/3/layout/HorizontalOrganizationChart"/>
    <dgm:cxn modelId="{1C8E7EEE-3A6A-0E48-BC95-4BB958C7AA27}" type="presParOf" srcId="{4363F094-B5BD-1946-95F7-ADA2C0C24A37}" destId="{E3A2B563-E9B4-2342-BB10-4CE4337130F2}"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6ABBFB-7C20-5B47-BAC8-111AB1A4138A}">
      <dsp:nvSpPr>
        <dsp:cNvPr id="0" name=""/>
        <dsp:cNvSpPr/>
      </dsp:nvSpPr>
      <dsp:spPr>
        <a:xfrm>
          <a:off x="5178861" y="2646535"/>
          <a:ext cx="470516" cy="91440"/>
        </a:xfrm>
        <a:custGeom>
          <a:avLst/>
          <a:gdLst/>
          <a:ahLst/>
          <a:cxnLst/>
          <a:rect l="0" t="0" r="0" b="0"/>
          <a:pathLst>
            <a:path>
              <a:moveTo>
                <a:pt x="0" y="45720"/>
              </a:moveTo>
              <a:lnTo>
                <a:pt x="470516" y="45720"/>
              </a:lnTo>
            </a:path>
          </a:pathLst>
        </a:custGeom>
        <a:noFill/>
        <a:ln w="9525" cap="flat" cmpd="sng" algn="ctr">
          <a:solidFill>
            <a:schemeClr val="dk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455F3BB1-F609-B544-A58F-C3C82E7E10D0}">
      <dsp:nvSpPr>
        <dsp:cNvPr id="0" name=""/>
        <dsp:cNvSpPr/>
      </dsp:nvSpPr>
      <dsp:spPr>
        <a:xfrm>
          <a:off x="2352584" y="2165490"/>
          <a:ext cx="473692" cy="526764"/>
        </a:xfrm>
        <a:custGeom>
          <a:avLst/>
          <a:gdLst/>
          <a:ahLst/>
          <a:cxnLst/>
          <a:rect l="0" t="0" r="0" b="0"/>
          <a:pathLst>
            <a:path>
              <a:moveTo>
                <a:pt x="0" y="0"/>
              </a:moveTo>
              <a:lnTo>
                <a:pt x="238434" y="0"/>
              </a:lnTo>
              <a:lnTo>
                <a:pt x="238434" y="526764"/>
              </a:lnTo>
              <a:lnTo>
                <a:pt x="473692" y="526764"/>
              </a:lnTo>
            </a:path>
          </a:pathLst>
        </a:custGeom>
        <a:noFill/>
        <a:ln w="9525" cap="flat" cmpd="sng" algn="ctr">
          <a:solidFill>
            <a:schemeClr val="dk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79122D1-CBD0-444D-B77F-12341A9C66E5}">
      <dsp:nvSpPr>
        <dsp:cNvPr id="0" name=""/>
        <dsp:cNvSpPr/>
      </dsp:nvSpPr>
      <dsp:spPr>
        <a:xfrm>
          <a:off x="2352584" y="1680644"/>
          <a:ext cx="473692" cy="484846"/>
        </a:xfrm>
        <a:custGeom>
          <a:avLst/>
          <a:gdLst/>
          <a:ahLst/>
          <a:cxnLst/>
          <a:rect l="0" t="0" r="0" b="0"/>
          <a:pathLst>
            <a:path>
              <a:moveTo>
                <a:pt x="0" y="484846"/>
              </a:moveTo>
              <a:lnTo>
                <a:pt x="238434" y="484846"/>
              </a:lnTo>
              <a:lnTo>
                <a:pt x="238434" y="0"/>
              </a:lnTo>
              <a:lnTo>
                <a:pt x="473692" y="0"/>
              </a:lnTo>
            </a:path>
          </a:pathLst>
        </a:custGeom>
        <a:noFill/>
        <a:ln w="9525" cap="flat" cmpd="sng" algn="ctr">
          <a:solidFill>
            <a:schemeClr val="dk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F2285623-F479-C54C-A079-850286E201CF}">
      <dsp:nvSpPr>
        <dsp:cNvPr id="0" name=""/>
        <dsp:cNvSpPr/>
      </dsp:nvSpPr>
      <dsp:spPr>
        <a:xfrm>
          <a:off x="0" y="1806721"/>
          <a:ext cx="2352584" cy="717538"/>
        </a:xfrm>
        <a:prstGeom prst="rect">
          <a:avLst/>
        </a:prstGeom>
        <a:solidFill>
          <a:schemeClr val="bg2"/>
        </a:solidFill>
        <a:ln w="38100"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sz="2800" b="1" kern="1200" dirty="0" smtClean="0">
              <a:latin typeface="Calibri"/>
              <a:cs typeface="Calibri"/>
            </a:rPr>
            <a:t>Sensitivity</a:t>
          </a:r>
          <a:endParaRPr lang="en-US" sz="2800" b="1" kern="1200" dirty="0">
            <a:latin typeface="Calibri"/>
            <a:cs typeface="Calibri"/>
          </a:endParaRPr>
        </a:p>
      </dsp:txBody>
      <dsp:txXfrm>
        <a:off x="0" y="1806721"/>
        <a:ext cx="2352584" cy="717538"/>
      </dsp:txXfrm>
    </dsp:sp>
    <dsp:sp modelId="{49604253-A3B4-0346-AF27-A1EBD113484F}">
      <dsp:nvSpPr>
        <dsp:cNvPr id="0" name=""/>
        <dsp:cNvSpPr/>
      </dsp:nvSpPr>
      <dsp:spPr>
        <a:xfrm>
          <a:off x="2826276" y="1321875"/>
          <a:ext cx="2352584" cy="717538"/>
        </a:xfrm>
        <a:prstGeom prst="rect">
          <a:avLst/>
        </a:prstGeom>
        <a:solidFill>
          <a:schemeClr val="accent5">
            <a:lumMod val="40000"/>
            <a:lumOff val="60000"/>
            <a:alpha val="9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sz="2800" kern="1200" dirty="0" smtClean="0">
              <a:latin typeface="Calibri"/>
              <a:cs typeface="Calibri"/>
            </a:rPr>
            <a:t>EMP_PII </a:t>
          </a:r>
          <a:endParaRPr lang="en-US" sz="2800" kern="1200" dirty="0">
            <a:latin typeface="Calibri"/>
            <a:cs typeface="Calibri"/>
          </a:endParaRPr>
        </a:p>
      </dsp:txBody>
      <dsp:txXfrm>
        <a:off x="2826276" y="1321875"/>
        <a:ext cx="2352584" cy="717538"/>
      </dsp:txXfrm>
    </dsp:sp>
    <dsp:sp modelId="{C5A89119-7B24-7E46-A4ED-D00BE228FDEA}">
      <dsp:nvSpPr>
        <dsp:cNvPr id="0" name=""/>
        <dsp:cNvSpPr/>
      </dsp:nvSpPr>
      <dsp:spPr>
        <a:xfrm>
          <a:off x="2826276" y="2333486"/>
          <a:ext cx="2352584" cy="717538"/>
        </a:xfrm>
        <a:prstGeom prst="rect">
          <a:avLst/>
        </a:prstGeom>
        <a:solidFill>
          <a:schemeClr val="accent1">
            <a:lumMod val="60000"/>
            <a:lumOff val="40000"/>
            <a:alpha val="9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sz="2800" kern="1200" dirty="0" smtClean="0">
              <a:latin typeface="Calibri"/>
              <a:cs typeface="Calibri"/>
            </a:rPr>
            <a:t>Financial</a:t>
          </a:r>
          <a:endParaRPr lang="en-US" sz="2800" kern="1200" dirty="0">
            <a:latin typeface="Calibri"/>
            <a:cs typeface="Calibri"/>
          </a:endParaRPr>
        </a:p>
      </dsp:txBody>
      <dsp:txXfrm>
        <a:off x="2826276" y="2333486"/>
        <a:ext cx="2352584" cy="717538"/>
      </dsp:txXfrm>
    </dsp:sp>
    <dsp:sp modelId="{3E52EE4E-A2CD-9245-A5EF-FB0748D872A4}">
      <dsp:nvSpPr>
        <dsp:cNvPr id="0" name=""/>
        <dsp:cNvSpPr/>
      </dsp:nvSpPr>
      <dsp:spPr>
        <a:xfrm>
          <a:off x="5649377" y="2333486"/>
          <a:ext cx="2352584" cy="717538"/>
        </a:xfrm>
        <a:prstGeom prst="rect">
          <a:avLst/>
        </a:prstGeom>
        <a:solidFill>
          <a:srgbClr val="FF6600">
            <a:alpha val="90000"/>
          </a:srgb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sz="2800" kern="1200" dirty="0" smtClean="0">
              <a:latin typeface="Calibri"/>
              <a:cs typeface="Calibri"/>
            </a:rPr>
            <a:t>Violation</a:t>
          </a:r>
          <a:endParaRPr lang="en-US" sz="2800" kern="1200" dirty="0">
            <a:latin typeface="Calibri"/>
            <a:cs typeface="Calibri"/>
          </a:endParaRPr>
        </a:p>
      </dsp:txBody>
      <dsp:txXfrm>
        <a:off x="5649377" y="2333486"/>
        <a:ext cx="2352584" cy="717538"/>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CA712E4-16E2-3546-BEE8-BF686527E0AB}" type="datetimeFigureOut">
              <a:rPr lang="en-US" smtClean="0"/>
              <a:pPr/>
              <a:t>8/7/15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2C3ED54-26F3-BA45-8332-245FA7EE4EAE}" type="slidenum">
              <a:rPr lang="en-US" smtClean="0"/>
              <a:pPr/>
              <a:t>‹#›</a:t>
            </a:fld>
            <a:endParaRPr lang="en-US"/>
          </a:p>
        </p:txBody>
      </p:sp>
    </p:spTree>
    <p:extLst>
      <p:ext uri="{BB962C8B-B14F-4D97-AF65-F5344CB8AC3E}">
        <p14:creationId xmlns:p14="http://schemas.microsoft.com/office/powerpoint/2010/main" val="698009324"/>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tif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4.png>
</file>

<file path=ppt/media/image5.jpeg>
</file>

<file path=ppt/media/image6.jpe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8FAAD08-77AB-C840-8F52-1CD9AC3D73F9}" type="datetimeFigureOut">
              <a:rPr lang="en-US" smtClean="0"/>
              <a:pPr/>
              <a:t>8/7/15</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C1E8096-F329-7647-8BCC-856D6F856EB3}" type="slidenum">
              <a:rPr lang="en-US" smtClean="0"/>
              <a:pPr/>
              <a:t>‹#›</a:t>
            </a:fld>
            <a:endParaRPr lang="en-US"/>
          </a:p>
        </p:txBody>
      </p:sp>
    </p:spTree>
    <p:extLst>
      <p:ext uri="{BB962C8B-B14F-4D97-AF65-F5344CB8AC3E}">
        <p14:creationId xmlns:p14="http://schemas.microsoft.com/office/powerpoint/2010/main" val="1648031759"/>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pPr/>
              <a:t>1</a:t>
            </a:fld>
            <a:endParaRPr lang="en-US"/>
          </a:p>
        </p:txBody>
      </p:sp>
    </p:spTree>
    <p:extLst>
      <p:ext uri="{BB962C8B-B14F-4D97-AF65-F5344CB8AC3E}">
        <p14:creationId xmlns:p14="http://schemas.microsoft.com/office/powerpoint/2010/main" val="15835074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One of the most important and challenging goals is consistency and when we inspect implementation of data governance for a Hadoop implementation this consistency seems almost impossible.</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While there are constructs within the various Hadoop related projects to aid governance, there is no single, consistent approach to implementation/architecture of this important framework.</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Disparate tools, such as HCatalog, Ranger and Falcon provide pieces of the overall solution, but are not holistic across the stack in approach.</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Further, with Hadoop gaining traction in the enterprise, it has only recently been asked to integrate with existing frameworks such as operations, security and now governance.  It is now a foundational concern.</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pPr/>
              <a:t>14</a:t>
            </a:fld>
            <a:endParaRPr lang="en-US"/>
          </a:p>
        </p:txBody>
      </p:sp>
    </p:spTree>
    <p:extLst>
      <p:ext uri="{BB962C8B-B14F-4D97-AF65-F5344CB8AC3E}">
        <p14:creationId xmlns:p14="http://schemas.microsoft.com/office/powerpoint/2010/main" val="4709491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One of the most important and challenging goals is consistency and when we inspect implementation of data governance for a Hadoop implementation this consistency seems almost impossible.</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While there are constructs within the various Hadoop related </a:t>
            </a:r>
            <a:r>
              <a:rPr lang="en-US" sz="1200" kern="1200" dirty="0" err="1" smtClean="0">
                <a:solidFill>
                  <a:schemeClr val="tx1"/>
                </a:solidFill>
                <a:effectLst/>
                <a:latin typeface="+mn-lt"/>
                <a:ea typeface="+mn-ea"/>
                <a:cs typeface="+mn-cs"/>
              </a:rPr>
              <a:t>roojects</a:t>
            </a:r>
            <a:r>
              <a:rPr lang="en-US" sz="1200" kern="1200" dirty="0" smtClean="0">
                <a:solidFill>
                  <a:schemeClr val="tx1"/>
                </a:solidFill>
                <a:effectLst/>
                <a:latin typeface="+mn-lt"/>
                <a:ea typeface="+mn-ea"/>
                <a:cs typeface="+mn-cs"/>
              </a:rPr>
              <a:t> to aid governance, there is no single, consistent approach to implementation/architecture of this important framework.</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Disparate tools, such as HCatalog, Ranger and Falcon provide pieces of the overall solution, but are not holistic across the stack in approach.</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Further, with Hadoop gaining traction in the enterprise, it has only recently been asked to integrate with existing frameworks such as operations, security and now governance.  It is now a foundational concern.</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pPr/>
              <a:t>15</a:t>
            </a:fld>
            <a:endParaRPr lang="en-US"/>
          </a:p>
        </p:txBody>
      </p:sp>
    </p:spTree>
    <p:extLst>
      <p:ext uri="{BB962C8B-B14F-4D97-AF65-F5344CB8AC3E}">
        <p14:creationId xmlns:p14="http://schemas.microsoft.com/office/powerpoint/2010/main" val="4709491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Apache</a:t>
            </a:r>
            <a:r>
              <a:rPr lang="en-US" sz="1200" kern="1200" baseline="0" dirty="0" smtClean="0">
                <a:solidFill>
                  <a:schemeClr val="tx1"/>
                </a:solidFill>
                <a:effectLst/>
                <a:latin typeface="+mn-lt"/>
                <a:ea typeface="+mn-ea"/>
                <a:cs typeface="+mn-cs"/>
              </a:rPr>
              <a:t> Atlas = low level service like yarn.   It will be common to the whole HDP platform, providing core metadata services and enriching the whole HDP stack.   We start with Hive in HDP 2.3 and will extend to Ranger and Falcon in M10 and continue with Kafka and Storm by the end of 2015.</a:t>
            </a:r>
            <a:endParaRPr lang="en-US" sz="1200" kern="1200" dirty="0" smtClean="0">
              <a:solidFill>
                <a:schemeClr val="tx1"/>
              </a:solidFill>
              <a:effectLst/>
              <a:latin typeface="+mn-lt"/>
              <a:ea typeface="+mn-ea"/>
              <a:cs typeface="+mn-cs"/>
            </a:endParaRPr>
          </a:p>
          <a:p>
            <a:endParaRPr lang="en-US" dirty="0" smtClean="0"/>
          </a:p>
          <a:p>
            <a:r>
              <a:rPr lang="en-US" dirty="0" smtClean="0"/>
              <a:t>Yellow</a:t>
            </a:r>
            <a:r>
              <a:rPr lang="en-US" baseline="0" dirty="0" smtClean="0"/>
              <a:t> + Atlas = </a:t>
            </a:r>
            <a:r>
              <a:rPr lang="en-US" baseline="0" dirty="0" err="1" smtClean="0"/>
              <a:t>goverance</a:t>
            </a:r>
            <a:r>
              <a:rPr lang="en-US" baseline="0" dirty="0" smtClean="0"/>
              <a:t> features</a:t>
            </a:r>
            <a:r>
              <a:rPr lang="en-US" baseline="0" smtClean="0"/>
              <a:t>.  </a:t>
            </a:r>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pPr/>
              <a:t>16</a:t>
            </a:fld>
            <a:endParaRPr lang="en-US"/>
          </a:p>
        </p:txBody>
      </p:sp>
    </p:spTree>
    <p:extLst>
      <p:ext uri="{BB962C8B-B14F-4D97-AF65-F5344CB8AC3E}">
        <p14:creationId xmlns:p14="http://schemas.microsoft.com/office/powerpoint/2010/main" val="18995425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CWM</a:t>
            </a:r>
            <a:r>
              <a:rPr lang="en-US" baseline="0" dirty="0" smtClean="0"/>
              <a:t> – common warehouse </a:t>
            </a:r>
            <a:r>
              <a:rPr lang="en-US" baseline="0" dirty="0" err="1" smtClean="0"/>
              <a:t>metamodel</a:t>
            </a:r>
            <a:r>
              <a:rPr lang="en-US" baseline="0" dirty="0" smtClean="0"/>
              <a:t>.    </a:t>
            </a:r>
          </a:p>
          <a:p>
            <a:endParaRPr lang="en-US" baseline="0" dirty="0" smtClean="0"/>
          </a:p>
          <a:p>
            <a:r>
              <a:rPr lang="en-US" baseline="0" dirty="0" smtClean="0"/>
              <a:t>Default way to build out the model scaffolding – Meta integration uses this to OE to </a:t>
            </a:r>
            <a:r>
              <a:rPr lang="en-US" baseline="0" dirty="0" err="1" smtClean="0"/>
              <a:t>informatica</a:t>
            </a:r>
            <a:r>
              <a:rPr lang="en-US" baseline="0" dirty="0" smtClean="0"/>
              <a:t>.     </a:t>
            </a:r>
          </a:p>
          <a:p>
            <a:endParaRPr lang="en-US" baseline="0" dirty="0" smtClean="0"/>
          </a:p>
          <a:p>
            <a:r>
              <a:rPr lang="en-US" baseline="0" dirty="0" smtClean="0"/>
              <a:t>** Can run on any </a:t>
            </a:r>
            <a:r>
              <a:rPr lang="en-US" baseline="0" dirty="0" err="1" smtClean="0"/>
              <a:t>posix</a:t>
            </a:r>
            <a:r>
              <a:rPr lang="en-US" baseline="0" dirty="0" smtClean="0"/>
              <a:t> system.   In </a:t>
            </a:r>
            <a:r>
              <a:rPr lang="en-US" baseline="0" dirty="0" err="1" smtClean="0"/>
              <a:t>hadoop</a:t>
            </a:r>
            <a:r>
              <a:rPr lang="en-US" baseline="0" dirty="0" smtClean="0"/>
              <a:t> or outside.   On premise or in the cloud.   Flexible.</a:t>
            </a:r>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pPr/>
              <a:t>17</a:t>
            </a:fld>
            <a:endParaRPr lang="en-US"/>
          </a:p>
        </p:txBody>
      </p:sp>
    </p:spTree>
    <p:extLst>
      <p:ext uri="{BB962C8B-B14F-4D97-AF65-F5344CB8AC3E}">
        <p14:creationId xmlns:p14="http://schemas.microsoft.com/office/powerpoint/2010/main" val="10738814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CWM</a:t>
            </a:r>
            <a:r>
              <a:rPr lang="en-US" baseline="0" dirty="0" smtClean="0"/>
              <a:t> – common warehouse </a:t>
            </a:r>
            <a:r>
              <a:rPr lang="en-US" baseline="0" dirty="0" err="1" smtClean="0"/>
              <a:t>metamodel</a:t>
            </a:r>
            <a:r>
              <a:rPr lang="en-US" baseline="0" dirty="0" smtClean="0"/>
              <a:t>.    </a:t>
            </a:r>
          </a:p>
          <a:p>
            <a:endParaRPr lang="en-US" baseline="0" dirty="0" smtClean="0"/>
          </a:p>
          <a:p>
            <a:r>
              <a:rPr lang="en-US" baseline="0" dirty="0" smtClean="0"/>
              <a:t>Default way to build out the model scaffolding – Meta integration uses this to OE to </a:t>
            </a:r>
            <a:r>
              <a:rPr lang="en-US" baseline="0" dirty="0" err="1" smtClean="0"/>
              <a:t>informatica</a:t>
            </a:r>
            <a:r>
              <a:rPr lang="en-US" baseline="0" dirty="0" smtClean="0"/>
              <a:t>.     </a:t>
            </a:r>
          </a:p>
          <a:p>
            <a:endParaRPr lang="en-US" baseline="0" dirty="0" smtClean="0"/>
          </a:p>
          <a:p>
            <a:r>
              <a:rPr lang="en-US" baseline="0" dirty="0" smtClean="0"/>
              <a:t>** Can run on any </a:t>
            </a:r>
            <a:r>
              <a:rPr lang="en-US" baseline="0" dirty="0" err="1" smtClean="0"/>
              <a:t>posix</a:t>
            </a:r>
            <a:r>
              <a:rPr lang="en-US" baseline="0" dirty="0" smtClean="0"/>
              <a:t> system.   In </a:t>
            </a:r>
            <a:r>
              <a:rPr lang="en-US" baseline="0" dirty="0" err="1" smtClean="0"/>
              <a:t>hadoop</a:t>
            </a:r>
            <a:r>
              <a:rPr lang="en-US" baseline="0" dirty="0" smtClean="0"/>
              <a:t> or outside.   On premise or in the cloud.   Flexible.</a:t>
            </a:r>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pPr/>
              <a:t>18</a:t>
            </a:fld>
            <a:endParaRPr lang="en-US"/>
          </a:p>
        </p:txBody>
      </p:sp>
    </p:spTree>
    <p:extLst>
      <p:ext uri="{BB962C8B-B14F-4D97-AF65-F5344CB8AC3E}">
        <p14:creationId xmlns:p14="http://schemas.microsoft.com/office/powerpoint/2010/main" val="10738814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CWM</a:t>
            </a:r>
            <a:r>
              <a:rPr lang="en-US" baseline="0" dirty="0" smtClean="0"/>
              <a:t> – common warehouse </a:t>
            </a:r>
            <a:r>
              <a:rPr lang="en-US" baseline="0" dirty="0" err="1" smtClean="0"/>
              <a:t>metamodel</a:t>
            </a:r>
            <a:r>
              <a:rPr lang="en-US" baseline="0" dirty="0" smtClean="0"/>
              <a:t>.    </a:t>
            </a:r>
          </a:p>
          <a:p>
            <a:endParaRPr lang="en-US" baseline="0" dirty="0" smtClean="0"/>
          </a:p>
          <a:p>
            <a:r>
              <a:rPr lang="en-US" baseline="0" dirty="0" smtClean="0"/>
              <a:t>Default way to build out the model scaffolding – Meta integration uses this to OE to </a:t>
            </a:r>
            <a:r>
              <a:rPr lang="en-US" baseline="0" dirty="0" err="1" smtClean="0"/>
              <a:t>informatica</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pPr/>
              <a:t>19</a:t>
            </a:fld>
            <a:endParaRPr lang="en-US"/>
          </a:p>
        </p:txBody>
      </p:sp>
    </p:spTree>
    <p:extLst>
      <p:ext uri="{BB962C8B-B14F-4D97-AF65-F5344CB8AC3E}">
        <p14:creationId xmlns:p14="http://schemas.microsoft.com/office/powerpoint/2010/main" val="8138233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pPr/>
              <a:t>20</a:t>
            </a:fld>
            <a:endParaRPr lang="en-US"/>
          </a:p>
        </p:txBody>
      </p:sp>
    </p:spTree>
    <p:extLst>
      <p:ext uri="{BB962C8B-B14F-4D97-AF65-F5344CB8AC3E}">
        <p14:creationId xmlns:p14="http://schemas.microsoft.com/office/powerpoint/2010/main" val="38890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One of the most important and challenging goals is consistency and when we inspect implementation of data governance for a Hadoop implementation this consistency seems almost impossible.</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While there are constructs within the various Hadoop related projects to aid governance, there is no single, consistent approach to implementation/architecture of this important framework.</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Disparate tools, such as HCatalog, Ranger and Falcon provide pieces of the overall solution, but are not holistic across the stack in approach.</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Further, with Hadoop gaining traction in the enterprise, it has only recently been asked to integrate with existing frameworks such as operations, security and now governance.  It is now a foundational concern.</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pPr/>
              <a:t>22</a:t>
            </a:fld>
            <a:endParaRPr lang="en-US"/>
          </a:p>
        </p:txBody>
      </p:sp>
    </p:spTree>
    <p:extLst>
      <p:ext uri="{BB962C8B-B14F-4D97-AF65-F5344CB8AC3E}">
        <p14:creationId xmlns:p14="http://schemas.microsoft.com/office/powerpoint/2010/main" val="4709491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pPr/>
              <a:t>24</a:t>
            </a:fld>
            <a:endParaRPr lang="en-US"/>
          </a:p>
        </p:txBody>
      </p:sp>
    </p:spTree>
    <p:extLst>
      <p:ext uri="{BB962C8B-B14F-4D97-AF65-F5344CB8AC3E}">
        <p14:creationId xmlns:p14="http://schemas.microsoft.com/office/powerpoint/2010/main" val="1994118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pPr/>
              <a:t>26</a:t>
            </a:fld>
            <a:endParaRPr lang="en-US"/>
          </a:p>
        </p:txBody>
      </p:sp>
    </p:spTree>
    <p:extLst>
      <p:ext uri="{BB962C8B-B14F-4D97-AF65-F5344CB8AC3E}">
        <p14:creationId xmlns:p14="http://schemas.microsoft.com/office/powerpoint/2010/main" val="9940950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1374085-3E80-6E4B-8D15-AE111E3F12C2}" type="slidenum">
              <a:rPr lang="en-US" smtClean="0"/>
              <a:pPr>
                <a:defRPr/>
              </a:pPr>
              <a:t>2</a:t>
            </a:fld>
            <a:endParaRPr lang="en-US" dirty="0"/>
          </a:p>
        </p:txBody>
      </p:sp>
    </p:spTree>
    <p:extLst>
      <p:ext uri="{BB962C8B-B14F-4D97-AF65-F5344CB8AC3E}">
        <p14:creationId xmlns:p14="http://schemas.microsoft.com/office/powerpoint/2010/main" val="11899144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pPr/>
              <a:t>27</a:t>
            </a:fld>
            <a:endParaRPr lang="en-US"/>
          </a:p>
        </p:txBody>
      </p:sp>
    </p:spTree>
    <p:extLst>
      <p:ext uri="{BB962C8B-B14F-4D97-AF65-F5344CB8AC3E}">
        <p14:creationId xmlns:p14="http://schemas.microsoft.com/office/powerpoint/2010/main" val="4896224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pPr/>
              <a:t>28</a:t>
            </a:fld>
            <a:endParaRPr lang="en-US"/>
          </a:p>
        </p:txBody>
      </p:sp>
    </p:spTree>
    <p:extLst>
      <p:ext uri="{BB962C8B-B14F-4D97-AF65-F5344CB8AC3E}">
        <p14:creationId xmlns:p14="http://schemas.microsoft.com/office/powerpoint/2010/main" val="17946454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pPr/>
              <a:t>29</a:t>
            </a:fld>
            <a:endParaRPr lang="en-US"/>
          </a:p>
        </p:txBody>
      </p:sp>
    </p:spTree>
    <p:extLst>
      <p:ext uri="{BB962C8B-B14F-4D97-AF65-F5344CB8AC3E}">
        <p14:creationId xmlns:p14="http://schemas.microsoft.com/office/powerpoint/2010/main" val="6315444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pPr/>
              <a:t>30</a:t>
            </a:fld>
            <a:endParaRPr lang="en-US"/>
          </a:p>
        </p:txBody>
      </p:sp>
    </p:spTree>
    <p:extLst>
      <p:ext uri="{BB962C8B-B14F-4D97-AF65-F5344CB8AC3E}">
        <p14:creationId xmlns:p14="http://schemas.microsoft.com/office/powerpoint/2010/main" val="14452366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 clearly</a:t>
            </a:r>
            <a:r>
              <a:rPr lang="en-US" baseline="0" dirty="0" smtClean="0"/>
              <a:t> identify customer metadata.   Change </a:t>
            </a:r>
          </a:p>
          <a:p>
            <a:endParaRPr lang="en-US" baseline="0" dirty="0" smtClean="0"/>
          </a:p>
          <a:p>
            <a:r>
              <a:rPr lang="en-US" baseline="0" dirty="0" smtClean="0"/>
              <a:t>Add customer classification example – Aetna – make the use case story have continuity.    Use DX procedures to </a:t>
            </a:r>
            <a:r>
              <a:rPr lang="en-US" baseline="0" dirty="0" err="1" smtClean="0"/>
              <a:t>diagonsis</a:t>
            </a:r>
            <a:endParaRPr lang="en-US" baseline="0" dirty="0" smtClean="0"/>
          </a:p>
          <a:p>
            <a:endParaRPr lang="en-US" baseline="0" dirty="0" smtClean="0"/>
          </a:p>
          <a:p>
            <a:r>
              <a:rPr lang="en-US" baseline="0" dirty="0" smtClean="0"/>
              <a:t>** bring meta from external systems into </a:t>
            </a:r>
            <a:r>
              <a:rPr lang="en-US" baseline="0" dirty="0" err="1" smtClean="0"/>
              <a:t>hadoop</a:t>
            </a:r>
            <a:r>
              <a:rPr lang="en-US" baseline="0" dirty="0" smtClean="0"/>
              <a:t> – keep it together</a:t>
            </a:r>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t>33</a:t>
            </a:fld>
            <a:endParaRPr lang="en-US"/>
          </a:p>
        </p:txBody>
      </p:sp>
    </p:spTree>
    <p:extLst>
      <p:ext uri="{BB962C8B-B14F-4D97-AF65-F5344CB8AC3E}">
        <p14:creationId xmlns:p14="http://schemas.microsoft.com/office/powerpoint/2010/main" val="15074156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 clearly</a:t>
            </a:r>
            <a:r>
              <a:rPr lang="en-US" baseline="0" dirty="0" smtClean="0"/>
              <a:t> identify customer metadata.   Change </a:t>
            </a:r>
          </a:p>
          <a:p>
            <a:endParaRPr lang="en-US" baseline="0" dirty="0" smtClean="0"/>
          </a:p>
          <a:p>
            <a:r>
              <a:rPr lang="en-US" baseline="0" dirty="0" smtClean="0"/>
              <a:t>Add customer classification example – Aetna – make the use case story have continuity.    Use DX procedures to </a:t>
            </a:r>
            <a:r>
              <a:rPr lang="en-US" baseline="0" dirty="0" err="1" smtClean="0"/>
              <a:t>diagonsis</a:t>
            </a:r>
            <a:endParaRPr lang="en-US" baseline="0" dirty="0" smtClean="0"/>
          </a:p>
          <a:p>
            <a:endParaRPr lang="en-US" baseline="0" dirty="0" smtClean="0"/>
          </a:p>
          <a:p>
            <a:r>
              <a:rPr lang="en-US" baseline="0" dirty="0" smtClean="0"/>
              <a:t>** bring meta from external systems into </a:t>
            </a:r>
            <a:r>
              <a:rPr lang="en-US" baseline="0" dirty="0" err="1" smtClean="0"/>
              <a:t>hadoop</a:t>
            </a:r>
            <a:r>
              <a:rPr lang="en-US" baseline="0" dirty="0" smtClean="0"/>
              <a:t> – keep it together</a:t>
            </a:r>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t>34</a:t>
            </a:fld>
            <a:endParaRPr lang="en-US"/>
          </a:p>
        </p:txBody>
      </p:sp>
    </p:spTree>
    <p:extLst>
      <p:ext uri="{BB962C8B-B14F-4D97-AF65-F5344CB8AC3E}">
        <p14:creationId xmlns:p14="http://schemas.microsoft.com/office/powerpoint/2010/main" val="15074156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 clearly</a:t>
            </a:r>
            <a:r>
              <a:rPr lang="en-US" baseline="0" dirty="0" smtClean="0"/>
              <a:t> identify customer metadata.   Change </a:t>
            </a:r>
          </a:p>
          <a:p>
            <a:endParaRPr lang="en-US" baseline="0" dirty="0" smtClean="0"/>
          </a:p>
          <a:p>
            <a:r>
              <a:rPr lang="en-US" baseline="0" dirty="0" smtClean="0"/>
              <a:t>Add customer classification example – Aetna – make the use case story have continuity.    Use DX procedures to </a:t>
            </a:r>
            <a:r>
              <a:rPr lang="en-US" baseline="0" dirty="0" err="1" smtClean="0"/>
              <a:t>diagonsis</a:t>
            </a:r>
            <a:endParaRPr lang="en-US" baseline="0" dirty="0" smtClean="0"/>
          </a:p>
          <a:p>
            <a:endParaRPr lang="en-US" baseline="0" dirty="0" smtClean="0"/>
          </a:p>
          <a:p>
            <a:r>
              <a:rPr lang="en-US" baseline="0" dirty="0" smtClean="0"/>
              <a:t>** bring meta from external systems into </a:t>
            </a:r>
            <a:r>
              <a:rPr lang="en-US" baseline="0" dirty="0" err="1" smtClean="0"/>
              <a:t>hadoop</a:t>
            </a:r>
            <a:r>
              <a:rPr lang="en-US" baseline="0" dirty="0" smtClean="0"/>
              <a:t> – keep it together</a:t>
            </a:r>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t>35</a:t>
            </a:fld>
            <a:endParaRPr lang="en-US"/>
          </a:p>
        </p:txBody>
      </p:sp>
    </p:spTree>
    <p:extLst>
      <p:ext uri="{BB962C8B-B14F-4D97-AF65-F5344CB8AC3E}">
        <p14:creationId xmlns:p14="http://schemas.microsoft.com/office/powerpoint/2010/main" val="7060234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 clearly</a:t>
            </a:r>
            <a:r>
              <a:rPr lang="en-US" baseline="0" dirty="0" smtClean="0"/>
              <a:t> identify customer metadata.   Change </a:t>
            </a:r>
          </a:p>
          <a:p>
            <a:endParaRPr lang="en-US" baseline="0" dirty="0" smtClean="0"/>
          </a:p>
          <a:p>
            <a:r>
              <a:rPr lang="en-US" baseline="0" dirty="0" smtClean="0"/>
              <a:t>Add customer classification example – Aetna – make the use case story have continuity.    Use DX procedures to </a:t>
            </a:r>
            <a:r>
              <a:rPr lang="en-US" baseline="0" dirty="0" err="1" smtClean="0"/>
              <a:t>diagonsis</a:t>
            </a:r>
            <a:endParaRPr lang="en-US" baseline="0" dirty="0" smtClean="0"/>
          </a:p>
          <a:p>
            <a:endParaRPr lang="en-US" baseline="0" dirty="0" smtClean="0"/>
          </a:p>
          <a:p>
            <a:r>
              <a:rPr lang="en-US" baseline="0" dirty="0" smtClean="0"/>
              <a:t>** bring meta from external systems into </a:t>
            </a:r>
            <a:r>
              <a:rPr lang="en-US" baseline="0" dirty="0" err="1" smtClean="0"/>
              <a:t>hadoop</a:t>
            </a:r>
            <a:r>
              <a:rPr lang="en-US" baseline="0" dirty="0" smtClean="0"/>
              <a:t> – keep it together</a:t>
            </a:r>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t>36</a:t>
            </a:fld>
            <a:endParaRPr lang="en-US"/>
          </a:p>
        </p:txBody>
      </p:sp>
    </p:spTree>
    <p:extLst>
      <p:ext uri="{BB962C8B-B14F-4D97-AF65-F5344CB8AC3E}">
        <p14:creationId xmlns:p14="http://schemas.microsoft.com/office/powerpoint/2010/main" val="15074156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solidFill>
                  <a:prstClr val="black"/>
                </a:solidFill>
                <a:latin typeface="Calibri"/>
              </a:rPr>
              <a:pPr/>
              <a:t>46</a:t>
            </a:fld>
            <a:endParaRPr lang="en-US" dirty="0">
              <a:solidFill>
                <a:prstClr val="black"/>
              </a:solidFill>
              <a:latin typeface="Calibri"/>
            </a:endParaRPr>
          </a:p>
        </p:txBody>
      </p:sp>
    </p:spTree>
    <p:extLst>
      <p:ext uri="{BB962C8B-B14F-4D97-AF65-F5344CB8AC3E}">
        <p14:creationId xmlns:p14="http://schemas.microsoft.com/office/powerpoint/2010/main" val="5120566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sz="1200" kern="1200" dirty="0" smtClean="0">
                <a:solidFill>
                  <a:schemeClr val="tx1"/>
                </a:solidFill>
                <a:latin typeface="+mn-lt"/>
                <a:ea typeface="+mn-ea"/>
                <a:cs typeface="+mn-cs"/>
              </a:rPr>
              <a:t>Cloudera Navigator attempts to assemble the audit and lineage picture based on a algorithm from individual events. This approach will not stand audit test because you can never prove with 100% certainty that you have all the discrete events (forensic approach).</a:t>
            </a:r>
            <a:endParaRPr lang="en-US" dirty="0" smtClean="0"/>
          </a:p>
          <a:p>
            <a:endParaRPr lang="en-US" dirty="0" smtClean="0"/>
          </a:p>
          <a:p>
            <a:r>
              <a:rPr lang="en-US" dirty="0" smtClean="0"/>
              <a:t>Can </a:t>
            </a:r>
            <a:r>
              <a:rPr lang="en-US" dirty="0" err="1" smtClean="0"/>
              <a:t>competive</a:t>
            </a:r>
            <a:r>
              <a:rPr lang="en-US" baseline="0" dirty="0" smtClean="0"/>
              <a:t> column – </a:t>
            </a:r>
          </a:p>
          <a:p>
            <a:endParaRPr lang="en-US" baseline="0" dirty="0" smtClean="0"/>
          </a:p>
          <a:p>
            <a:r>
              <a:rPr lang="en-US" baseline="0" dirty="0" smtClean="0"/>
              <a:t>+ add to </a:t>
            </a:r>
            <a:r>
              <a:rPr lang="en-US" baseline="0" dirty="0" err="1" smtClean="0"/>
              <a:t>Raf</a:t>
            </a:r>
            <a:r>
              <a:rPr lang="en-US" baseline="0" dirty="0" smtClean="0"/>
              <a:t> addition to </a:t>
            </a:r>
            <a:r>
              <a:rPr lang="en-US" baseline="0" dirty="0" err="1" smtClean="0"/>
              <a:t>Infra+CDH</a:t>
            </a:r>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t>47</a:t>
            </a:fld>
            <a:endParaRPr lang="en-US"/>
          </a:p>
        </p:txBody>
      </p:sp>
    </p:spTree>
    <p:extLst>
      <p:ext uri="{BB962C8B-B14F-4D97-AF65-F5344CB8AC3E}">
        <p14:creationId xmlns:p14="http://schemas.microsoft.com/office/powerpoint/2010/main" val="20985799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We have a lot</a:t>
            </a:r>
            <a:r>
              <a:rPr lang="en-US" sz="1200" kern="1200" baseline="0" dirty="0" smtClean="0">
                <a:solidFill>
                  <a:schemeClr val="tx1"/>
                </a:solidFill>
                <a:effectLst/>
                <a:latin typeface="+mn-lt"/>
                <a:ea typeface="+mn-ea"/>
                <a:cs typeface="+mn-cs"/>
              </a:rPr>
              <a:t> to cover,  want to apologize in advance </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pPr/>
              <a:t>4</a:t>
            </a:fld>
            <a:endParaRPr lang="en-US"/>
          </a:p>
        </p:txBody>
      </p:sp>
    </p:spTree>
    <p:extLst>
      <p:ext uri="{BB962C8B-B14F-4D97-AF65-F5344CB8AC3E}">
        <p14:creationId xmlns:p14="http://schemas.microsoft.com/office/powerpoint/2010/main" val="18002898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 data governance framework in any organization comprises a  combination of people, process and technology that are in place to establish decision rights and accountabilities for information.  A governance policy defines who can take what actions with what information, and when, under what circumstances, using what methods.</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The technology goals for a data governance framework are to provide a platform for a common approach across all systems and data within the organization, Explicitly they need to be:</a:t>
            </a:r>
          </a:p>
          <a:p>
            <a:r>
              <a:rPr lang="en-US" sz="1200" kern="1200" dirty="0" smtClean="0">
                <a:solidFill>
                  <a:schemeClr val="tx1"/>
                </a:solidFill>
                <a:effectLst/>
                <a:latin typeface="+mn-lt"/>
                <a:ea typeface="+mn-ea"/>
                <a:cs typeface="+mn-cs"/>
              </a:rPr>
              <a:t>  - Transparent: Governance standards &amp; protocols must be clearly defined and available to all</a:t>
            </a:r>
          </a:p>
          <a:p>
            <a:r>
              <a:rPr lang="en-US" sz="1200" kern="1200" dirty="0" smtClean="0">
                <a:solidFill>
                  <a:schemeClr val="tx1"/>
                </a:solidFill>
                <a:effectLst/>
                <a:latin typeface="+mn-lt"/>
                <a:ea typeface="+mn-ea"/>
                <a:cs typeface="+mn-cs"/>
              </a:rPr>
              <a:t>  - Reproducible: Recreate the relevant data landscape at a point in time</a:t>
            </a:r>
          </a:p>
          <a:p>
            <a:r>
              <a:rPr lang="en-US" sz="1200" kern="1200" dirty="0" smtClean="0">
                <a:solidFill>
                  <a:schemeClr val="tx1"/>
                </a:solidFill>
                <a:effectLst/>
                <a:latin typeface="+mn-lt"/>
                <a:ea typeface="+mn-ea"/>
                <a:cs typeface="+mn-cs"/>
              </a:rPr>
              <a:t>  - Auditable: All relevant events and assets but be traceable with appropriate historical lineage</a:t>
            </a:r>
          </a:p>
          <a:p>
            <a:r>
              <a:rPr lang="en-US" sz="1200" kern="1200" dirty="0" smtClean="0">
                <a:solidFill>
                  <a:schemeClr val="tx1"/>
                </a:solidFill>
                <a:effectLst/>
                <a:latin typeface="+mn-lt"/>
                <a:ea typeface="+mn-ea"/>
                <a:cs typeface="+mn-cs"/>
              </a:rPr>
              <a:t>  - Consistent: Compliance practices must be consistent</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pPr/>
              <a:t>8</a:t>
            </a:fld>
            <a:endParaRPr lang="en-US"/>
          </a:p>
        </p:txBody>
      </p:sp>
    </p:spTree>
    <p:extLst>
      <p:ext uri="{BB962C8B-B14F-4D97-AF65-F5344CB8AC3E}">
        <p14:creationId xmlns:p14="http://schemas.microsoft.com/office/powerpoint/2010/main" val="6131979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Consistent with our approach, Hortonworks recently led the development Data Governance Initiative which brings together industry experts from some of the largest enterprise, traditional vendors and Hadoop experts to address governance within Hadoop.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The members have already defined a comprehensive solution for data governance in Hadoop that will provide the base functions of metadata services, deep audit store and an advanced policy rules engine, but also and more importantly, the solution will interoperate with and extend existing third-party data governance and management tools by shedding light on the access of data within Hadoop.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This approach allows organizations to apply comprehensive governance policy across their data.</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In order to provide these functions for Hadoop, much work will need to be accomplished throughout all of the Hadoop projects.  The initiative is unique in that it is not a spot solution, but will build on top of existing projects such as Apache Falcon for data lifecycle management and Apache Ranger for global security policies.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founding members</a:t>
            </a:r>
            <a:r>
              <a:rPr lang="en-US" sz="1200" kern="1200" baseline="0" dirty="0" smtClean="0">
                <a:solidFill>
                  <a:schemeClr val="tx1"/>
                </a:solidFill>
                <a:effectLst/>
                <a:latin typeface="+mn-lt"/>
                <a:ea typeface="+mn-ea"/>
                <a:cs typeface="+mn-cs"/>
              </a:rPr>
              <a:t> of this initiative include, Aetna, Target, Merck, SAS and Hortonworks and many more are lined up to contribute.  This is a broad community based initiative set to deliver the right features for the right requirements and is perfectly representative of the Hortonworks open community approach.</a:t>
            </a:r>
          </a:p>
          <a:p>
            <a:endParaRPr lang="en-US" sz="1200" kern="1200" baseline="0" dirty="0" smtClean="0">
              <a:solidFill>
                <a:schemeClr val="tx1"/>
              </a:solidFill>
              <a:effectLst/>
              <a:latin typeface="+mn-lt"/>
              <a:ea typeface="+mn-ea"/>
              <a:cs typeface="+mn-cs"/>
            </a:endParaRPr>
          </a:p>
          <a:p>
            <a:endParaRPr lang="en-US" sz="1200" kern="1200" baseline="0" dirty="0" smtClean="0">
              <a:solidFill>
                <a:schemeClr val="tx1"/>
              </a:solidFill>
              <a:effectLst/>
              <a:latin typeface="+mn-lt"/>
              <a:ea typeface="+mn-ea"/>
              <a:cs typeface="+mn-cs"/>
            </a:endParaRPr>
          </a:p>
          <a:p>
            <a:endParaRPr lang="en-US" sz="1200" kern="1200" baseline="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pPr/>
              <a:t>9</a:t>
            </a:fld>
            <a:endParaRPr lang="en-US"/>
          </a:p>
        </p:txBody>
      </p:sp>
    </p:spTree>
    <p:extLst>
      <p:ext uri="{BB962C8B-B14F-4D97-AF65-F5344CB8AC3E}">
        <p14:creationId xmlns:p14="http://schemas.microsoft.com/office/powerpoint/2010/main" val="16114169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t>10</a:t>
            </a:fld>
            <a:endParaRPr lang="en-US" dirty="0"/>
          </a:p>
        </p:txBody>
      </p:sp>
    </p:spTree>
    <p:extLst>
      <p:ext uri="{BB962C8B-B14F-4D97-AF65-F5344CB8AC3E}">
        <p14:creationId xmlns:p14="http://schemas.microsoft.com/office/powerpoint/2010/main" val="19920553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t>11</a:t>
            </a:fld>
            <a:endParaRPr lang="en-US" dirty="0"/>
          </a:p>
        </p:txBody>
      </p:sp>
    </p:spTree>
    <p:extLst>
      <p:ext uri="{BB962C8B-B14F-4D97-AF65-F5344CB8AC3E}">
        <p14:creationId xmlns:p14="http://schemas.microsoft.com/office/powerpoint/2010/main" val="7133555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pPr/>
              <a:t>12</a:t>
            </a:fld>
            <a:endParaRPr lang="en-US"/>
          </a:p>
        </p:txBody>
      </p:sp>
    </p:spTree>
    <p:extLst>
      <p:ext uri="{BB962C8B-B14F-4D97-AF65-F5344CB8AC3E}">
        <p14:creationId xmlns:p14="http://schemas.microsoft.com/office/powerpoint/2010/main" val="407761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One of the most important and challenging goals is consistency and when we inspect implementation of data governance for a Hadoop implementation this consistency seems almost impossible.</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While there are constructs within the various Hadoop related projects to aid governance, there is no single, consistent approach to implementation/architecture of this important framework.</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Disparate tools, such as HCatalog, Ranger and Falcon provide pieces of the overall solution, but are not holistic across the stack in approach.</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Further, with Hadoop gaining traction in the enterprise, it has only recently been asked to integrate with existing frameworks such as operations, security and now governance.  It is now a foundational concern.</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2C1E8096-F329-7647-8BCC-856D6F856EB3}" type="slidenum">
              <a:rPr lang="en-US" smtClean="0"/>
              <a:pPr/>
              <a:t>13</a:t>
            </a:fld>
            <a:endParaRPr lang="en-US"/>
          </a:p>
        </p:txBody>
      </p:sp>
    </p:spTree>
    <p:extLst>
      <p:ext uri="{BB962C8B-B14F-4D97-AF65-F5344CB8AC3E}">
        <p14:creationId xmlns:p14="http://schemas.microsoft.com/office/powerpoint/2010/main" val="4709491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eg"/><Relationship Id="rId3"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 Id="rId3"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eg"/><Relationship Id="rId3"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 Id="rId3"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pic>
        <p:nvPicPr>
          <p:cNvPr id="7" name="Picture 6" descr="PPT_image2_16x9.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88825" cy="6856214"/>
          </a:xfrm>
          <a:prstGeom prst="rect">
            <a:avLst/>
          </a:prstGeom>
        </p:spPr>
      </p:pic>
      <p:sp>
        <p:nvSpPr>
          <p:cNvPr id="4" name="Rectangle 3"/>
          <p:cNvSpPr/>
          <p:nvPr userDrawn="1"/>
        </p:nvSpPr>
        <p:spPr>
          <a:xfrm>
            <a:off x="0" y="0"/>
            <a:ext cx="12188825" cy="3444865"/>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userDrawn="1"/>
        </p:nvSpPr>
        <p:spPr>
          <a:xfrm>
            <a:off x="840099" y="987425"/>
            <a:ext cx="184666" cy="369332"/>
          </a:xfrm>
          <a:prstGeom prst="rect">
            <a:avLst/>
          </a:prstGeom>
          <a:noFill/>
        </p:spPr>
        <p:txBody>
          <a:bodyPr wrap="none">
            <a:spAutoFit/>
          </a:bodyPr>
          <a:lstStyle/>
          <a:p>
            <a:pPr>
              <a:defRPr/>
            </a:pPr>
            <a:endParaRPr lang="en-US" dirty="0">
              <a:solidFill>
                <a:prstClr val="black"/>
              </a:solidFill>
              <a:latin typeface="Arial"/>
              <a:ea typeface="ヒラギノ角ゴ Pro W3" charset="-128"/>
              <a:cs typeface="ヒラギノ角ゴ Pro W3" charset="-128"/>
            </a:endParaRPr>
          </a:p>
        </p:txBody>
      </p:sp>
      <p:sp>
        <p:nvSpPr>
          <p:cNvPr id="2" name="Title 1"/>
          <p:cNvSpPr>
            <a:spLocks noGrp="1"/>
          </p:cNvSpPr>
          <p:nvPr>
            <p:ph type="ctrTitle" hasCustomPrompt="1"/>
          </p:nvPr>
        </p:nvSpPr>
        <p:spPr>
          <a:xfrm>
            <a:off x="569073" y="1817942"/>
            <a:ext cx="11238523" cy="1455836"/>
          </a:xfrm>
          <a:prstGeom prst="rect">
            <a:avLst/>
          </a:prstGeom>
        </p:spPr>
        <p:txBody>
          <a:bodyPr anchor="b" anchorCtr="0">
            <a:noAutofit/>
          </a:bodyPr>
          <a:lstStyle>
            <a:lvl1pPr marL="0" indent="0" algn="l" defTabSz="454025">
              <a:tabLst/>
              <a:defRPr sz="4400" baseline="0">
                <a:solidFill>
                  <a:schemeClr val="bg2"/>
                </a:solidFill>
                <a:latin typeface="Arial"/>
                <a:cs typeface="Arial"/>
              </a:defRPr>
            </a:lvl1pPr>
          </a:lstStyle>
          <a:p>
            <a:r>
              <a:rPr lang="en-US" dirty="0" smtClean="0"/>
              <a:t>Presentation Title Goes Here (maximum two lines)</a:t>
            </a:r>
            <a:endParaRPr lang="en-US" dirty="0"/>
          </a:p>
        </p:txBody>
      </p:sp>
      <p:sp>
        <p:nvSpPr>
          <p:cNvPr id="11" name="Text Placeholder 10"/>
          <p:cNvSpPr>
            <a:spLocks noGrp="1"/>
          </p:cNvSpPr>
          <p:nvPr>
            <p:ph type="body" sz="quarter" idx="10" hasCustomPrompt="1"/>
          </p:nvPr>
        </p:nvSpPr>
        <p:spPr>
          <a:xfrm>
            <a:off x="569075" y="6311551"/>
            <a:ext cx="4519787" cy="470780"/>
          </a:xfrm>
          <a:prstGeom prst="rect">
            <a:avLst/>
          </a:prstGeom>
        </p:spPr>
        <p:txBody>
          <a:bodyPr vert="horz"/>
          <a:lstStyle>
            <a:lvl1pPr algn="l">
              <a:buFont typeface="Arial"/>
              <a:buNone/>
              <a:defRPr sz="1800">
                <a:solidFill>
                  <a:schemeClr val="tx1"/>
                </a:solidFill>
              </a:defRPr>
            </a:lvl1pPr>
            <a:lvl2pPr marL="457200" indent="0">
              <a:buFontTx/>
              <a:buNone/>
              <a:defRPr sz="1200"/>
            </a:lvl2pPr>
            <a:lvl3pPr marL="914400" indent="0">
              <a:buFontTx/>
              <a:buNone/>
              <a:defRPr sz="1200"/>
            </a:lvl3pPr>
          </a:lstStyle>
          <a:p>
            <a:pPr lvl="0"/>
            <a:r>
              <a:rPr lang="en-US" dirty="0" smtClean="0"/>
              <a:t>Date Here</a:t>
            </a:r>
          </a:p>
        </p:txBody>
      </p:sp>
      <p:sp>
        <p:nvSpPr>
          <p:cNvPr id="3" name="Subtitle 2"/>
          <p:cNvSpPr>
            <a:spLocks noGrp="1"/>
          </p:cNvSpPr>
          <p:nvPr>
            <p:ph type="subTitle" idx="1" hasCustomPrompt="1"/>
          </p:nvPr>
        </p:nvSpPr>
        <p:spPr>
          <a:xfrm>
            <a:off x="6922051" y="3440073"/>
            <a:ext cx="5266776" cy="640270"/>
          </a:xfrm>
          <a:prstGeom prst="rect">
            <a:avLst/>
          </a:prstGeom>
          <a:solidFill>
            <a:schemeClr val="bg1">
              <a:alpha val="86000"/>
            </a:schemeClr>
          </a:solidFill>
        </p:spPr>
        <p:txBody>
          <a:bodyPr lIns="91440" anchor="ctr" anchorCtr="0">
            <a:noAutofit/>
          </a:bodyPr>
          <a:lstStyle>
            <a:lvl1pPr marL="109728" indent="0" algn="l">
              <a:buNone/>
              <a:defRPr sz="2000" baseline="0">
                <a:solidFill>
                  <a:schemeClr val="bg2"/>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Tagline or Speaker Name</a:t>
            </a:r>
            <a:endParaRPr lang="en-US" dirty="0"/>
          </a:p>
        </p:txBody>
      </p:sp>
      <p:pic>
        <p:nvPicPr>
          <p:cNvPr id="13" name="Picture 12" descr="Hor_WhiteLogo.png"/>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719551" y="356318"/>
            <a:ext cx="1719072" cy="668162"/>
          </a:xfrm>
          <a:prstGeom prst="rect">
            <a:avLst/>
          </a:prstGeom>
        </p:spPr>
      </p:pic>
    </p:spTree>
    <p:extLst>
      <p:ext uri="{BB962C8B-B14F-4D97-AF65-F5344CB8AC3E}">
        <p14:creationId xmlns:p14="http://schemas.microsoft.com/office/powerpoint/2010/main" val="178807466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fidential One Column">
    <p:spTree>
      <p:nvGrpSpPr>
        <p:cNvPr id="1" name=""/>
        <p:cNvGrpSpPr/>
        <p:nvPr/>
      </p:nvGrpSpPr>
      <p:grpSpPr>
        <a:xfrm>
          <a:off x="0" y="0"/>
          <a:ext cx="0" cy="0"/>
          <a:chOff x="0" y="0"/>
          <a:chExt cx="0" cy="0"/>
        </a:xfrm>
      </p:grpSpPr>
      <p:sp>
        <p:nvSpPr>
          <p:cNvPr id="5" name="Title Placeholder 1"/>
          <p:cNvSpPr>
            <a:spLocks noGrp="1"/>
          </p:cNvSpPr>
          <p:nvPr>
            <p:ph type="title" hasCustomPrompt="1"/>
          </p:nvPr>
        </p:nvSpPr>
        <p:spPr>
          <a:xfrm>
            <a:off x="609441" y="0"/>
            <a:ext cx="10969943" cy="1016000"/>
          </a:xfrm>
          <a:prstGeom prst="rect">
            <a:avLst/>
          </a:prstGeom>
        </p:spPr>
        <p:txBody>
          <a:bodyPr vert="horz" lIns="91440" tIns="45720" rIns="91440" bIns="45720" rtlCol="0" anchor="ctr">
            <a:noAutofit/>
          </a:bodyPr>
          <a:lstStyle>
            <a:lvl1pPr>
              <a:defRPr>
                <a:latin typeface="Arial"/>
                <a:cs typeface="Arial"/>
              </a:defRPr>
            </a:lvl1pPr>
          </a:lstStyle>
          <a:p>
            <a:r>
              <a:rPr lang="en-US" dirty="0" smtClean="0"/>
              <a:t>Headline Goes Here (maximum one line)</a:t>
            </a:r>
            <a:endParaRPr lang="en-US" dirty="0"/>
          </a:p>
        </p:txBody>
      </p:sp>
      <p:sp>
        <p:nvSpPr>
          <p:cNvPr id="16" name="Text Placeholder 15"/>
          <p:cNvSpPr>
            <a:spLocks noGrp="1"/>
          </p:cNvSpPr>
          <p:nvPr>
            <p:ph type="body" sz="quarter" idx="11" hasCustomPrompt="1"/>
          </p:nvPr>
        </p:nvSpPr>
        <p:spPr>
          <a:xfrm>
            <a:off x="609441" y="1106435"/>
            <a:ext cx="10969943" cy="4954588"/>
          </a:xfrm>
          <a:prstGeom prst="rect">
            <a:avLst/>
          </a:prstGeom>
        </p:spPr>
        <p:txBody>
          <a:bodyPr vert="horz"/>
          <a:lstStyle>
            <a:lvl1pPr marL="0" indent="0">
              <a:spcBef>
                <a:spcPts val="1376"/>
              </a:spcBef>
              <a:buClr>
                <a:srgbClr val="69BE28"/>
              </a:buClr>
              <a:buFont typeface="Wingdings" charset="2"/>
              <a:buNone/>
              <a:defRPr sz="2400" b="1" i="0" baseline="0">
                <a:latin typeface="Arial"/>
                <a:cs typeface="Arial"/>
              </a:defRPr>
            </a:lvl1pPr>
            <a:lvl2pPr marL="0" indent="0" defTabSz="58738">
              <a:spcBef>
                <a:spcPts val="776"/>
              </a:spcBef>
              <a:buFont typeface="Lucida Grande"/>
              <a:buNone/>
              <a:tabLst/>
              <a:defRPr sz="2000">
                <a:solidFill>
                  <a:srgbClr val="1E1E1E"/>
                </a:solidFill>
              </a:defRPr>
            </a:lvl2pPr>
            <a:lvl3pPr marL="166688" indent="-166688" defTabSz="282575">
              <a:spcBef>
                <a:spcPts val="776"/>
              </a:spcBef>
              <a:spcAft>
                <a:spcPts val="0"/>
              </a:spcAft>
              <a:buClr>
                <a:schemeClr val="accent1"/>
              </a:buClr>
              <a:buFont typeface="Arial"/>
              <a:buChar char="•"/>
              <a:tabLst/>
              <a:defRPr sz="1800">
                <a:solidFill>
                  <a:srgbClr val="1E1E1E"/>
                </a:solidFill>
              </a:defRPr>
            </a:lvl3pPr>
            <a:lvl4pPr marL="396875" indent="-171450" defTabSz="282575">
              <a:spcBef>
                <a:spcPts val="776"/>
              </a:spcBef>
              <a:spcAft>
                <a:spcPts val="0"/>
              </a:spcAft>
              <a:defRPr sz="1600">
                <a:solidFill>
                  <a:srgbClr val="1E1E1E"/>
                </a:solidFill>
              </a:defRPr>
            </a:lvl4pPr>
            <a:lvl5pPr marL="627063" indent="-176213" defTabSz="282575">
              <a:spcBef>
                <a:spcPts val="776"/>
              </a:spcBef>
              <a:spcAft>
                <a:spcPts val="0"/>
              </a:spcAft>
              <a:buFont typeface="Lucida Grande"/>
              <a:buChar char="-"/>
              <a:defRPr sz="1400">
                <a:solidFill>
                  <a:srgbClr val="1E1E1E"/>
                </a:solidFill>
              </a:defRPr>
            </a:lvl5pPr>
          </a:lstStyle>
          <a:p>
            <a:pPr lvl="0"/>
            <a:r>
              <a:rPr lang="en-US" dirty="0" smtClean="0"/>
              <a:t>Subhead Goes Here – 24pt</a:t>
            </a:r>
          </a:p>
          <a:p>
            <a:pPr lvl="1"/>
            <a:r>
              <a:rPr lang="en-US" dirty="0" smtClean="0"/>
              <a:t>Subtopics Go Here – 20pt</a:t>
            </a:r>
          </a:p>
          <a:p>
            <a:pPr lvl="2"/>
            <a:r>
              <a:rPr lang="en-US" dirty="0" smtClean="0"/>
              <a:t>Bulleted Subtopics Go Here – 18pt</a:t>
            </a:r>
          </a:p>
          <a:p>
            <a:pPr lvl="3"/>
            <a:r>
              <a:rPr lang="en-US" dirty="0" smtClean="0"/>
              <a:t>Only use this level if necessary</a:t>
            </a:r>
          </a:p>
          <a:p>
            <a:pPr lvl="4"/>
            <a:r>
              <a:rPr lang="en-US" dirty="0" smtClean="0"/>
              <a:t>You should never have to use this level</a:t>
            </a:r>
            <a:endParaRPr lang="en-US" dirty="0"/>
          </a:p>
        </p:txBody>
      </p:sp>
      <p:sp>
        <p:nvSpPr>
          <p:cNvPr id="4" name="TextBox 3"/>
          <p:cNvSpPr txBox="1"/>
          <p:nvPr userDrawn="1"/>
        </p:nvSpPr>
        <p:spPr>
          <a:xfrm>
            <a:off x="4496539" y="6398745"/>
            <a:ext cx="4611301" cy="246580"/>
          </a:xfrm>
          <a:prstGeom prst="rect">
            <a:avLst/>
          </a:prstGeom>
          <a:ln>
            <a:solidFill>
              <a:srgbClr val="FF0000"/>
            </a:solidFill>
          </a:ln>
        </p:spPr>
        <p:txBody>
          <a:bodyPr vert="horz" wrap="square" lIns="91440" tIns="91440" rIns="91440" bIns="91440" rtlCol="0" anchor="ctr" anchorCtr="0">
            <a:noAutofit/>
          </a:bodyPr>
          <a:lstStyle/>
          <a:p>
            <a:pPr algn="ctr"/>
            <a:r>
              <a:rPr lang="en-US" sz="1100" kern="1200" dirty="0" smtClean="0">
                <a:solidFill>
                  <a:srgbClr val="FF0000"/>
                </a:solidFill>
                <a:latin typeface="+mn-lt"/>
                <a:ea typeface="+mn-ea"/>
                <a:cs typeface="+mn-cs"/>
              </a:rPr>
              <a:t>HORTONWORKS CONFIDENTIAL &amp; PROPRIETARY INFORMATION</a:t>
            </a:r>
            <a:endParaRPr lang="en-US" sz="1100" dirty="0">
              <a:solidFill>
                <a:srgbClr val="FF0000"/>
              </a:solidFill>
            </a:endParaRPr>
          </a:p>
        </p:txBody>
      </p:sp>
    </p:spTree>
    <p:extLst>
      <p:ext uri="{BB962C8B-B14F-4D97-AF65-F5344CB8AC3E}">
        <p14:creationId xmlns:p14="http://schemas.microsoft.com/office/powerpoint/2010/main" val="114613222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fidential Two Column">
    <p:spTree>
      <p:nvGrpSpPr>
        <p:cNvPr id="1" name=""/>
        <p:cNvGrpSpPr/>
        <p:nvPr/>
      </p:nvGrpSpPr>
      <p:grpSpPr>
        <a:xfrm>
          <a:off x="0" y="0"/>
          <a:ext cx="0" cy="0"/>
          <a:chOff x="0" y="0"/>
          <a:chExt cx="0" cy="0"/>
        </a:xfrm>
      </p:grpSpPr>
      <p:sp>
        <p:nvSpPr>
          <p:cNvPr id="3" name="Title Placeholder 1"/>
          <p:cNvSpPr>
            <a:spLocks noGrp="1"/>
          </p:cNvSpPr>
          <p:nvPr>
            <p:ph type="title" hasCustomPrompt="1"/>
          </p:nvPr>
        </p:nvSpPr>
        <p:spPr>
          <a:xfrm>
            <a:off x="609441" y="0"/>
            <a:ext cx="10969943" cy="1016000"/>
          </a:xfrm>
          <a:prstGeom prst="rect">
            <a:avLst/>
          </a:prstGeom>
        </p:spPr>
        <p:txBody>
          <a:bodyPr vert="horz" lIns="91440" tIns="45720" rIns="91440" bIns="45720" rtlCol="0" anchor="ctr">
            <a:noAutofit/>
          </a:bodyPr>
          <a:lstStyle>
            <a:lvl1pPr>
              <a:defRPr>
                <a:latin typeface="Arial"/>
                <a:cs typeface="Arial"/>
              </a:defRPr>
            </a:lvl1pPr>
          </a:lstStyle>
          <a:p>
            <a:r>
              <a:rPr lang="en-US" dirty="0" smtClean="0"/>
              <a:t>Headline Goes Here (maximum one line)</a:t>
            </a:r>
            <a:endParaRPr lang="en-US" dirty="0"/>
          </a:p>
        </p:txBody>
      </p:sp>
      <p:sp>
        <p:nvSpPr>
          <p:cNvPr id="9" name="Text Placeholder 15"/>
          <p:cNvSpPr>
            <a:spLocks noGrp="1"/>
          </p:cNvSpPr>
          <p:nvPr>
            <p:ph type="body" sz="quarter" idx="11" hasCustomPrompt="1"/>
          </p:nvPr>
        </p:nvSpPr>
        <p:spPr>
          <a:xfrm>
            <a:off x="609441" y="1106435"/>
            <a:ext cx="5214108" cy="4954588"/>
          </a:xfrm>
          <a:prstGeom prst="rect">
            <a:avLst/>
          </a:prstGeom>
        </p:spPr>
        <p:txBody>
          <a:bodyPr vert="horz"/>
          <a:lstStyle>
            <a:lvl1pPr marL="0" indent="0">
              <a:spcBef>
                <a:spcPts val="1232"/>
              </a:spcBef>
              <a:buClr>
                <a:srgbClr val="69BE28"/>
              </a:buClr>
              <a:buFont typeface="Wingdings" charset="2"/>
              <a:buNone/>
              <a:defRPr sz="2400" b="1" i="0">
                <a:latin typeface="Arial"/>
                <a:cs typeface="Arial"/>
              </a:defRPr>
            </a:lvl1pPr>
            <a:lvl2pPr marL="0" indent="0">
              <a:spcBef>
                <a:spcPts val="776"/>
              </a:spcBef>
              <a:spcAft>
                <a:spcPts val="0"/>
              </a:spcAft>
              <a:buFont typeface="Lucida Grande"/>
              <a:buNone/>
              <a:defRPr sz="2000">
                <a:solidFill>
                  <a:srgbClr val="1E1E1E"/>
                </a:solidFill>
              </a:defRPr>
            </a:lvl2pPr>
            <a:lvl3pPr marL="166688" indent="-166688">
              <a:spcBef>
                <a:spcPts val="776"/>
              </a:spcBef>
              <a:spcAft>
                <a:spcPts val="0"/>
              </a:spcAft>
              <a:buClr>
                <a:schemeClr val="accent1"/>
              </a:buClr>
              <a:buFont typeface="Arial"/>
              <a:buChar char="•"/>
              <a:defRPr sz="1800">
                <a:solidFill>
                  <a:srgbClr val="1E1E1E"/>
                </a:solidFill>
              </a:defRPr>
            </a:lvl3pPr>
            <a:lvl4pPr marL="395288" indent="-160338" defTabSz="-168275">
              <a:spcBef>
                <a:spcPts val="776"/>
              </a:spcBef>
              <a:spcAft>
                <a:spcPts val="0"/>
              </a:spcAft>
              <a:defRPr sz="1600" baseline="0">
                <a:solidFill>
                  <a:srgbClr val="1E1E1E"/>
                </a:solidFill>
              </a:defRPr>
            </a:lvl4pPr>
            <a:lvl5pPr marL="631825" indent="-176213">
              <a:spcBef>
                <a:spcPts val="776"/>
              </a:spcBef>
              <a:spcAft>
                <a:spcPts val="0"/>
              </a:spcAft>
              <a:buFont typeface="Lucida Grande"/>
              <a:buChar char="-"/>
              <a:tabLst/>
              <a:defRPr sz="1400">
                <a:solidFill>
                  <a:srgbClr val="1E1E1E"/>
                </a:solidFill>
              </a:defRPr>
            </a:lvl5pPr>
          </a:lstStyle>
          <a:p>
            <a:pPr lvl="0"/>
            <a:r>
              <a:rPr lang="en-US" dirty="0" smtClean="0"/>
              <a:t>Subhead Goes Here – 24pt</a:t>
            </a:r>
          </a:p>
          <a:p>
            <a:pPr lvl="1"/>
            <a:r>
              <a:rPr lang="en-US" dirty="0" smtClean="0"/>
              <a:t>Subtopics Go Here – 20pt</a:t>
            </a:r>
          </a:p>
          <a:p>
            <a:pPr lvl="2"/>
            <a:r>
              <a:rPr lang="en-US" dirty="0" smtClean="0"/>
              <a:t>Bulleted Subtopics Go Here – 18pt</a:t>
            </a:r>
          </a:p>
          <a:p>
            <a:pPr lvl="3"/>
            <a:r>
              <a:rPr lang="en-US" dirty="0" smtClean="0"/>
              <a:t>Only use this level if necessary</a:t>
            </a:r>
          </a:p>
          <a:p>
            <a:pPr lvl="4"/>
            <a:r>
              <a:rPr lang="en-US" dirty="0" smtClean="0"/>
              <a:t>You should never have to use this level</a:t>
            </a:r>
            <a:endParaRPr lang="en-US" dirty="0"/>
          </a:p>
        </p:txBody>
      </p:sp>
      <p:sp>
        <p:nvSpPr>
          <p:cNvPr id="10" name="Text Placeholder 15"/>
          <p:cNvSpPr>
            <a:spLocks noGrp="1"/>
          </p:cNvSpPr>
          <p:nvPr>
            <p:ph type="body" sz="quarter" idx="14" hasCustomPrompt="1"/>
          </p:nvPr>
        </p:nvSpPr>
        <p:spPr>
          <a:xfrm>
            <a:off x="6363389" y="1103260"/>
            <a:ext cx="5214108" cy="4954588"/>
          </a:xfrm>
          <a:prstGeom prst="rect">
            <a:avLst/>
          </a:prstGeom>
        </p:spPr>
        <p:txBody>
          <a:bodyPr vert="horz"/>
          <a:lstStyle>
            <a:lvl1pPr marL="0" indent="0">
              <a:spcBef>
                <a:spcPts val="1232"/>
              </a:spcBef>
              <a:buClr>
                <a:srgbClr val="69BE28"/>
              </a:buClr>
              <a:buFont typeface="Wingdings" charset="2"/>
              <a:buNone/>
              <a:defRPr sz="2400" b="1" i="0">
                <a:latin typeface="Arial"/>
                <a:cs typeface="Arial"/>
              </a:defRPr>
            </a:lvl1pPr>
            <a:lvl2pPr marL="0" indent="0">
              <a:spcBef>
                <a:spcPts val="776"/>
              </a:spcBef>
              <a:spcAft>
                <a:spcPts val="0"/>
              </a:spcAft>
              <a:buFont typeface="Lucida Grande"/>
              <a:buNone/>
              <a:defRPr sz="2000">
                <a:solidFill>
                  <a:srgbClr val="1E1E1E"/>
                </a:solidFill>
              </a:defRPr>
            </a:lvl2pPr>
            <a:lvl3pPr marL="166688" indent="-166688">
              <a:spcBef>
                <a:spcPts val="776"/>
              </a:spcBef>
              <a:spcAft>
                <a:spcPts val="0"/>
              </a:spcAft>
              <a:buClr>
                <a:schemeClr val="accent1"/>
              </a:buClr>
              <a:buFont typeface="Arial"/>
              <a:buChar char="•"/>
              <a:tabLst/>
              <a:defRPr sz="1800">
                <a:solidFill>
                  <a:srgbClr val="1E1E1E"/>
                </a:solidFill>
              </a:defRPr>
            </a:lvl3pPr>
            <a:lvl4pPr marL="392113" indent="-171450">
              <a:spcBef>
                <a:spcPts val="776"/>
              </a:spcBef>
              <a:spcAft>
                <a:spcPts val="0"/>
              </a:spcAft>
              <a:defRPr sz="1600">
                <a:solidFill>
                  <a:srgbClr val="1E1E1E"/>
                </a:solidFill>
              </a:defRPr>
            </a:lvl4pPr>
            <a:lvl5pPr marL="631825" indent="-176213">
              <a:spcBef>
                <a:spcPts val="776"/>
              </a:spcBef>
              <a:spcAft>
                <a:spcPts val="0"/>
              </a:spcAft>
              <a:buFont typeface="Lucida Grande"/>
              <a:buChar char="-"/>
              <a:tabLst/>
              <a:defRPr sz="1400">
                <a:solidFill>
                  <a:srgbClr val="1E1E1E"/>
                </a:solidFill>
              </a:defRPr>
            </a:lvl5pPr>
          </a:lstStyle>
          <a:p>
            <a:pPr lvl="0"/>
            <a:r>
              <a:rPr lang="en-US" dirty="0" smtClean="0"/>
              <a:t>Subhead Goes Here – 24pt</a:t>
            </a:r>
          </a:p>
          <a:p>
            <a:pPr lvl="1"/>
            <a:r>
              <a:rPr lang="en-US" dirty="0" smtClean="0"/>
              <a:t>Subtopics Go Here – 20pt</a:t>
            </a:r>
          </a:p>
          <a:p>
            <a:pPr lvl="2"/>
            <a:r>
              <a:rPr lang="en-US" dirty="0" smtClean="0"/>
              <a:t>Bulleted Subtopics Go Here – 18pt</a:t>
            </a:r>
          </a:p>
          <a:p>
            <a:pPr lvl="3"/>
            <a:r>
              <a:rPr lang="en-US" dirty="0" smtClean="0"/>
              <a:t>Only use this level if necessary</a:t>
            </a:r>
          </a:p>
          <a:p>
            <a:pPr lvl="4"/>
            <a:r>
              <a:rPr lang="en-US" dirty="0" smtClean="0"/>
              <a:t>You should never have to use this level</a:t>
            </a:r>
            <a:endParaRPr lang="en-US" dirty="0"/>
          </a:p>
        </p:txBody>
      </p:sp>
      <p:sp>
        <p:nvSpPr>
          <p:cNvPr id="6" name="TextBox 5"/>
          <p:cNvSpPr txBox="1"/>
          <p:nvPr userDrawn="1"/>
        </p:nvSpPr>
        <p:spPr>
          <a:xfrm>
            <a:off x="4496539" y="6398745"/>
            <a:ext cx="4611301" cy="246580"/>
          </a:xfrm>
          <a:prstGeom prst="rect">
            <a:avLst/>
          </a:prstGeom>
          <a:ln>
            <a:solidFill>
              <a:srgbClr val="FF0000"/>
            </a:solidFill>
          </a:ln>
        </p:spPr>
        <p:txBody>
          <a:bodyPr vert="horz" wrap="square" lIns="91440" tIns="91440" rIns="91440" bIns="91440" rtlCol="0" anchor="ctr" anchorCtr="0">
            <a:noAutofit/>
          </a:bodyPr>
          <a:lstStyle/>
          <a:p>
            <a:pPr algn="ctr"/>
            <a:r>
              <a:rPr lang="en-US" sz="1100" kern="1200" dirty="0" smtClean="0">
                <a:solidFill>
                  <a:srgbClr val="FF0000"/>
                </a:solidFill>
                <a:latin typeface="+mn-lt"/>
                <a:ea typeface="+mn-ea"/>
                <a:cs typeface="+mn-cs"/>
              </a:rPr>
              <a:t>HORTONWORKS CONFIDENTIAL &amp; PROPRIETARY INFORMATION</a:t>
            </a:r>
            <a:endParaRPr lang="en-US" sz="1100" dirty="0">
              <a:solidFill>
                <a:srgbClr val="FF0000"/>
              </a:solidFill>
            </a:endParaRPr>
          </a:p>
        </p:txBody>
      </p:sp>
    </p:spTree>
    <p:extLst>
      <p:ext uri="{BB962C8B-B14F-4D97-AF65-F5344CB8AC3E}">
        <p14:creationId xmlns:p14="http://schemas.microsoft.com/office/powerpoint/2010/main" val="259897835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fidential Three Column">
    <p:spTree>
      <p:nvGrpSpPr>
        <p:cNvPr id="1" name=""/>
        <p:cNvGrpSpPr/>
        <p:nvPr/>
      </p:nvGrpSpPr>
      <p:grpSpPr>
        <a:xfrm>
          <a:off x="0" y="0"/>
          <a:ext cx="0" cy="0"/>
          <a:chOff x="0" y="0"/>
          <a:chExt cx="0" cy="0"/>
        </a:xfrm>
      </p:grpSpPr>
      <p:sp>
        <p:nvSpPr>
          <p:cNvPr id="3" name="Title Placeholder 1"/>
          <p:cNvSpPr>
            <a:spLocks noGrp="1"/>
          </p:cNvSpPr>
          <p:nvPr>
            <p:ph type="title" hasCustomPrompt="1"/>
          </p:nvPr>
        </p:nvSpPr>
        <p:spPr>
          <a:xfrm>
            <a:off x="609441" y="0"/>
            <a:ext cx="10969943" cy="1016000"/>
          </a:xfrm>
          <a:prstGeom prst="rect">
            <a:avLst/>
          </a:prstGeom>
        </p:spPr>
        <p:txBody>
          <a:bodyPr vert="horz" lIns="91440" tIns="45720" rIns="91440" bIns="45720" rtlCol="0" anchor="ctr">
            <a:noAutofit/>
          </a:bodyPr>
          <a:lstStyle>
            <a:lvl1pPr>
              <a:defRPr>
                <a:latin typeface="Arial"/>
                <a:cs typeface="Arial"/>
              </a:defRPr>
            </a:lvl1pPr>
          </a:lstStyle>
          <a:p>
            <a:r>
              <a:rPr lang="en-US" dirty="0" smtClean="0"/>
              <a:t>Headline Goes Here (maximum one line)</a:t>
            </a:r>
            <a:endParaRPr lang="en-US" dirty="0"/>
          </a:p>
        </p:txBody>
      </p:sp>
      <p:sp>
        <p:nvSpPr>
          <p:cNvPr id="9" name="Text Placeholder 15"/>
          <p:cNvSpPr>
            <a:spLocks noGrp="1"/>
          </p:cNvSpPr>
          <p:nvPr>
            <p:ph type="body" sz="quarter" idx="11" hasCustomPrompt="1"/>
          </p:nvPr>
        </p:nvSpPr>
        <p:spPr>
          <a:xfrm>
            <a:off x="609441" y="1106435"/>
            <a:ext cx="3512933" cy="4954588"/>
          </a:xfrm>
          <a:prstGeom prst="rect">
            <a:avLst/>
          </a:prstGeom>
        </p:spPr>
        <p:txBody>
          <a:bodyPr vert="horz"/>
          <a:lstStyle>
            <a:lvl1pPr marL="0" indent="0">
              <a:spcBef>
                <a:spcPts val="632"/>
              </a:spcBef>
              <a:buClr>
                <a:srgbClr val="69BE28"/>
              </a:buClr>
              <a:buFont typeface="Wingdings" charset="2"/>
              <a:buNone/>
              <a:defRPr sz="2200" b="1" i="0">
                <a:latin typeface="Arial"/>
                <a:cs typeface="Arial"/>
              </a:defRPr>
            </a:lvl1pPr>
            <a:lvl2pPr marL="0" indent="0">
              <a:spcBef>
                <a:spcPts val="632"/>
              </a:spcBef>
              <a:spcAft>
                <a:spcPts val="0"/>
              </a:spcAft>
              <a:buFont typeface="Lucida Grande"/>
              <a:buNone/>
              <a:defRPr sz="1800">
                <a:solidFill>
                  <a:srgbClr val="1E1E1E"/>
                </a:solidFill>
              </a:defRPr>
            </a:lvl2pPr>
            <a:lvl3pPr marL="166688" indent="-166688">
              <a:spcBef>
                <a:spcPts val="632"/>
              </a:spcBef>
              <a:spcAft>
                <a:spcPts val="0"/>
              </a:spcAft>
              <a:buClr>
                <a:schemeClr val="accent1"/>
              </a:buClr>
              <a:buFont typeface="Arial"/>
              <a:buChar char="•"/>
              <a:tabLst/>
              <a:defRPr sz="1600">
                <a:solidFill>
                  <a:srgbClr val="1E1E1E"/>
                </a:solidFill>
              </a:defRPr>
            </a:lvl3pPr>
            <a:lvl4pPr marL="395288" marR="0" indent="-160338" algn="l" defTabSz="401638" rtl="0" eaLnBrk="1" fontAlgn="base" latinLnBrk="0" hangingPunct="1">
              <a:lnSpc>
                <a:spcPct val="100000"/>
              </a:lnSpc>
              <a:spcBef>
                <a:spcPts val="632"/>
              </a:spcBef>
              <a:spcAft>
                <a:spcPts val="0"/>
              </a:spcAft>
              <a:buClrTx/>
              <a:buSzTx/>
              <a:buFont typeface="Arial" charset="0"/>
              <a:buChar char="–"/>
              <a:tabLst/>
              <a:defRPr sz="1400">
                <a:solidFill>
                  <a:srgbClr val="1E1E1E"/>
                </a:solidFill>
              </a:defRPr>
            </a:lvl4pPr>
            <a:lvl5pPr marL="566738" indent="-171450">
              <a:spcBef>
                <a:spcPts val="632"/>
              </a:spcBef>
              <a:spcAft>
                <a:spcPts val="0"/>
              </a:spcAft>
              <a:buFont typeface="Lucida Grande"/>
              <a:buChar char="-"/>
              <a:tabLst/>
              <a:defRPr sz="1200">
                <a:solidFill>
                  <a:srgbClr val="1E1E1E"/>
                </a:solidFill>
              </a:defRPr>
            </a:lvl5pPr>
          </a:lstStyle>
          <a:p>
            <a:pPr lvl="0"/>
            <a:r>
              <a:rPr lang="en-US" dirty="0" smtClean="0"/>
              <a:t>Subhead Goes Here – 22pt</a:t>
            </a:r>
          </a:p>
          <a:p>
            <a:pPr lvl="1"/>
            <a:r>
              <a:rPr lang="en-US" dirty="0" smtClean="0"/>
              <a:t>Subtopics Go Here – 18pt</a:t>
            </a:r>
          </a:p>
          <a:p>
            <a:pPr lvl="2"/>
            <a:r>
              <a:rPr lang="en-US" dirty="0" smtClean="0"/>
              <a:t>Bulleted Subtopics Go Here – 16pt</a:t>
            </a:r>
          </a:p>
          <a:p>
            <a:pPr lvl="3"/>
            <a:r>
              <a:rPr lang="en-US" dirty="0" smtClean="0"/>
              <a:t>Only use this level if necessary</a:t>
            </a:r>
          </a:p>
          <a:p>
            <a:pPr lvl="4"/>
            <a:r>
              <a:rPr lang="en-US" dirty="0" smtClean="0"/>
              <a:t>You should never have to use this level</a:t>
            </a:r>
            <a:endParaRPr lang="en-US" dirty="0"/>
          </a:p>
        </p:txBody>
      </p:sp>
      <p:sp>
        <p:nvSpPr>
          <p:cNvPr id="6" name="Text Placeholder 15"/>
          <p:cNvSpPr>
            <a:spLocks noGrp="1"/>
          </p:cNvSpPr>
          <p:nvPr>
            <p:ph type="body" sz="quarter" idx="12" hasCustomPrompt="1"/>
          </p:nvPr>
        </p:nvSpPr>
        <p:spPr>
          <a:xfrm>
            <a:off x="4345621" y="1106435"/>
            <a:ext cx="3512933" cy="4954588"/>
          </a:xfrm>
          <a:prstGeom prst="rect">
            <a:avLst/>
          </a:prstGeom>
        </p:spPr>
        <p:txBody>
          <a:bodyPr vert="horz"/>
          <a:lstStyle>
            <a:lvl1pPr marL="0" indent="0">
              <a:spcBef>
                <a:spcPts val="632"/>
              </a:spcBef>
              <a:buClr>
                <a:srgbClr val="69BE28"/>
              </a:buClr>
              <a:buFont typeface="Wingdings" charset="2"/>
              <a:buNone/>
              <a:defRPr sz="2200" b="1" i="0">
                <a:latin typeface="Arial"/>
                <a:cs typeface="Arial"/>
              </a:defRPr>
            </a:lvl1pPr>
            <a:lvl2pPr marL="0" indent="0">
              <a:spcBef>
                <a:spcPts val="632"/>
              </a:spcBef>
              <a:spcAft>
                <a:spcPts val="0"/>
              </a:spcAft>
              <a:buFont typeface="Lucida Grande"/>
              <a:buNone/>
              <a:defRPr sz="1800">
                <a:solidFill>
                  <a:srgbClr val="1E1E1E"/>
                </a:solidFill>
              </a:defRPr>
            </a:lvl2pPr>
            <a:lvl3pPr marL="166688" indent="-166688">
              <a:spcBef>
                <a:spcPts val="632"/>
              </a:spcBef>
              <a:spcAft>
                <a:spcPts val="0"/>
              </a:spcAft>
              <a:buClr>
                <a:schemeClr val="accent1"/>
              </a:buClr>
              <a:buFont typeface="Arial"/>
              <a:buChar char="•"/>
              <a:tabLst/>
              <a:defRPr sz="1600">
                <a:solidFill>
                  <a:srgbClr val="1E1E1E"/>
                </a:solidFill>
              </a:defRPr>
            </a:lvl3pPr>
            <a:lvl4pPr marL="395288" marR="0" indent="-160338" algn="l" defTabSz="401638" rtl="0" eaLnBrk="1" fontAlgn="base" latinLnBrk="0" hangingPunct="1">
              <a:lnSpc>
                <a:spcPct val="100000"/>
              </a:lnSpc>
              <a:spcBef>
                <a:spcPts val="632"/>
              </a:spcBef>
              <a:spcAft>
                <a:spcPts val="0"/>
              </a:spcAft>
              <a:buClrTx/>
              <a:buSzTx/>
              <a:buFont typeface="Arial" charset="0"/>
              <a:buChar char="–"/>
              <a:tabLst/>
              <a:defRPr sz="1400">
                <a:solidFill>
                  <a:srgbClr val="1E1E1E"/>
                </a:solidFill>
              </a:defRPr>
            </a:lvl4pPr>
            <a:lvl5pPr marL="566738" indent="-171450">
              <a:spcBef>
                <a:spcPts val="632"/>
              </a:spcBef>
              <a:spcAft>
                <a:spcPts val="0"/>
              </a:spcAft>
              <a:buFont typeface="Lucida Grande"/>
              <a:buChar char="-"/>
              <a:tabLst/>
              <a:defRPr sz="1200">
                <a:solidFill>
                  <a:srgbClr val="1E1E1E"/>
                </a:solidFill>
              </a:defRPr>
            </a:lvl5pPr>
          </a:lstStyle>
          <a:p>
            <a:pPr lvl="0"/>
            <a:r>
              <a:rPr lang="en-US" dirty="0" smtClean="0"/>
              <a:t>Subhead Goes Here – 22pt</a:t>
            </a:r>
          </a:p>
          <a:p>
            <a:pPr lvl="1"/>
            <a:r>
              <a:rPr lang="en-US" dirty="0" smtClean="0"/>
              <a:t>Subtopics Go Here – 18pt</a:t>
            </a:r>
          </a:p>
          <a:p>
            <a:pPr lvl="2"/>
            <a:r>
              <a:rPr lang="en-US" dirty="0" smtClean="0"/>
              <a:t>Bulleted Subtopics Go Here – 16pt</a:t>
            </a:r>
          </a:p>
          <a:p>
            <a:pPr lvl="3"/>
            <a:r>
              <a:rPr lang="en-US" dirty="0" smtClean="0"/>
              <a:t>Only use this level if necessary</a:t>
            </a:r>
          </a:p>
          <a:p>
            <a:pPr lvl="4"/>
            <a:r>
              <a:rPr lang="en-US" dirty="0" smtClean="0"/>
              <a:t>You should never have to use this level</a:t>
            </a:r>
            <a:endParaRPr lang="en-US" dirty="0"/>
          </a:p>
        </p:txBody>
      </p:sp>
      <p:sp>
        <p:nvSpPr>
          <p:cNvPr id="7" name="Text Placeholder 15"/>
          <p:cNvSpPr>
            <a:spLocks noGrp="1"/>
          </p:cNvSpPr>
          <p:nvPr>
            <p:ph type="body" sz="quarter" idx="13" hasCustomPrompt="1"/>
          </p:nvPr>
        </p:nvSpPr>
        <p:spPr>
          <a:xfrm>
            <a:off x="8066452" y="1106435"/>
            <a:ext cx="3512933" cy="4954588"/>
          </a:xfrm>
          <a:prstGeom prst="rect">
            <a:avLst/>
          </a:prstGeom>
        </p:spPr>
        <p:txBody>
          <a:bodyPr vert="horz"/>
          <a:lstStyle>
            <a:lvl1pPr marL="0" indent="0">
              <a:spcBef>
                <a:spcPts val="632"/>
              </a:spcBef>
              <a:buClr>
                <a:srgbClr val="69BE28"/>
              </a:buClr>
              <a:buFont typeface="Wingdings" charset="2"/>
              <a:buNone/>
              <a:defRPr sz="2200" b="1" i="0">
                <a:latin typeface="Arial"/>
                <a:cs typeface="Arial"/>
              </a:defRPr>
            </a:lvl1pPr>
            <a:lvl2pPr marL="0" indent="0">
              <a:spcBef>
                <a:spcPts val="632"/>
              </a:spcBef>
              <a:spcAft>
                <a:spcPts val="0"/>
              </a:spcAft>
              <a:buFont typeface="Lucida Grande"/>
              <a:buNone/>
              <a:defRPr sz="1800">
                <a:solidFill>
                  <a:srgbClr val="1E1E1E"/>
                </a:solidFill>
              </a:defRPr>
            </a:lvl2pPr>
            <a:lvl3pPr marL="166688" indent="-166688">
              <a:spcBef>
                <a:spcPts val="632"/>
              </a:spcBef>
              <a:spcAft>
                <a:spcPts val="0"/>
              </a:spcAft>
              <a:buClr>
                <a:schemeClr val="accent1"/>
              </a:buClr>
              <a:buFont typeface="Arial"/>
              <a:buChar char="•"/>
              <a:tabLst/>
              <a:defRPr sz="1600">
                <a:solidFill>
                  <a:srgbClr val="1E1E1E"/>
                </a:solidFill>
              </a:defRPr>
            </a:lvl3pPr>
            <a:lvl4pPr marL="395288" marR="0" indent="-160338" algn="l" defTabSz="401638" rtl="0" eaLnBrk="1" fontAlgn="base" latinLnBrk="0" hangingPunct="1">
              <a:lnSpc>
                <a:spcPct val="100000"/>
              </a:lnSpc>
              <a:spcBef>
                <a:spcPts val="632"/>
              </a:spcBef>
              <a:spcAft>
                <a:spcPts val="0"/>
              </a:spcAft>
              <a:buClrTx/>
              <a:buSzTx/>
              <a:buFont typeface="Arial" charset="0"/>
              <a:buChar char="–"/>
              <a:tabLst/>
              <a:defRPr sz="1400">
                <a:solidFill>
                  <a:srgbClr val="1E1E1E"/>
                </a:solidFill>
              </a:defRPr>
            </a:lvl4pPr>
            <a:lvl5pPr marL="566738" indent="-171450">
              <a:spcBef>
                <a:spcPts val="632"/>
              </a:spcBef>
              <a:spcAft>
                <a:spcPts val="0"/>
              </a:spcAft>
              <a:buFont typeface="Lucida Grande"/>
              <a:buChar char="-"/>
              <a:tabLst/>
              <a:defRPr sz="1200">
                <a:solidFill>
                  <a:srgbClr val="1E1E1E"/>
                </a:solidFill>
              </a:defRPr>
            </a:lvl5pPr>
          </a:lstStyle>
          <a:p>
            <a:pPr lvl="0"/>
            <a:r>
              <a:rPr lang="en-US" dirty="0" smtClean="0"/>
              <a:t>Subhead Goes Here – 22pt</a:t>
            </a:r>
          </a:p>
          <a:p>
            <a:pPr lvl="1"/>
            <a:r>
              <a:rPr lang="en-US" dirty="0" smtClean="0"/>
              <a:t>Subtopics Go Here – 18pt</a:t>
            </a:r>
          </a:p>
          <a:p>
            <a:pPr lvl="2"/>
            <a:r>
              <a:rPr lang="en-US" dirty="0" smtClean="0"/>
              <a:t>Bulleted Subtopics Go Here – 16pt</a:t>
            </a:r>
          </a:p>
          <a:p>
            <a:pPr lvl="3"/>
            <a:r>
              <a:rPr lang="en-US" dirty="0" smtClean="0"/>
              <a:t>Only use this level if necessary</a:t>
            </a:r>
          </a:p>
          <a:p>
            <a:pPr lvl="4"/>
            <a:r>
              <a:rPr lang="en-US" dirty="0" smtClean="0"/>
              <a:t>You should never have to use this level</a:t>
            </a:r>
            <a:endParaRPr lang="en-US" dirty="0"/>
          </a:p>
        </p:txBody>
      </p:sp>
      <p:sp>
        <p:nvSpPr>
          <p:cNvPr id="10" name="TextBox 9"/>
          <p:cNvSpPr txBox="1"/>
          <p:nvPr userDrawn="1"/>
        </p:nvSpPr>
        <p:spPr>
          <a:xfrm>
            <a:off x="4496539" y="6398745"/>
            <a:ext cx="4611301" cy="246580"/>
          </a:xfrm>
          <a:prstGeom prst="rect">
            <a:avLst/>
          </a:prstGeom>
          <a:ln>
            <a:solidFill>
              <a:srgbClr val="FF0000"/>
            </a:solidFill>
          </a:ln>
        </p:spPr>
        <p:txBody>
          <a:bodyPr vert="horz" wrap="square" lIns="91440" tIns="91440" rIns="91440" bIns="91440" rtlCol="0" anchor="ctr" anchorCtr="0">
            <a:noAutofit/>
          </a:bodyPr>
          <a:lstStyle/>
          <a:p>
            <a:pPr algn="ctr"/>
            <a:r>
              <a:rPr lang="en-US" sz="1100" kern="1200" dirty="0" smtClean="0">
                <a:solidFill>
                  <a:srgbClr val="FF0000"/>
                </a:solidFill>
                <a:latin typeface="+mn-lt"/>
                <a:ea typeface="+mn-ea"/>
                <a:cs typeface="+mn-cs"/>
              </a:rPr>
              <a:t>HORTONWORKS CONFIDENTIAL &amp; PROPRIETARY INFORMATION</a:t>
            </a:r>
            <a:endParaRPr lang="en-US" sz="1100" dirty="0">
              <a:solidFill>
                <a:srgbClr val="FF0000"/>
              </a:solidFill>
            </a:endParaRPr>
          </a:p>
        </p:txBody>
      </p:sp>
    </p:spTree>
    <p:extLst>
      <p:ext uri="{BB962C8B-B14F-4D97-AF65-F5344CB8AC3E}">
        <p14:creationId xmlns:p14="http://schemas.microsoft.com/office/powerpoint/2010/main" val="218469619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fidential Title only">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9441" y="0"/>
            <a:ext cx="10969943" cy="1016000"/>
          </a:xfrm>
          <a:prstGeom prst="rect">
            <a:avLst/>
          </a:prstGeom>
        </p:spPr>
        <p:txBody>
          <a:bodyPr vert="horz" lIns="91440" tIns="45720" rIns="91440" bIns="45720" rtlCol="0" anchor="ctr">
            <a:noAutofit/>
          </a:bodyPr>
          <a:lstStyle>
            <a:lvl1pPr>
              <a:defRPr>
                <a:latin typeface="Arial"/>
                <a:cs typeface="Arial"/>
              </a:defRPr>
            </a:lvl1pPr>
          </a:lstStyle>
          <a:p>
            <a:r>
              <a:rPr lang="en-US" dirty="0" smtClean="0"/>
              <a:t>Headline Goes Here (maximum one line)</a:t>
            </a:r>
            <a:endParaRPr lang="en-US" dirty="0"/>
          </a:p>
        </p:txBody>
      </p:sp>
      <p:sp>
        <p:nvSpPr>
          <p:cNvPr id="5" name="TextBox 4"/>
          <p:cNvSpPr txBox="1"/>
          <p:nvPr userDrawn="1"/>
        </p:nvSpPr>
        <p:spPr>
          <a:xfrm>
            <a:off x="4496539" y="6398745"/>
            <a:ext cx="4611301" cy="246580"/>
          </a:xfrm>
          <a:prstGeom prst="rect">
            <a:avLst/>
          </a:prstGeom>
          <a:ln>
            <a:solidFill>
              <a:srgbClr val="FF0000"/>
            </a:solidFill>
          </a:ln>
        </p:spPr>
        <p:txBody>
          <a:bodyPr vert="horz" wrap="square" lIns="91440" tIns="91440" rIns="91440" bIns="91440" rtlCol="0" anchor="ctr" anchorCtr="0">
            <a:noAutofit/>
          </a:bodyPr>
          <a:lstStyle/>
          <a:p>
            <a:pPr algn="ctr"/>
            <a:r>
              <a:rPr lang="en-US" sz="1100" kern="1200" dirty="0" smtClean="0">
                <a:solidFill>
                  <a:srgbClr val="FF0000"/>
                </a:solidFill>
                <a:latin typeface="+mn-lt"/>
                <a:ea typeface="+mn-ea"/>
                <a:cs typeface="+mn-cs"/>
              </a:rPr>
              <a:t>HORTONWORKS CONFIDENTIAL &amp; PROPRIETARY INFORMATION</a:t>
            </a:r>
            <a:endParaRPr lang="en-US" sz="1100" dirty="0">
              <a:solidFill>
                <a:srgbClr val="FF0000"/>
              </a:solidFill>
            </a:endParaRPr>
          </a:p>
        </p:txBody>
      </p:sp>
    </p:spTree>
    <p:extLst>
      <p:ext uri="{BB962C8B-B14F-4D97-AF65-F5344CB8AC3E}">
        <p14:creationId xmlns:p14="http://schemas.microsoft.com/office/powerpoint/2010/main" val="342082727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Slide 1">
    <p:spTree>
      <p:nvGrpSpPr>
        <p:cNvPr id="1" name=""/>
        <p:cNvGrpSpPr/>
        <p:nvPr/>
      </p:nvGrpSpPr>
      <p:grpSpPr>
        <a:xfrm>
          <a:off x="0" y="0"/>
          <a:ext cx="0" cy="0"/>
          <a:chOff x="0" y="0"/>
          <a:chExt cx="0" cy="0"/>
        </a:xfrm>
      </p:grpSpPr>
      <p:pic>
        <p:nvPicPr>
          <p:cNvPr id="7" name="Picture 6" descr="PPT_image2_16x9.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88825" cy="6856214"/>
          </a:xfrm>
          <a:prstGeom prst="rect">
            <a:avLst/>
          </a:prstGeom>
        </p:spPr>
      </p:pic>
      <p:sp>
        <p:nvSpPr>
          <p:cNvPr id="4" name="Rectangle 3"/>
          <p:cNvSpPr/>
          <p:nvPr userDrawn="1"/>
        </p:nvSpPr>
        <p:spPr>
          <a:xfrm>
            <a:off x="0" y="0"/>
            <a:ext cx="12188825" cy="3444865"/>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E1E1E"/>
              </a:solidFill>
              <a:latin typeface="Arial"/>
            </a:endParaRPr>
          </a:p>
        </p:txBody>
      </p:sp>
      <p:sp>
        <p:nvSpPr>
          <p:cNvPr id="5" name="TextBox 4"/>
          <p:cNvSpPr txBox="1"/>
          <p:nvPr userDrawn="1"/>
        </p:nvSpPr>
        <p:spPr>
          <a:xfrm>
            <a:off x="840099" y="987425"/>
            <a:ext cx="184666" cy="369332"/>
          </a:xfrm>
          <a:prstGeom prst="rect">
            <a:avLst/>
          </a:prstGeom>
          <a:noFill/>
        </p:spPr>
        <p:txBody>
          <a:bodyPr wrap="none">
            <a:spAutoFit/>
          </a:bodyPr>
          <a:lstStyle/>
          <a:p>
            <a:pPr>
              <a:defRPr/>
            </a:pPr>
            <a:endParaRPr lang="en-US" dirty="0">
              <a:solidFill>
                <a:prstClr val="black"/>
              </a:solidFill>
              <a:latin typeface="Arial"/>
              <a:ea typeface="ヒラギノ角ゴ Pro W3" charset="-128"/>
              <a:cs typeface="ヒラギノ角ゴ Pro W3" charset="-128"/>
            </a:endParaRPr>
          </a:p>
        </p:txBody>
      </p:sp>
      <p:sp>
        <p:nvSpPr>
          <p:cNvPr id="2" name="Title 1"/>
          <p:cNvSpPr>
            <a:spLocks noGrp="1"/>
          </p:cNvSpPr>
          <p:nvPr>
            <p:ph type="ctrTitle" hasCustomPrompt="1"/>
          </p:nvPr>
        </p:nvSpPr>
        <p:spPr>
          <a:xfrm>
            <a:off x="569073" y="1817942"/>
            <a:ext cx="11238523" cy="1455836"/>
          </a:xfrm>
          <a:prstGeom prst="rect">
            <a:avLst/>
          </a:prstGeom>
        </p:spPr>
        <p:txBody>
          <a:bodyPr anchor="b" anchorCtr="0">
            <a:noAutofit/>
          </a:bodyPr>
          <a:lstStyle>
            <a:lvl1pPr marL="0" indent="0" algn="l" defTabSz="454025">
              <a:tabLst/>
              <a:defRPr sz="4400" baseline="0">
                <a:solidFill>
                  <a:schemeClr val="bg2"/>
                </a:solidFill>
                <a:latin typeface="Arial"/>
                <a:cs typeface="Arial"/>
              </a:defRPr>
            </a:lvl1pPr>
          </a:lstStyle>
          <a:p>
            <a:r>
              <a:rPr lang="en-US" dirty="0" smtClean="0"/>
              <a:t>Presentation Title Goes Here (maximum two lines)</a:t>
            </a:r>
            <a:endParaRPr lang="en-US" dirty="0"/>
          </a:p>
        </p:txBody>
      </p:sp>
      <p:sp>
        <p:nvSpPr>
          <p:cNvPr id="11" name="Text Placeholder 10"/>
          <p:cNvSpPr>
            <a:spLocks noGrp="1"/>
          </p:cNvSpPr>
          <p:nvPr>
            <p:ph type="body" sz="quarter" idx="10" hasCustomPrompt="1"/>
          </p:nvPr>
        </p:nvSpPr>
        <p:spPr>
          <a:xfrm>
            <a:off x="569075" y="6311551"/>
            <a:ext cx="4519787" cy="470780"/>
          </a:xfrm>
          <a:prstGeom prst="rect">
            <a:avLst/>
          </a:prstGeom>
        </p:spPr>
        <p:txBody>
          <a:bodyPr vert="horz"/>
          <a:lstStyle>
            <a:lvl1pPr algn="l">
              <a:buFont typeface="Arial"/>
              <a:buNone/>
              <a:defRPr sz="1800">
                <a:solidFill>
                  <a:schemeClr val="tx1"/>
                </a:solidFill>
              </a:defRPr>
            </a:lvl1pPr>
            <a:lvl2pPr marL="457200" indent="0">
              <a:buFontTx/>
              <a:buNone/>
              <a:defRPr sz="1200"/>
            </a:lvl2pPr>
            <a:lvl3pPr marL="914400" indent="0">
              <a:buFontTx/>
              <a:buNone/>
              <a:defRPr sz="1200"/>
            </a:lvl3pPr>
          </a:lstStyle>
          <a:p>
            <a:pPr lvl="0"/>
            <a:r>
              <a:rPr lang="en-US" dirty="0" smtClean="0"/>
              <a:t>Date Here</a:t>
            </a:r>
          </a:p>
        </p:txBody>
      </p:sp>
      <p:sp>
        <p:nvSpPr>
          <p:cNvPr id="3" name="Subtitle 2"/>
          <p:cNvSpPr>
            <a:spLocks noGrp="1"/>
          </p:cNvSpPr>
          <p:nvPr>
            <p:ph type="subTitle" idx="1" hasCustomPrompt="1"/>
          </p:nvPr>
        </p:nvSpPr>
        <p:spPr>
          <a:xfrm>
            <a:off x="6922051" y="3440073"/>
            <a:ext cx="5266776" cy="640270"/>
          </a:xfrm>
          <a:prstGeom prst="rect">
            <a:avLst/>
          </a:prstGeom>
          <a:solidFill>
            <a:schemeClr val="bg1">
              <a:alpha val="86000"/>
            </a:schemeClr>
          </a:solidFill>
        </p:spPr>
        <p:txBody>
          <a:bodyPr lIns="91440" anchor="ctr" anchorCtr="0">
            <a:noAutofit/>
          </a:bodyPr>
          <a:lstStyle>
            <a:lvl1pPr marL="109728" indent="0" algn="l">
              <a:buNone/>
              <a:defRPr sz="2000" baseline="0">
                <a:solidFill>
                  <a:schemeClr val="bg2"/>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Tagline or Speaker Name</a:t>
            </a:r>
            <a:endParaRPr lang="en-US" dirty="0"/>
          </a:p>
        </p:txBody>
      </p:sp>
      <p:pic>
        <p:nvPicPr>
          <p:cNvPr id="13" name="Picture 12" descr="Hor_WhiteLogo.png"/>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719551" y="356318"/>
            <a:ext cx="1719072" cy="668162"/>
          </a:xfrm>
          <a:prstGeom prst="rect">
            <a:avLst/>
          </a:prstGeom>
        </p:spPr>
      </p:pic>
    </p:spTree>
    <p:extLst>
      <p:ext uri="{BB962C8B-B14F-4D97-AF65-F5344CB8AC3E}">
        <p14:creationId xmlns:p14="http://schemas.microsoft.com/office/powerpoint/2010/main" val="424438343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le Slide 2">
    <p:spTree>
      <p:nvGrpSpPr>
        <p:cNvPr id="1" name=""/>
        <p:cNvGrpSpPr/>
        <p:nvPr/>
      </p:nvGrpSpPr>
      <p:grpSpPr>
        <a:xfrm>
          <a:off x="0" y="0"/>
          <a:ext cx="0" cy="0"/>
          <a:chOff x="0" y="0"/>
          <a:chExt cx="0" cy="0"/>
        </a:xfrm>
      </p:grpSpPr>
      <p:pic>
        <p:nvPicPr>
          <p:cNvPr id="6" name="Picture 5" descr="PPT_image5_16x9.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88825" cy="6856214"/>
          </a:xfrm>
          <a:prstGeom prst="rect">
            <a:avLst/>
          </a:prstGeom>
        </p:spPr>
      </p:pic>
      <p:sp>
        <p:nvSpPr>
          <p:cNvPr id="4" name="Rectangle 3"/>
          <p:cNvSpPr/>
          <p:nvPr userDrawn="1"/>
        </p:nvSpPr>
        <p:spPr>
          <a:xfrm>
            <a:off x="0" y="0"/>
            <a:ext cx="12188825" cy="3444865"/>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E1E1E"/>
              </a:solidFill>
              <a:latin typeface="Arial"/>
            </a:endParaRPr>
          </a:p>
        </p:txBody>
      </p:sp>
      <p:sp>
        <p:nvSpPr>
          <p:cNvPr id="5" name="TextBox 4"/>
          <p:cNvSpPr txBox="1"/>
          <p:nvPr userDrawn="1"/>
        </p:nvSpPr>
        <p:spPr>
          <a:xfrm>
            <a:off x="840099" y="987425"/>
            <a:ext cx="184666" cy="369332"/>
          </a:xfrm>
          <a:prstGeom prst="rect">
            <a:avLst/>
          </a:prstGeom>
          <a:noFill/>
        </p:spPr>
        <p:txBody>
          <a:bodyPr wrap="none">
            <a:spAutoFit/>
          </a:bodyPr>
          <a:lstStyle/>
          <a:p>
            <a:pPr>
              <a:defRPr/>
            </a:pPr>
            <a:endParaRPr lang="en-US" dirty="0">
              <a:solidFill>
                <a:prstClr val="black"/>
              </a:solidFill>
              <a:latin typeface="Arial"/>
              <a:ea typeface="ヒラギノ角ゴ Pro W3" charset="-128"/>
              <a:cs typeface="ヒラギノ角ゴ Pro W3" charset="-128"/>
            </a:endParaRPr>
          </a:p>
        </p:txBody>
      </p:sp>
      <p:sp>
        <p:nvSpPr>
          <p:cNvPr id="2" name="Title 1"/>
          <p:cNvSpPr>
            <a:spLocks noGrp="1"/>
          </p:cNvSpPr>
          <p:nvPr>
            <p:ph type="ctrTitle" hasCustomPrompt="1"/>
          </p:nvPr>
        </p:nvSpPr>
        <p:spPr>
          <a:xfrm>
            <a:off x="569073" y="1817942"/>
            <a:ext cx="11238523" cy="1455836"/>
          </a:xfrm>
          <a:prstGeom prst="rect">
            <a:avLst/>
          </a:prstGeom>
        </p:spPr>
        <p:txBody>
          <a:bodyPr anchor="b" anchorCtr="0">
            <a:noAutofit/>
          </a:bodyPr>
          <a:lstStyle>
            <a:lvl1pPr marL="0" indent="0" algn="l" defTabSz="454025">
              <a:tabLst/>
              <a:defRPr sz="4400" baseline="0">
                <a:solidFill>
                  <a:schemeClr val="bg2"/>
                </a:solidFill>
                <a:latin typeface="Arial"/>
                <a:cs typeface="Arial"/>
              </a:defRPr>
            </a:lvl1pPr>
          </a:lstStyle>
          <a:p>
            <a:r>
              <a:rPr lang="en-US" dirty="0" smtClean="0"/>
              <a:t>Presentation Title Goes Here (maximum two lines)</a:t>
            </a:r>
            <a:endParaRPr lang="en-US" dirty="0"/>
          </a:p>
        </p:txBody>
      </p:sp>
      <p:sp>
        <p:nvSpPr>
          <p:cNvPr id="11" name="Text Placeholder 10"/>
          <p:cNvSpPr>
            <a:spLocks noGrp="1"/>
          </p:cNvSpPr>
          <p:nvPr>
            <p:ph type="body" sz="quarter" idx="10" hasCustomPrompt="1"/>
          </p:nvPr>
        </p:nvSpPr>
        <p:spPr>
          <a:xfrm>
            <a:off x="569075" y="6311551"/>
            <a:ext cx="4519787" cy="470780"/>
          </a:xfrm>
          <a:prstGeom prst="rect">
            <a:avLst/>
          </a:prstGeom>
        </p:spPr>
        <p:txBody>
          <a:bodyPr vert="horz"/>
          <a:lstStyle>
            <a:lvl1pPr algn="l">
              <a:buFont typeface="Arial"/>
              <a:buNone/>
              <a:defRPr sz="1800">
                <a:solidFill>
                  <a:schemeClr val="tx1"/>
                </a:solidFill>
              </a:defRPr>
            </a:lvl1pPr>
            <a:lvl2pPr marL="457200" indent="0">
              <a:buFontTx/>
              <a:buNone/>
              <a:defRPr sz="1200"/>
            </a:lvl2pPr>
            <a:lvl3pPr marL="914400" indent="0">
              <a:buFontTx/>
              <a:buNone/>
              <a:defRPr sz="1200"/>
            </a:lvl3pPr>
          </a:lstStyle>
          <a:p>
            <a:pPr lvl="0"/>
            <a:r>
              <a:rPr lang="en-US" dirty="0" smtClean="0"/>
              <a:t>Date Here</a:t>
            </a:r>
          </a:p>
        </p:txBody>
      </p:sp>
      <p:sp>
        <p:nvSpPr>
          <p:cNvPr id="3" name="Subtitle 2"/>
          <p:cNvSpPr>
            <a:spLocks noGrp="1"/>
          </p:cNvSpPr>
          <p:nvPr>
            <p:ph type="subTitle" idx="1" hasCustomPrompt="1"/>
          </p:nvPr>
        </p:nvSpPr>
        <p:spPr>
          <a:xfrm>
            <a:off x="6922051" y="3440073"/>
            <a:ext cx="5266776" cy="640270"/>
          </a:xfrm>
          <a:prstGeom prst="rect">
            <a:avLst/>
          </a:prstGeom>
          <a:solidFill>
            <a:schemeClr val="bg1">
              <a:alpha val="86000"/>
            </a:schemeClr>
          </a:solidFill>
        </p:spPr>
        <p:txBody>
          <a:bodyPr lIns="91440" anchor="ctr" anchorCtr="0">
            <a:noAutofit/>
          </a:bodyPr>
          <a:lstStyle>
            <a:lvl1pPr marL="109728" indent="0" algn="l">
              <a:buNone/>
              <a:defRPr sz="2000">
                <a:solidFill>
                  <a:schemeClr val="bg2"/>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Tagline or Speaker Name</a:t>
            </a:r>
            <a:endParaRPr lang="en-US" dirty="0"/>
          </a:p>
        </p:txBody>
      </p:sp>
      <p:pic>
        <p:nvPicPr>
          <p:cNvPr id="13" name="Picture 12" descr="Hor_WhiteLogo.png"/>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719551" y="356318"/>
            <a:ext cx="1719072" cy="668162"/>
          </a:xfrm>
          <a:prstGeom prst="rect">
            <a:avLst/>
          </a:prstGeom>
        </p:spPr>
      </p:pic>
    </p:spTree>
    <p:extLst>
      <p:ext uri="{BB962C8B-B14F-4D97-AF65-F5344CB8AC3E}">
        <p14:creationId xmlns:p14="http://schemas.microsoft.com/office/powerpoint/2010/main" val="107727749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ransition Slide 1">
    <p:spTree>
      <p:nvGrpSpPr>
        <p:cNvPr id="1" name=""/>
        <p:cNvGrpSpPr/>
        <p:nvPr/>
      </p:nvGrpSpPr>
      <p:grpSpPr>
        <a:xfrm>
          <a:off x="0" y="0"/>
          <a:ext cx="0" cy="0"/>
          <a:chOff x="0" y="0"/>
          <a:chExt cx="0" cy="0"/>
        </a:xfrm>
      </p:grpSpPr>
      <p:sp>
        <p:nvSpPr>
          <p:cNvPr id="6" name="Rectangle 5"/>
          <p:cNvSpPr/>
          <p:nvPr userDrawn="1"/>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E1E1E"/>
              </a:solidFill>
              <a:latin typeface="Arial"/>
            </a:endParaRPr>
          </a:p>
        </p:txBody>
      </p:sp>
      <p:sp>
        <p:nvSpPr>
          <p:cNvPr id="7" name="Title 1"/>
          <p:cNvSpPr>
            <a:spLocks noGrp="1"/>
          </p:cNvSpPr>
          <p:nvPr>
            <p:ph type="ctrTitle" hasCustomPrompt="1"/>
          </p:nvPr>
        </p:nvSpPr>
        <p:spPr>
          <a:xfrm>
            <a:off x="569073" y="1713731"/>
            <a:ext cx="11010311" cy="2260263"/>
          </a:xfrm>
          <a:prstGeom prst="rect">
            <a:avLst/>
          </a:prstGeom>
        </p:spPr>
        <p:txBody>
          <a:bodyPr anchor="b" anchorCtr="0">
            <a:noAutofit/>
          </a:bodyPr>
          <a:lstStyle>
            <a:lvl1pPr marL="0" indent="0" algn="l" defTabSz="454025">
              <a:tabLst/>
              <a:defRPr sz="4800" baseline="0">
                <a:solidFill>
                  <a:schemeClr val="bg2"/>
                </a:solidFill>
                <a:latin typeface="Arial"/>
                <a:cs typeface="Arial"/>
              </a:defRPr>
            </a:lvl1pPr>
          </a:lstStyle>
          <a:p>
            <a:r>
              <a:rPr lang="en-US" dirty="0" smtClean="0"/>
              <a:t>Section Divider Title Goes Here (maximum three lines)</a:t>
            </a:r>
            <a:endParaRPr lang="en-US" dirty="0"/>
          </a:p>
        </p:txBody>
      </p:sp>
      <p:sp>
        <p:nvSpPr>
          <p:cNvPr id="8" name="Subtitle 2"/>
          <p:cNvSpPr>
            <a:spLocks noGrp="1"/>
          </p:cNvSpPr>
          <p:nvPr>
            <p:ph type="subTitle" idx="1" hasCustomPrompt="1"/>
          </p:nvPr>
        </p:nvSpPr>
        <p:spPr>
          <a:xfrm>
            <a:off x="569073" y="4026908"/>
            <a:ext cx="11010311" cy="908289"/>
          </a:xfrm>
          <a:prstGeom prst="rect">
            <a:avLst/>
          </a:prstGeom>
        </p:spPr>
        <p:txBody>
          <a:bodyPr>
            <a:noAutofit/>
          </a:bodyPr>
          <a:lstStyle>
            <a:lvl1pPr marL="0" indent="0" algn="l">
              <a:buNone/>
              <a:defRPr sz="2400">
                <a:solidFill>
                  <a:schemeClr val="tx1"/>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Optional Subhead or Speaker Name (maximum two lines)</a:t>
            </a:r>
            <a:endParaRPr lang="en-US" dirty="0"/>
          </a:p>
        </p:txBody>
      </p:sp>
      <p:pic>
        <p:nvPicPr>
          <p:cNvPr id="5" name="Picture 4" descr="Hor_WhiteLogo.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190231" y="6090521"/>
            <a:ext cx="1302849" cy="506663"/>
          </a:xfrm>
          <a:prstGeom prst="rect">
            <a:avLst/>
          </a:prstGeom>
        </p:spPr>
      </p:pic>
    </p:spTree>
    <p:extLst>
      <p:ext uri="{BB962C8B-B14F-4D97-AF65-F5344CB8AC3E}">
        <p14:creationId xmlns:p14="http://schemas.microsoft.com/office/powerpoint/2010/main" val="330072389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ransition Slide 2">
    <p:spTree>
      <p:nvGrpSpPr>
        <p:cNvPr id="1" name=""/>
        <p:cNvGrpSpPr/>
        <p:nvPr/>
      </p:nvGrpSpPr>
      <p:grpSpPr>
        <a:xfrm>
          <a:off x="0" y="0"/>
          <a:ext cx="0" cy="0"/>
          <a:chOff x="0" y="0"/>
          <a:chExt cx="0" cy="0"/>
        </a:xfrm>
      </p:grpSpPr>
      <p:pic>
        <p:nvPicPr>
          <p:cNvPr id="2" name="Picture 1" descr="PPT_image4_16x9.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88825" cy="6856214"/>
          </a:xfrm>
          <a:prstGeom prst="rect">
            <a:avLst/>
          </a:prstGeom>
        </p:spPr>
      </p:pic>
      <p:sp>
        <p:nvSpPr>
          <p:cNvPr id="6" name="Rectangle 5"/>
          <p:cNvSpPr/>
          <p:nvPr userDrawn="1"/>
        </p:nvSpPr>
        <p:spPr>
          <a:xfrm>
            <a:off x="0" y="3"/>
            <a:ext cx="12188825" cy="3139453"/>
          </a:xfrm>
          <a:prstGeom prst="rect">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E1E1E"/>
              </a:solidFill>
              <a:latin typeface="Arial"/>
            </a:endParaRPr>
          </a:p>
        </p:txBody>
      </p:sp>
      <p:sp>
        <p:nvSpPr>
          <p:cNvPr id="9" name="Rectangle 8"/>
          <p:cNvSpPr/>
          <p:nvPr userDrawn="1"/>
        </p:nvSpPr>
        <p:spPr>
          <a:xfrm>
            <a:off x="0" y="5714510"/>
            <a:ext cx="12188825" cy="1143490"/>
          </a:xfrm>
          <a:prstGeom prst="rect">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E1E1E"/>
              </a:solidFill>
              <a:latin typeface="Arial"/>
            </a:endParaRPr>
          </a:p>
        </p:txBody>
      </p:sp>
      <p:sp>
        <p:nvSpPr>
          <p:cNvPr id="7" name="Title 1"/>
          <p:cNvSpPr>
            <a:spLocks noGrp="1"/>
          </p:cNvSpPr>
          <p:nvPr>
            <p:ph type="ctrTitle" hasCustomPrompt="1"/>
          </p:nvPr>
        </p:nvSpPr>
        <p:spPr>
          <a:xfrm>
            <a:off x="569073" y="949334"/>
            <a:ext cx="11010311" cy="1520343"/>
          </a:xfrm>
          <a:prstGeom prst="rect">
            <a:avLst/>
          </a:prstGeom>
        </p:spPr>
        <p:txBody>
          <a:bodyPr anchor="b" anchorCtr="0">
            <a:noAutofit/>
          </a:bodyPr>
          <a:lstStyle>
            <a:lvl1pPr marL="0" indent="0" algn="l" defTabSz="454025">
              <a:tabLst/>
              <a:defRPr sz="4800" baseline="0">
                <a:solidFill>
                  <a:schemeClr val="bg2"/>
                </a:solidFill>
                <a:latin typeface="Arial"/>
                <a:cs typeface="Arial"/>
              </a:defRPr>
            </a:lvl1pPr>
          </a:lstStyle>
          <a:p>
            <a:r>
              <a:rPr lang="en-US" dirty="0" smtClean="0"/>
              <a:t>Section Divider Title Goes Here (maximum two lines)</a:t>
            </a:r>
            <a:endParaRPr lang="en-US" dirty="0"/>
          </a:p>
        </p:txBody>
      </p:sp>
      <p:sp>
        <p:nvSpPr>
          <p:cNvPr id="8" name="Subtitle 2"/>
          <p:cNvSpPr>
            <a:spLocks noGrp="1"/>
          </p:cNvSpPr>
          <p:nvPr>
            <p:ph type="subTitle" idx="1" hasCustomPrompt="1"/>
          </p:nvPr>
        </p:nvSpPr>
        <p:spPr>
          <a:xfrm>
            <a:off x="569073" y="2522589"/>
            <a:ext cx="11010311" cy="640270"/>
          </a:xfrm>
          <a:prstGeom prst="rect">
            <a:avLst/>
          </a:prstGeom>
        </p:spPr>
        <p:txBody>
          <a:bodyPr>
            <a:noAutofit/>
          </a:bodyPr>
          <a:lstStyle>
            <a:lvl1pPr marL="0" indent="0" algn="l">
              <a:buNone/>
              <a:defRPr sz="2400" baseline="0">
                <a:solidFill>
                  <a:schemeClr val="tx1"/>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Optional Subhead or Speaker Name (maximum one line)</a:t>
            </a:r>
            <a:endParaRPr lang="en-US" dirty="0"/>
          </a:p>
        </p:txBody>
      </p:sp>
      <p:pic>
        <p:nvPicPr>
          <p:cNvPr id="10" name="Picture 9" descr="Hor_WhiteLogo.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190231" y="6090521"/>
            <a:ext cx="1302849" cy="506663"/>
          </a:xfrm>
          <a:prstGeom prst="rect">
            <a:avLst/>
          </a:prstGeom>
        </p:spPr>
      </p:pic>
    </p:spTree>
    <p:extLst>
      <p:ext uri="{BB962C8B-B14F-4D97-AF65-F5344CB8AC3E}">
        <p14:creationId xmlns:p14="http://schemas.microsoft.com/office/powerpoint/2010/main" val="373648304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ransition Slide 3">
    <p:spTree>
      <p:nvGrpSpPr>
        <p:cNvPr id="1" name=""/>
        <p:cNvGrpSpPr/>
        <p:nvPr/>
      </p:nvGrpSpPr>
      <p:grpSpPr>
        <a:xfrm>
          <a:off x="0" y="0"/>
          <a:ext cx="0" cy="0"/>
          <a:chOff x="0" y="0"/>
          <a:chExt cx="0" cy="0"/>
        </a:xfrm>
      </p:grpSpPr>
      <p:sp>
        <p:nvSpPr>
          <p:cNvPr id="6" name="Rectangle 5"/>
          <p:cNvSpPr/>
          <p:nvPr userDrawn="1"/>
        </p:nvSpPr>
        <p:spPr>
          <a:xfrm>
            <a:off x="0" y="3"/>
            <a:ext cx="12188825" cy="397399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E1E1E"/>
              </a:solidFill>
              <a:latin typeface="Arial"/>
            </a:endParaRPr>
          </a:p>
        </p:txBody>
      </p:sp>
      <p:sp>
        <p:nvSpPr>
          <p:cNvPr id="7" name="Title 1"/>
          <p:cNvSpPr>
            <a:spLocks noGrp="1"/>
          </p:cNvSpPr>
          <p:nvPr>
            <p:ph type="ctrTitle" hasCustomPrompt="1"/>
          </p:nvPr>
        </p:nvSpPr>
        <p:spPr>
          <a:xfrm>
            <a:off x="569073" y="1713729"/>
            <a:ext cx="11010311" cy="2260262"/>
          </a:xfrm>
          <a:prstGeom prst="rect">
            <a:avLst/>
          </a:prstGeom>
          <a:noFill/>
        </p:spPr>
        <p:txBody>
          <a:bodyPr wrap="square" bIns="137160" anchor="b" anchorCtr="0">
            <a:noAutofit/>
          </a:bodyPr>
          <a:lstStyle>
            <a:lvl1pPr marL="0" indent="0" algn="l" defTabSz="454025">
              <a:spcAft>
                <a:spcPts val="0"/>
              </a:spcAft>
              <a:tabLst/>
              <a:defRPr sz="4800" baseline="0">
                <a:solidFill>
                  <a:schemeClr val="bg2"/>
                </a:solidFill>
                <a:latin typeface="Arial"/>
                <a:cs typeface="Arial"/>
              </a:defRPr>
            </a:lvl1pPr>
          </a:lstStyle>
          <a:p>
            <a:r>
              <a:rPr lang="en-US" dirty="0" smtClean="0"/>
              <a:t>Section Divider Title Goes Here (maximum three lines)</a:t>
            </a:r>
            <a:endParaRPr lang="en-US" dirty="0"/>
          </a:p>
        </p:txBody>
      </p:sp>
      <p:sp>
        <p:nvSpPr>
          <p:cNvPr id="8" name="Subtitle 2"/>
          <p:cNvSpPr>
            <a:spLocks noGrp="1"/>
          </p:cNvSpPr>
          <p:nvPr>
            <p:ph type="subTitle" idx="1" hasCustomPrompt="1"/>
          </p:nvPr>
        </p:nvSpPr>
        <p:spPr>
          <a:xfrm>
            <a:off x="569073" y="4056298"/>
            <a:ext cx="11010311" cy="961601"/>
          </a:xfrm>
          <a:prstGeom prst="rect">
            <a:avLst/>
          </a:prstGeom>
        </p:spPr>
        <p:txBody>
          <a:bodyPr>
            <a:noAutofit/>
          </a:bodyPr>
          <a:lstStyle>
            <a:lvl1pPr marL="0" indent="0" algn="l">
              <a:buNone/>
              <a:defRPr sz="2800" baseline="0">
                <a:solidFill>
                  <a:srgbClr val="818A8F"/>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Optional Subhead or Speaker Name (maximum two lines)</a:t>
            </a:r>
            <a:endParaRPr lang="en-US" dirty="0"/>
          </a:p>
        </p:txBody>
      </p:sp>
    </p:spTree>
    <p:extLst>
      <p:ext uri="{BB962C8B-B14F-4D97-AF65-F5344CB8AC3E}">
        <p14:creationId xmlns:p14="http://schemas.microsoft.com/office/powerpoint/2010/main" val="184566151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One Column">
    <p:spTree>
      <p:nvGrpSpPr>
        <p:cNvPr id="1" name=""/>
        <p:cNvGrpSpPr/>
        <p:nvPr/>
      </p:nvGrpSpPr>
      <p:grpSpPr>
        <a:xfrm>
          <a:off x="0" y="0"/>
          <a:ext cx="0" cy="0"/>
          <a:chOff x="0" y="0"/>
          <a:chExt cx="0" cy="0"/>
        </a:xfrm>
      </p:grpSpPr>
      <p:sp>
        <p:nvSpPr>
          <p:cNvPr id="5" name="Title Placeholder 1"/>
          <p:cNvSpPr>
            <a:spLocks noGrp="1"/>
          </p:cNvSpPr>
          <p:nvPr>
            <p:ph type="title" hasCustomPrompt="1"/>
          </p:nvPr>
        </p:nvSpPr>
        <p:spPr>
          <a:xfrm>
            <a:off x="609441" y="0"/>
            <a:ext cx="10969943" cy="1016000"/>
          </a:xfrm>
          <a:prstGeom prst="rect">
            <a:avLst/>
          </a:prstGeom>
        </p:spPr>
        <p:txBody>
          <a:bodyPr vert="horz" lIns="91440" tIns="45720" rIns="91440" bIns="45720" rtlCol="0" anchor="ctr">
            <a:noAutofit/>
          </a:bodyPr>
          <a:lstStyle>
            <a:lvl1pPr>
              <a:defRPr>
                <a:latin typeface="Arial"/>
                <a:cs typeface="Arial"/>
              </a:defRPr>
            </a:lvl1pPr>
          </a:lstStyle>
          <a:p>
            <a:r>
              <a:rPr lang="en-US" dirty="0" smtClean="0"/>
              <a:t>Headline Goes Here (maximum one line)</a:t>
            </a:r>
            <a:endParaRPr lang="en-US" dirty="0"/>
          </a:p>
        </p:txBody>
      </p:sp>
      <p:sp>
        <p:nvSpPr>
          <p:cNvPr id="16" name="Text Placeholder 15"/>
          <p:cNvSpPr>
            <a:spLocks noGrp="1"/>
          </p:cNvSpPr>
          <p:nvPr>
            <p:ph type="body" sz="quarter" idx="11" hasCustomPrompt="1"/>
          </p:nvPr>
        </p:nvSpPr>
        <p:spPr>
          <a:xfrm>
            <a:off x="609441" y="1106435"/>
            <a:ext cx="10969943" cy="4954588"/>
          </a:xfrm>
          <a:prstGeom prst="rect">
            <a:avLst/>
          </a:prstGeom>
        </p:spPr>
        <p:txBody>
          <a:bodyPr vert="horz"/>
          <a:lstStyle>
            <a:lvl1pPr marL="0" indent="0">
              <a:spcBef>
                <a:spcPts val="1376"/>
              </a:spcBef>
              <a:buClr>
                <a:srgbClr val="69BE28"/>
              </a:buClr>
              <a:buFont typeface="Wingdings" charset="2"/>
              <a:buNone/>
              <a:defRPr sz="2400" b="1" i="0" baseline="0">
                <a:latin typeface="Arial"/>
                <a:cs typeface="Arial"/>
              </a:defRPr>
            </a:lvl1pPr>
            <a:lvl2pPr marL="0" indent="0" defTabSz="58738">
              <a:spcBef>
                <a:spcPts val="776"/>
              </a:spcBef>
              <a:buFont typeface="Lucida Grande"/>
              <a:buNone/>
              <a:tabLst/>
              <a:defRPr sz="2000">
                <a:solidFill>
                  <a:srgbClr val="1E1E1E"/>
                </a:solidFill>
              </a:defRPr>
            </a:lvl2pPr>
            <a:lvl3pPr marL="166688" indent="-166688" defTabSz="282575">
              <a:spcBef>
                <a:spcPts val="776"/>
              </a:spcBef>
              <a:spcAft>
                <a:spcPts val="0"/>
              </a:spcAft>
              <a:buClr>
                <a:schemeClr val="accent1"/>
              </a:buClr>
              <a:buFont typeface="Arial"/>
              <a:buChar char="•"/>
              <a:tabLst/>
              <a:defRPr sz="1800">
                <a:solidFill>
                  <a:srgbClr val="1E1E1E"/>
                </a:solidFill>
              </a:defRPr>
            </a:lvl3pPr>
            <a:lvl4pPr marL="396875" indent="-171450" defTabSz="282575">
              <a:spcBef>
                <a:spcPts val="776"/>
              </a:spcBef>
              <a:spcAft>
                <a:spcPts val="0"/>
              </a:spcAft>
              <a:defRPr sz="1600">
                <a:solidFill>
                  <a:srgbClr val="1E1E1E"/>
                </a:solidFill>
              </a:defRPr>
            </a:lvl4pPr>
            <a:lvl5pPr marL="627063" indent="-176213" defTabSz="282575">
              <a:spcBef>
                <a:spcPts val="776"/>
              </a:spcBef>
              <a:spcAft>
                <a:spcPts val="0"/>
              </a:spcAft>
              <a:buFont typeface="Lucida Grande"/>
              <a:buChar char="-"/>
              <a:defRPr sz="1400">
                <a:solidFill>
                  <a:srgbClr val="1E1E1E"/>
                </a:solidFill>
              </a:defRPr>
            </a:lvl5pPr>
          </a:lstStyle>
          <a:p>
            <a:pPr lvl="0"/>
            <a:r>
              <a:rPr lang="en-US" dirty="0" smtClean="0"/>
              <a:t>Subhead Goes Here – 24pt</a:t>
            </a:r>
          </a:p>
          <a:p>
            <a:pPr lvl="1"/>
            <a:r>
              <a:rPr lang="en-US" dirty="0" smtClean="0"/>
              <a:t>Subtopics Go Here – 20pt</a:t>
            </a:r>
          </a:p>
          <a:p>
            <a:pPr lvl="2"/>
            <a:r>
              <a:rPr lang="en-US" dirty="0" smtClean="0"/>
              <a:t>Bulleted Subtopics Go Here – 18pt</a:t>
            </a:r>
          </a:p>
          <a:p>
            <a:pPr lvl="3"/>
            <a:r>
              <a:rPr lang="en-US" dirty="0" smtClean="0"/>
              <a:t>Only use this level if necessary</a:t>
            </a:r>
          </a:p>
          <a:p>
            <a:pPr lvl="4"/>
            <a:r>
              <a:rPr lang="en-US" dirty="0" smtClean="0"/>
              <a:t>You should never have to use this level</a:t>
            </a:r>
            <a:endParaRPr lang="en-US" dirty="0"/>
          </a:p>
        </p:txBody>
      </p:sp>
    </p:spTree>
    <p:extLst>
      <p:ext uri="{BB962C8B-B14F-4D97-AF65-F5344CB8AC3E}">
        <p14:creationId xmlns:p14="http://schemas.microsoft.com/office/powerpoint/2010/main" val="555401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6" name="Picture 5" descr="PPT_image5_16x9.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88825" cy="6856214"/>
          </a:xfrm>
          <a:prstGeom prst="rect">
            <a:avLst/>
          </a:prstGeom>
        </p:spPr>
      </p:pic>
      <p:sp>
        <p:nvSpPr>
          <p:cNvPr id="4" name="Rectangle 3"/>
          <p:cNvSpPr/>
          <p:nvPr userDrawn="1"/>
        </p:nvSpPr>
        <p:spPr>
          <a:xfrm>
            <a:off x="0" y="0"/>
            <a:ext cx="12188825" cy="3444865"/>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userDrawn="1"/>
        </p:nvSpPr>
        <p:spPr>
          <a:xfrm>
            <a:off x="840099" y="987425"/>
            <a:ext cx="184666" cy="369332"/>
          </a:xfrm>
          <a:prstGeom prst="rect">
            <a:avLst/>
          </a:prstGeom>
          <a:noFill/>
        </p:spPr>
        <p:txBody>
          <a:bodyPr wrap="none">
            <a:spAutoFit/>
          </a:bodyPr>
          <a:lstStyle/>
          <a:p>
            <a:pPr>
              <a:defRPr/>
            </a:pPr>
            <a:endParaRPr lang="en-US" dirty="0">
              <a:solidFill>
                <a:prstClr val="black"/>
              </a:solidFill>
              <a:latin typeface="Arial"/>
              <a:ea typeface="ヒラギノ角ゴ Pro W3" charset="-128"/>
              <a:cs typeface="ヒラギノ角ゴ Pro W3" charset="-128"/>
            </a:endParaRPr>
          </a:p>
        </p:txBody>
      </p:sp>
      <p:sp>
        <p:nvSpPr>
          <p:cNvPr id="2" name="Title 1"/>
          <p:cNvSpPr>
            <a:spLocks noGrp="1"/>
          </p:cNvSpPr>
          <p:nvPr>
            <p:ph type="ctrTitle" hasCustomPrompt="1"/>
          </p:nvPr>
        </p:nvSpPr>
        <p:spPr>
          <a:xfrm>
            <a:off x="569073" y="1817942"/>
            <a:ext cx="11238523" cy="1455836"/>
          </a:xfrm>
          <a:prstGeom prst="rect">
            <a:avLst/>
          </a:prstGeom>
        </p:spPr>
        <p:txBody>
          <a:bodyPr anchor="b" anchorCtr="0">
            <a:noAutofit/>
          </a:bodyPr>
          <a:lstStyle>
            <a:lvl1pPr marL="0" indent="0" algn="l" defTabSz="454025">
              <a:tabLst/>
              <a:defRPr sz="4400" baseline="0">
                <a:solidFill>
                  <a:schemeClr val="bg2"/>
                </a:solidFill>
                <a:latin typeface="Arial"/>
                <a:cs typeface="Arial"/>
              </a:defRPr>
            </a:lvl1pPr>
          </a:lstStyle>
          <a:p>
            <a:r>
              <a:rPr lang="en-US" dirty="0" smtClean="0"/>
              <a:t>Presentation Title Goes Here (maximum two lines)</a:t>
            </a:r>
            <a:endParaRPr lang="en-US" dirty="0"/>
          </a:p>
        </p:txBody>
      </p:sp>
      <p:sp>
        <p:nvSpPr>
          <p:cNvPr id="11" name="Text Placeholder 10"/>
          <p:cNvSpPr>
            <a:spLocks noGrp="1"/>
          </p:cNvSpPr>
          <p:nvPr>
            <p:ph type="body" sz="quarter" idx="10" hasCustomPrompt="1"/>
          </p:nvPr>
        </p:nvSpPr>
        <p:spPr>
          <a:xfrm>
            <a:off x="569075" y="6311551"/>
            <a:ext cx="4519787" cy="470780"/>
          </a:xfrm>
          <a:prstGeom prst="rect">
            <a:avLst/>
          </a:prstGeom>
        </p:spPr>
        <p:txBody>
          <a:bodyPr vert="horz"/>
          <a:lstStyle>
            <a:lvl1pPr algn="l">
              <a:buFont typeface="Arial"/>
              <a:buNone/>
              <a:defRPr sz="1800">
                <a:solidFill>
                  <a:schemeClr val="tx1"/>
                </a:solidFill>
              </a:defRPr>
            </a:lvl1pPr>
            <a:lvl2pPr marL="457200" indent="0">
              <a:buFontTx/>
              <a:buNone/>
              <a:defRPr sz="1200"/>
            </a:lvl2pPr>
            <a:lvl3pPr marL="914400" indent="0">
              <a:buFontTx/>
              <a:buNone/>
              <a:defRPr sz="1200"/>
            </a:lvl3pPr>
          </a:lstStyle>
          <a:p>
            <a:pPr lvl="0"/>
            <a:r>
              <a:rPr lang="en-US" dirty="0" smtClean="0"/>
              <a:t>Date Here</a:t>
            </a:r>
          </a:p>
        </p:txBody>
      </p:sp>
      <p:sp>
        <p:nvSpPr>
          <p:cNvPr id="3" name="Subtitle 2"/>
          <p:cNvSpPr>
            <a:spLocks noGrp="1"/>
          </p:cNvSpPr>
          <p:nvPr>
            <p:ph type="subTitle" idx="1" hasCustomPrompt="1"/>
          </p:nvPr>
        </p:nvSpPr>
        <p:spPr>
          <a:xfrm>
            <a:off x="6922051" y="3440073"/>
            <a:ext cx="5266776" cy="640270"/>
          </a:xfrm>
          <a:prstGeom prst="rect">
            <a:avLst/>
          </a:prstGeom>
          <a:solidFill>
            <a:schemeClr val="bg1">
              <a:alpha val="86000"/>
            </a:schemeClr>
          </a:solidFill>
        </p:spPr>
        <p:txBody>
          <a:bodyPr lIns="91440" anchor="ctr" anchorCtr="0">
            <a:noAutofit/>
          </a:bodyPr>
          <a:lstStyle>
            <a:lvl1pPr marL="109728" indent="0" algn="l">
              <a:buNone/>
              <a:defRPr sz="2000">
                <a:solidFill>
                  <a:schemeClr val="bg2"/>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Tagline or Speaker Name</a:t>
            </a:r>
            <a:endParaRPr lang="en-US" dirty="0"/>
          </a:p>
        </p:txBody>
      </p:sp>
      <p:pic>
        <p:nvPicPr>
          <p:cNvPr id="13" name="Picture 12" descr="Hor_WhiteLogo.png"/>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719551" y="356318"/>
            <a:ext cx="1719072" cy="668162"/>
          </a:xfrm>
          <a:prstGeom prst="rect">
            <a:avLst/>
          </a:prstGeom>
        </p:spPr>
      </p:pic>
    </p:spTree>
    <p:extLst>
      <p:ext uri="{BB962C8B-B14F-4D97-AF65-F5344CB8AC3E}">
        <p14:creationId xmlns:p14="http://schemas.microsoft.com/office/powerpoint/2010/main" val="61836322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Two Column">
    <p:spTree>
      <p:nvGrpSpPr>
        <p:cNvPr id="1" name=""/>
        <p:cNvGrpSpPr/>
        <p:nvPr/>
      </p:nvGrpSpPr>
      <p:grpSpPr>
        <a:xfrm>
          <a:off x="0" y="0"/>
          <a:ext cx="0" cy="0"/>
          <a:chOff x="0" y="0"/>
          <a:chExt cx="0" cy="0"/>
        </a:xfrm>
      </p:grpSpPr>
      <p:sp>
        <p:nvSpPr>
          <p:cNvPr id="3" name="Title Placeholder 1"/>
          <p:cNvSpPr>
            <a:spLocks noGrp="1"/>
          </p:cNvSpPr>
          <p:nvPr>
            <p:ph type="title" hasCustomPrompt="1"/>
          </p:nvPr>
        </p:nvSpPr>
        <p:spPr>
          <a:xfrm>
            <a:off x="609441" y="0"/>
            <a:ext cx="10969943" cy="1016000"/>
          </a:xfrm>
          <a:prstGeom prst="rect">
            <a:avLst/>
          </a:prstGeom>
        </p:spPr>
        <p:txBody>
          <a:bodyPr vert="horz" lIns="91440" tIns="45720" rIns="91440" bIns="45720" rtlCol="0" anchor="ctr">
            <a:noAutofit/>
          </a:bodyPr>
          <a:lstStyle>
            <a:lvl1pPr>
              <a:defRPr>
                <a:latin typeface="Arial"/>
                <a:cs typeface="Arial"/>
              </a:defRPr>
            </a:lvl1pPr>
          </a:lstStyle>
          <a:p>
            <a:r>
              <a:rPr lang="en-US" dirty="0" smtClean="0"/>
              <a:t>Headline Goes Here (maximum one line)</a:t>
            </a:r>
            <a:endParaRPr lang="en-US" dirty="0"/>
          </a:p>
        </p:txBody>
      </p:sp>
      <p:sp>
        <p:nvSpPr>
          <p:cNvPr id="9" name="Text Placeholder 15"/>
          <p:cNvSpPr>
            <a:spLocks noGrp="1"/>
          </p:cNvSpPr>
          <p:nvPr>
            <p:ph type="body" sz="quarter" idx="11" hasCustomPrompt="1"/>
          </p:nvPr>
        </p:nvSpPr>
        <p:spPr>
          <a:xfrm>
            <a:off x="609441" y="1106435"/>
            <a:ext cx="5214108" cy="4954588"/>
          </a:xfrm>
          <a:prstGeom prst="rect">
            <a:avLst/>
          </a:prstGeom>
        </p:spPr>
        <p:txBody>
          <a:bodyPr vert="horz"/>
          <a:lstStyle>
            <a:lvl1pPr marL="0" indent="0">
              <a:spcBef>
                <a:spcPts val="1232"/>
              </a:spcBef>
              <a:buClr>
                <a:srgbClr val="69BE28"/>
              </a:buClr>
              <a:buFont typeface="Wingdings" charset="2"/>
              <a:buNone/>
              <a:defRPr sz="2400" b="1" i="0">
                <a:latin typeface="Arial"/>
                <a:cs typeface="Arial"/>
              </a:defRPr>
            </a:lvl1pPr>
            <a:lvl2pPr marL="0" indent="0">
              <a:spcBef>
                <a:spcPts val="776"/>
              </a:spcBef>
              <a:spcAft>
                <a:spcPts val="0"/>
              </a:spcAft>
              <a:buFont typeface="Lucida Grande"/>
              <a:buNone/>
              <a:defRPr sz="2000">
                <a:solidFill>
                  <a:srgbClr val="1E1E1E"/>
                </a:solidFill>
              </a:defRPr>
            </a:lvl2pPr>
            <a:lvl3pPr marL="166688" indent="-166688">
              <a:spcBef>
                <a:spcPts val="776"/>
              </a:spcBef>
              <a:spcAft>
                <a:spcPts val="0"/>
              </a:spcAft>
              <a:buClr>
                <a:schemeClr val="accent1"/>
              </a:buClr>
              <a:buFont typeface="Arial"/>
              <a:buChar char="•"/>
              <a:defRPr sz="1800">
                <a:solidFill>
                  <a:srgbClr val="1E1E1E"/>
                </a:solidFill>
              </a:defRPr>
            </a:lvl3pPr>
            <a:lvl4pPr marL="395288" indent="-160338" defTabSz="-168275">
              <a:spcBef>
                <a:spcPts val="776"/>
              </a:spcBef>
              <a:spcAft>
                <a:spcPts val="0"/>
              </a:spcAft>
              <a:defRPr sz="1600" baseline="0">
                <a:solidFill>
                  <a:srgbClr val="1E1E1E"/>
                </a:solidFill>
              </a:defRPr>
            </a:lvl4pPr>
            <a:lvl5pPr marL="631825" indent="-176213">
              <a:spcBef>
                <a:spcPts val="776"/>
              </a:spcBef>
              <a:spcAft>
                <a:spcPts val="0"/>
              </a:spcAft>
              <a:buFont typeface="Lucida Grande"/>
              <a:buChar char="-"/>
              <a:tabLst/>
              <a:defRPr sz="1400">
                <a:solidFill>
                  <a:srgbClr val="1E1E1E"/>
                </a:solidFill>
              </a:defRPr>
            </a:lvl5pPr>
          </a:lstStyle>
          <a:p>
            <a:pPr lvl="0"/>
            <a:r>
              <a:rPr lang="en-US" dirty="0" smtClean="0"/>
              <a:t>Subhead Goes Here – 24pt</a:t>
            </a:r>
          </a:p>
          <a:p>
            <a:pPr lvl="1"/>
            <a:r>
              <a:rPr lang="en-US" dirty="0" smtClean="0"/>
              <a:t>Subtopics Go Here – 20pt</a:t>
            </a:r>
          </a:p>
          <a:p>
            <a:pPr lvl="2"/>
            <a:r>
              <a:rPr lang="en-US" dirty="0" smtClean="0"/>
              <a:t>Bulleted Subtopics Go Here – 18pt</a:t>
            </a:r>
          </a:p>
          <a:p>
            <a:pPr lvl="3"/>
            <a:r>
              <a:rPr lang="en-US" dirty="0" smtClean="0"/>
              <a:t>Only use this level if necessary</a:t>
            </a:r>
          </a:p>
          <a:p>
            <a:pPr lvl="4"/>
            <a:r>
              <a:rPr lang="en-US" dirty="0" smtClean="0"/>
              <a:t>You should never have to use this level</a:t>
            </a:r>
            <a:endParaRPr lang="en-US" dirty="0"/>
          </a:p>
        </p:txBody>
      </p:sp>
      <p:sp>
        <p:nvSpPr>
          <p:cNvPr id="10" name="Text Placeholder 15"/>
          <p:cNvSpPr>
            <a:spLocks noGrp="1"/>
          </p:cNvSpPr>
          <p:nvPr>
            <p:ph type="body" sz="quarter" idx="14" hasCustomPrompt="1"/>
          </p:nvPr>
        </p:nvSpPr>
        <p:spPr>
          <a:xfrm>
            <a:off x="6363389" y="1103260"/>
            <a:ext cx="5214108" cy="4954588"/>
          </a:xfrm>
          <a:prstGeom prst="rect">
            <a:avLst/>
          </a:prstGeom>
        </p:spPr>
        <p:txBody>
          <a:bodyPr vert="horz"/>
          <a:lstStyle>
            <a:lvl1pPr marL="0" indent="0">
              <a:spcBef>
                <a:spcPts val="1232"/>
              </a:spcBef>
              <a:buClr>
                <a:srgbClr val="69BE28"/>
              </a:buClr>
              <a:buFont typeface="Wingdings" charset="2"/>
              <a:buNone/>
              <a:defRPr sz="2400" b="1" i="0">
                <a:latin typeface="Arial"/>
                <a:cs typeface="Arial"/>
              </a:defRPr>
            </a:lvl1pPr>
            <a:lvl2pPr marL="0" indent="0">
              <a:spcBef>
                <a:spcPts val="776"/>
              </a:spcBef>
              <a:spcAft>
                <a:spcPts val="0"/>
              </a:spcAft>
              <a:buFont typeface="Lucida Grande"/>
              <a:buNone/>
              <a:defRPr sz="2000">
                <a:solidFill>
                  <a:srgbClr val="1E1E1E"/>
                </a:solidFill>
              </a:defRPr>
            </a:lvl2pPr>
            <a:lvl3pPr marL="166688" indent="-166688">
              <a:spcBef>
                <a:spcPts val="776"/>
              </a:spcBef>
              <a:spcAft>
                <a:spcPts val="0"/>
              </a:spcAft>
              <a:buClr>
                <a:schemeClr val="accent1"/>
              </a:buClr>
              <a:buFont typeface="Arial"/>
              <a:buChar char="•"/>
              <a:tabLst/>
              <a:defRPr sz="1800">
                <a:solidFill>
                  <a:srgbClr val="1E1E1E"/>
                </a:solidFill>
              </a:defRPr>
            </a:lvl3pPr>
            <a:lvl4pPr marL="392113" indent="-171450">
              <a:spcBef>
                <a:spcPts val="776"/>
              </a:spcBef>
              <a:spcAft>
                <a:spcPts val="0"/>
              </a:spcAft>
              <a:defRPr sz="1600">
                <a:solidFill>
                  <a:srgbClr val="1E1E1E"/>
                </a:solidFill>
              </a:defRPr>
            </a:lvl4pPr>
            <a:lvl5pPr marL="631825" indent="-176213">
              <a:spcBef>
                <a:spcPts val="776"/>
              </a:spcBef>
              <a:spcAft>
                <a:spcPts val="0"/>
              </a:spcAft>
              <a:buFont typeface="Lucida Grande"/>
              <a:buChar char="-"/>
              <a:tabLst/>
              <a:defRPr sz="1400">
                <a:solidFill>
                  <a:srgbClr val="1E1E1E"/>
                </a:solidFill>
              </a:defRPr>
            </a:lvl5pPr>
          </a:lstStyle>
          <a:p>
            <a:pPr lvl="0"/>
            <a:r>
              <a:rPr lang="en-US" dirty="0" smtClean="0"/>
              <a:t>Subhead Goes Here – 24pt</a:t>
            </a:r>
          </a:p>
          <a:p>
            <a:pPr lvl="1"/>
            <a:r>
              <a:rPr lang="en-US" dirty="0" smtClean="0"/>
              <a:t>Subtopics Go Here – 20pt</a:t>
            </a:r>
          </a:p>
          <a:p>
            <a:pPr lvl="2"/>
            <a:r>
              <a:rPr lang="en-US" dirty="0" smtClean="0"/>
              <a:t>Bulleted Subtopics Go Here – 18pt</a:t>
            </a:r>
          </a:p>
          <a:p>
            <a:pPr lvl="3"/>
            <a:r>
              <a:rPr lang="en-US" dirty="0" smtClean="0"/>
              <a:t>Only use this level if necessary</a:t>
            </a:r>
          </a:p>
          <a:p>
            <a:pPr lvl="4"/>
            <a:r>
              <a:rPr lang="en-US" dirty="0" smtClean="0"/>
              <a:t>You should never have to use this level</a:t>
            </a:r>
            <a:endParaRPr lang="en-US" dirty="0"/>
          </a:p>
        </p:txBody>
      </p:sp>
    </p:spTree>
    <p:extLst>
      <p:ext uri="{BB962C8B-B14F-4D97-AF65-F5344CB8AC3E}">
        <p14:creationId xmlns:p14="http://schemas.microsoft.com/office/powerpoint/2010/main" val="385574785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hree Column">
    <p:spTree>
      <p:nvGrpSpPr>
        <p:cNvPr id="1" name=""/>
        <p:cNvGrpSpPr/>
        <p:nvPr/>
      </p:nvGrpSpPr>
      <p:grpSpPr>
        <a:xfrm>
          <a:off x="0" y="0"/>
          <a:ext cx="0" cy="0"/>
          <a:chOff x="0" y="0"/>
          <a:chExt cx="0" cy="0"/>
        </a:xfrm>
      </p:grpSpPr>
      <p:sp>
        <p:nvSpPr>
          <p:cNvPr id="3" name="Title Placeholder 1"/>
          <p:cNvSpPr>
            <a:spLocks noGrp="1"/>
          </p:cNvSpPr>
          <p:nvPr>
            <p:ph type="title" hasCustomPrompt="1"/>
          </p:nvPr>
        </p:nvSpPr>
        <p:spPr>
          <a:xfrm>
            <a:off x="609441" y="0"/>
            <a:ext cx="10969943" cy="1016000"/>
          </a:xfrm>
          <a:prstGeom prst="rect">
            <a:avLst/>
          </a:prstGeom>
        </p:spPr>
        <p:txBody>
          <a:bodyPr vert="horz" lIns="91440" tIns="45720" rIns="91440" bIns="45720" rtlCol="0" anchor="ctr">
            <a:noAutofit/>
          </a:bodyPr>
          <a:lstStyle>
            <a:lvl1pPr>
              <a:defRPr>
                <a:latin typeface="Arial"/>
                <a:cs typeface="Arial"/>
              </a:defRPr>
            </a:lvl1pPr>
          </a:lstStyle>
          <a:p>
            <a:r>
              <a:rPr lang="en-US" dirty="0" smtClean="0"/>
              <a:t>Headline Goes Here (maximum one line)</a:t>
            </a:r>
            <a:endParaRPr lang="en-US" dirty="0"/>
          </a:p>
        </p:txBody>
      </p:sp>
      <p:sp>
        <p:nvSpPr>
          <p:cNvPr id="9" name="Text Placeholder 15"/>
          <p:cNvSpPr>
            <a:spLocks noGrp="1"/>
          </p:cNvSpPr>
          <p:nvPr>
            <p:ph type="body" sz="quarter" idx="11" hasCustomPrompt="1"/>
          </p:nvPr>
        </p:nvSpPr>
        <p:spPr>
          <a:xfrm>
            <a:off x="609441" y="1106435"/>
            <a:ext cx="3512933" cy="4954588"/>
          </a:xfrm>
          <a:prstGeom prst="rect">
            <a:avLst/>
          </a:prstGeom>
        </p:spPr>
        <p:txBody>
          <a:bodyPr vert="horz"/>
          <a:lstStyle>
            <a:lvl1pPr marL="0" indent="0">
              <a:spcBef>
                <a:spcPts val="632"/>
              </a:spcBef>
              <a:buClr>
                <a:srgbClr val="69BE28"/>
              </a:buClr>
              <a:buFont typeface="Wingdings" charset="2"/>
              <a:buNone/>
              <a:defRPr sz="2200" b="1" i="0">
                <a:latin typeface="Arial"/>
                <a:cs typeface="Arial"/>
              </a:defRPr>
            </a:lvl1pPr>
            <a:lvl2pPr marL="0" indent="0">
              <a:spcBef>
                <a:spcPts val="632"/>
              </a:spcBef>
              <a:spcAft>
                <a:spcPts val="0"/>
              </a:spcAft>
              <a:buFont typeface="Lucida Grande"/>
              <a:buNone/>
              <a:defRPr sz="1800">
                <a:solidFill>
                  <a:srgbClr val="1E1E1E"/>
                </a:solidFill>
              </a:defRPr>
            </a:lvl2pPr>
            <a:lvl3pPr marL="166688" indent="-166688">
              <a:spcBef>
                <a:spcPts val="632"/>
              </a:spcBef>
              <a:spcAft>
                <a:spcPts val="0"/>
              </a:spcAft>
              <a:buClr>
                <a:schemeClr val="accent1"/>
              </a:buClr>
              <a:buFont typeface="Arial"/>
              <a:buChar char="•"/>
              <a:tabLst/>
              <a:defRPr sz="1600">
                <a:solidFill>
                  <a:srgbClr val="1E1E1E"/>
                </a:solidFill>
              </a:defRPr>
            </a:lvl3pPr>
            <a:lvl4pPr marL="395288" marR="0" indent="-160338" algn="l" defTabSz="401638" rtl="0" eaLnBrk="1" fontAlgn="base" latinLnBrk="0" hangingPunct="1">
              <a:lnSpc>
                <a:spcPct val="100000"/>
              </a:lnSpc>
              <a:spcBef>
                <a:spcPts val="632"/>
              </a:spcBef>
              <a:spcAft>
                <a:spcPts val="0"/>
              </a:spcAft>
              <a:buClrTx/>
              <a:buSzTx/>
              <a:buFont typeface="Arial" charset="0"/>
              <a:buChar char="–"/>
              <a:tabLst/>
              <a:defRPr sz="1400">
                <a:solidFill>
                  <a:srgbClr val="1E1E1E"/>
                </a:solidFill>
              </a:defRPr>
            </a:lvl4pPr>
            <a:lvl5pPr marL="566738" indent="-171450">
              <a:spcBef>
                <a:spcPts val="632"/>
              </a:spcBef>
              <a:spcAft>
                <a:spcPts val="0"/>
              </a:spcAft>
              <a:buFont typeface="Lucida Grande"/>
              <a:buChar char="-"/>
              <a:tabLst/>
              <a:defRPr sz="1200">
                <a:solidFill>
                  <a:srgbClr val="1E1E1E"/>
                </a:solidFill>
              </a:defRPr>
            </a:lvl5pPr>
          </a:lstStyle>
          <a:p>
            <a:pPr lvl="0"/>
            <a:r>
              <a:rPr lang="en-US" dirty="0" smtClean="0"/>
              <a:t>Subhead Goes Here – 22pt</a:t>
            </a:r>
          </a:p>
          <a:p>
            <a:pPr lvl="1"/>
            <a:r>
              <a:rPr lang="en-US" dirty="0" smtClean="0"/>
              <a:t>Subtopics Go Here – 18pt</a:t>
            </a:r>
          </a:p>
          <a:p>
            <a:pPr lvl="2"/>
            <a:r>
              <a:rPr lang="en-US" dirty="0" smtClean="0"/>
              <a:t>Bulleted Subtopics Go Here – 16pt</a:t>
            </a:r>
          </a:p>
          <a:p>
            <a:pPr lvl="3"/>
            <a:r>
              <a:rPr lang="en-US" dirty="0" smtClean="0"/>
              <a:t>Only use this level if necessary</a:t>
            </a:r>
          </a:p>
          <a:p>
            <a:pPr lvl="4"/>
            <a:r>
              <a:rPr lang="en-US" dirty="0" smtClean="0"/>
              <a:t>You should never have to use this level</a:t>
            </a:r>
            <a:endParaRPr lang="en-US" dirty="0"/>
          </a:p>
        </p:txBody>
      </p:sp>
      <p:sp>
        <p:nvSpPr>
          <p:cNvPr id="6" name="Text Placeholder 15"/>
          <p:cNvSpPr>
            <a:spLocks noGrp="1"/>
          </p:cNvSpPr>
          <p:nvPr>
            <p:ph type="body" sz="quarter" idx="12" hasCustomPrompt="1"/>
          </p:nvPr>
        </p:nvSpPr>
        <p:spPr>
          <a:xfrm>
            <a:off x="4345621" y="1106435"/>
            <a:ext cx="3512933" cy="4954588"/>
          </a:xfrm>
          <a:prstGeom prst="rect">
            <a:avLst/>
          </a:prstGeom>
        </p:spPr>
        <p:txBody>
          <a:bodyPr vert="horz"/>
          <a:lstStyle>
            <a:lvl1pPr marL="0" indent="0">
              <a:spcBef>
                <a:spcPts val="632"/>
              </a:spcBef>
              <a:buClr>
                <a:srgbClr val="69BE28"/>
              </a:buClr>
              <a:buFont typeface="Wingdings" charset="2"/>
              <a:buNone/>
              <a:defRPr sz="2200" b="1" i="0">
                <a:latin typeface="Arial"/>
                <a:cs typeface="Arial"/>
              </a:defRPr>
            </a:lvl1pPr>
            <a:lvl2pPr marL="0" indent="0">
              <a:spcBef>
                <a:spcPts val="632"/>
              </a:spcBef>
              <a:spcAft>
                <a:spcPts val="0"/>
              </a:spcAft>
              <a:buFont typeface="Lucida Grande"/>
              <a:buNone/>
              <a:defRPr sz="1800">
                <a:solidFill>
                  <a:srgbClr val="1E1E1E"/>
                </a:solidFill>
              </a:defRPr>
            </a:lvl2pPr>
            <a:lvl3pPr marL="166688" indent="-166688">
              <a:spcBef>
                <a:spcPts val="632"/>
              </a:spcBef>
              <a:spcAft>
                <a:spcPts val="0"/>
              </a:spcAft>
              <a:buClr>
                <a:schemeClr val="accent1"/>
              </a:buClr>
              <a:buFont typeface="Arial"/>
              <a:buChar char="•"/>
              <a:tabLst/>
              <a:defRPr sz="1600">
                <a:solidFill>
                  <a:srgbClr val="1E1E1E"/>
                </a:solidFill>
              </a:defRPr>
            </a:lvl3pPr>
            <a:lvl4pPr marL="395288" marR="0" indent="-160338" algn="l" defTabSz="401638" rtl="0" eaLnBrk="1" fontAlgn="base" latinLnBrk="0" hangingPunct="1">
              <a:lnSpc>
                <a:spcPct val="100000"/>
              </a:lnSpc>
              <a:spcBef>
                <a:spcPts val="632"/>
              </a:spcBef>
              <a:spcAft>
                <a:spcPts val="0"/>
              </a:spcAft>
              <a:buClrTx/>
              <a:buSzTx/>
              <a:buFont typeface="Arial" charset="0"/>
              <a:buChar char="–"/>
              <a:tabLst/>
              <a:defRPr sz="1400">
                <a:solidFill>
                  <a:srgbClr val="1E1E1E"/>
                </a:solidFill>
              </a:defRPr>
            </a:lvl4pPr>
            <a:lvl5pPr marL="566738" indent="-171450">
              <a:spcBef>
                <a:spcPts val="632"/>
              </a:spcBef>
              <a:spcAft>
                <a:spcPts val="0"/>
              </a:spcAft>
              <a:buFont typeface="Lucida Grande"/>
              <a:buChar char="-"/>
              <a:tabLst/>
              <a:defRPr sz="1200">
                <a:solidFill>
                  <a:srgbClr val="1E1E1E"/>
                </a:solidFill>
              </a:defRPr>
            </a:lvl5pPr>
          </a:lstStyle>
          <a:p>
            <a:pPr lvl="0"/>
            <a:r>
              <a:rPr lang="en-US" dirty="0" smtClean="0"/>
              <a:t>Subhead Goes Here – 22pt</a:t>
            </a:r>
          </a:p>
          <a:p>
            <a:pPr lvl="1"/>
            <a:r>
              <a:rPr lang="en-US" dirty="0" smtClean="0"/>
              <a:t>Subtopics Go Here – 18pt</a:t>
            </a:r>
          </a:p>
          <a:p>
            <a:pPr lvl="2"/>
            <a:r>
              <a:rPr lang="en-US" dirty="0" smtClean="0"/>
              <a:t>Bulleted Subtopics Go Here – 16pt</a:t>
            </a:r>
          </a:p>
          <a:p>
            <a:pPr lvl="3"/>
            <a:r>
              <a:rPr lang="en-US" dirty="0" smtClean="0"/>
              <a:t>Only use this level if necessary</a:t>
            </a:r>
          </a:p>
          <a:p>
            <a:pPr lvl="4"/>
            <a:r>
              <a:rPr lang="en-US" dirty="0" smtClean="0"/>
              <a:t>You should never have to use this level</a:t>
            </a:r>
            <a:endParaRPr lang="en-US" dirty="0"/>
          </a:p>
        </p:txBody>
      </p:sp>
      <p:sp>
        <p:nvSpPr>
          <p:cNvPr id="7" name="Text Placeholder 15"/>
          <p:cNvSpPr>
            <a:spLocks noGrp="1"/>
          </p:cNvSpPr>
          <p:nvPr>
            <p:ph type="body" sz="quarter" idx="13" hasCustomPrompt="1"/>
          </p:nvPr>
        </p:nvSpPr>
        <p:spPr>
          <a:xfrm>
            <a:off x="8066452" y="1106435"/>
            <a:ext cx="3512933" cy="4954588"/>
          </a:xfrm>
          <a:prstGeom prst="rect">
            <a:avLst/>
          </a:prstGeom>
        </p:spPr>
        <p:txBody>
          <a:bodyPr vert="horz"/>
          <a:lstStyle>
            <a:lvl1pPr marL="0" indent="0">
              <a:spcBef>
                <a:spcPts val="632"/>
              </a:spcBef>
              <a:buClr>
                <a:srgbClr val="69BE28"/>
              </a:buClr>
              <a:buFont typeface="Wingdings" charset="2"/>
              <a:buNone/>
              <a:defRPr sz="2200" b="1" i="0">
                <a:latin typeface="Arial"/>
                <a:cs typeface="Arial"/>
              </a:defRPr>
            </a:lvl1pPr>
            <a:lvl2pPr marL="0" indent="0">
              <a:spcBef>
                <a:spcPts val="632"/>
              </a:spcBef>
              <a:spcAft>
                <a:spcPts val="0"/>
              </a:spcAft>
              <a:buFont typeface="Lucida Grande"/>
              <a:buNone/>
              <a:defRPr sz="1800">
                <a:solidFill>
                  <a:srgbClr val="1E1E1E"/>
                </a:solidFill>
              </a:defRPr>
            </a:lvl2pPr>
            <a:lvl3pPr marL="166688" indent="-166688">
              <a:spcBef>
                <a:spcPts val="632"/>
              </a:spcBef>
              <a:spcAft>
                <a:spcPts val="0"/>
              </a:spcAft>
              <a:buClr>
                <a:schemeClr val="accent1"/>
              </a:buClr>
              <a:buFont typeface="Arial"/>
              <a:buChar char="•"/>
              <a:tabLst/>
              <a:defRPr sz="1600">
                <a:solidFill>
                  <a:srgbClr val="1E1E1E"/>
                </a:solidFill>
              </a:defRPr>
            </a:lvl3pPr>
            <a:lvl4pPr marL="395288" marR="0" indent="-160338" algn="l" defTabSz="401638" rtl="0" eaLnBrk="1" fontAlgn="base" latinLnBrk="0" hangingPunct="1">
              <a:lnSpc>
                <a:spcPct val="100000"/>
              </a:lnSpc>
              <a:spcBef>
                <a:spcPts val="632"/>
              </a:spcBef>
              <a:spcAft>
                <a:spcPts val="0"/>
              </a:spcAft>
              <a:buClrTx/>
              <a:buSzTx/>
              <a:buFont typeface="Arial" charset="0"/>
              <a:buChar char="–"/>
              <a:tabLst/>
              <a:defRPr sz="1400">
                <a:solidFill>
                  <a:srgbClr val="1E1E1E"/>
                </a:solidFill>
              </a:defRPr>
            </a:lvl4pPr>
            <a:lvl5pPr marL="566738" indent="-171450">
              <a:spcBef>
                <a:spcPts val="632"/>
              </a:spcBef>
              <a:spcAft>
                <a:spcPts val="0"/>
              </a:spcAft>
              <a:buFont typeface="Lucida Grande"/>
              <a:buChar char="-"/>
              <a:tabLst/>
              <a:defRPr sz="1200">
                <a:solidFill>
                  <a:srgbClr val="1E1E1E"/>
                </a:solidFill>
              </a:defRPr>
            </a:lvl5pPr>
          </a:lstStyle>
          <a:p>
            <a:pPr lvl="0"/>
            <a:r>
              <a:rPr lang="en-US" dirty="0" smtClean="0"/>
              <a:t>Subhead Goes Here – 22pt</a:t>
            </a:r>
          </a:p>
          <a:p>
            <a:pPr lvl="1"/>
            <a:r>
              <a:rPr lang="en-US" dirty="0" smtClean="0"/>
              <a:t>Subtopics Go Here – 18pt</a:t>
            </a:r>
          </a:p>
          <a:p>
            <a:pPr lvl="2"/>
            <a:r>
              <a:rPr lang="en-US" dirty="0" smtClean="0"/>
              <a:t>Bulleted Subtopics Go Here – 16pt</a:t>
            </a:r>
          </a:p>
          <a:p>
            <a:pPr lvl="3"/>
            <a:r>
              <a:rPr lang="en-US" dirty="0" smtClean="0"/>
              <a:t>Only use this level if necessary</a:t>
            </a:r>
          </a:p>
          <a:p>
            <a:pPr lvl="4"/>
            <a:r>
              <a:rPr lang="en-US" dirty="0" smtClean="0"/>
              <a:t>You should never have to use this level</a:t>
            </a:r>
            <a:endParaRPr lang="en-US" dirty="0"/>
          </a:p>
        </p:txBody>
      </p:sp>
    </p:spTree>
    <p:extLst>
      <p:ext uri="{BB962C8B-B14F-4D97-AF65-F5344CB8AC3E}">
        <p14:creationId xmlns:p14="http://schemas.microsoft.com/office/powerpoint/2010/main" val="345841790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9441" y="0"/>
            <a:ext cx="10969943" cy="1016000"/>
          </a:xfrm>
          <a:prstGeom prst="rect">
            <a:avLst/>
          </a:prstGeom>
        </p:spPr>
        <p:txBody>
          <a:bodyPr vert="horz" lIns="91440" tIns="45720" rIns="91440" bIns="45720" rtlCol="0" anchor="ctr">
            <a:noAutofit/>
          </a:bodyPr>
          <a:lstStyle>
            <a:lvl1pPr>
              <a:defRPr>
                <a:latin typeface="Arial"/>
                <a:cs typeface="Arial"/>
              </a:defRPr>
            </a:lvl1pPr>
          </a:lstStyle>
          <a:p>
            <a:r>
              <a:rPr lang="en-US" dirty="0" smtClean="0"/>
              <a:t>Headline Goes Here (maximum one line)</a:t>
            </a:r>
            <a:endParaRPr lang="en-US" dirty="0"/>
          </a:p>
        </p:txBody>
      </p:sp>
    </p:spTree>
    <p:extLst>
      <p:ext uri="{BB962C8B-B14F-4D97-AF65-F5344CB8AC3E}">
        <p14:creationId xmlns:p14="http://schemas.microsoft.com/office/powerpoint/2010/main" val="145987523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Confidential One Column">
    <p:spTree>
      <p:nvGrpSpPr>
        <p:cNvPr id="1" name=""/>
        <p:cNvGrpSpPr/>
        <p:nvPr/>
      </p:nvGrpSpPr>
      <p:grpSpPr>
        <a:xfrm>
          <a:off x="0" y="0"/>
          <a:ext cx="0" cy="0"/>
          <a:chOff x="0" y="0"/>
          <a:chExt cx="0" cy="0"/>
        </a:xfrm>
      </p:grpSpPr>
      <p:sp>
        <p:nvSpPr>
          <p:cNvPr id="5" name="Title Placeholder 1"/>
          <p:cNvSpPr>
            <a:spLocks noGrp="1"/>
          </p:cNvSpPr>
          <p:nvPr>
            <p:ph type="title" hasCustomPrompt="1"/>
          </p:nvPr>
        </p:nvSpPr>
        <p:spPr>
          <a:xfrm>
            <a:off x="609441" y="0"/>
            <a:ext cx="10969943" cy="1016000"/>
          </a:xfrm>
          <a:prstGeom prst="rect">
            <a:avLst/>
          </a:prstGeom>
        </p:spPr>
        <p:txBody>
          <a:bodyPr vert="horz" lIns="91440" tIns="45720" rIns="91440" bIns="45720" rtlCol="0" anchor="ctr">
            <a:noAutofit/>
          </a:bodyPr>
          <a:lstStyle>
            <a:lvl1pPr>
              <a:defRPr>
                <a:latin typeface="Arial"/>
                <a:cs typeface="Arial"/>
              </a:defRPr>
            </a:lvl1pPr>
          </a:lstStyle>
          <a:p>
            <a:r>
              <a:rPr lang="en-US" dirty="0" smtClean="0"/>
              <a:t>Headline Goes Here (maximum one line)</a:t>
            </a:r>
            <a:endParaRPr lang="en-US" dirty="0"/>
          </a:p>
        </p:txBody>
      </p:sp>
      <p:sp>
        <p:nvSpPr>
          <p:cNvPr id="16" name="Text Placeholder 15"/>
          <p:cNvSpPr>
            <a:spLocks noGrp="1"/>
          </p:cNvSpPr>
          <p:nvPr>
            <p:ph type="body" sz="quarter" idx="11" hasCustomPrompt="1"/>
          </p:nvPr>
        </p:nvSpPr>
        <p:spPr>
          <a:xfrm>
            <a:off x="609441" y="1106435"/>
            <a:ext cx="10969943" cy="4954588"/>
          </a:xfrm>
          <a:prstGeom prst="rect">
            <a:avLst/>
          </a:prstGeom>
        </p:spPr>
        <p:txBody>
          <a:bodyPr vert="horz"/>
          <a:lstStyle>
            <a:lvl1pPr marL="0" indent="0">
              <a:spcBef>
                <a:spcPts val="1376"/>
              </a:spcBef>
              <a:buClr>
                <a:srgbClr val="69BE28"/>
              </a:buClr>
              <a:buFont typeface="Wingdings" charset="2"/>
              <a:buNone/>
              <a:defRPr sz="2400" b="1" i="0" baseline="0">
                <a:latin typeface="Arial"/>
                <a:cs typeface="Arial"/>
              </a:defRPr>
            </a:lvl1pPr>
            <a:lvl2pPr marL="0" indent="0" defTabSz="58738">
              <a:spcBef>
                <a:spcPts val="776"/>
              </a:spcBef>
              <a:buFont typeface="Lucida Grande"/>
              <a:buNone/>
              <a:tabLst/>
              <a:defRPr sz="2000">
                <a:solidFill>
                  <a:srgbClr val="1E1E1E"/>
                </a:solidFill>
              </a:defRPr>
            </a:lvl2pPr>
            <a:lvl3pPr marL="166688" indent="-166688" defTabSz="282575">
              <a:spcBef>
                <a:spcPts val="776"/>
              </a:spcBef>
              <a:spcAft>
                <a:spcPts val="0"/>
              </a:spcAft>
              <a:buClr>
                <a:schemeClr val="accent1"/>
              </a:buClr>
              <a:buFont typeface="Arial"/>
              <a:buChar char="•"/>
              <a:tabLst/>
              <a:defRPr sz="1800">
                <a:solidFill>
                  <a:srgbClr val="1E1E1E"/>
                </a:solidFill>
              </a:defRPr>
            </a:lvl3pPr>
            <a:lvl4pPr marL="396875" indent="-171450" defTabSz="282575">
              <a:spcBef>
                <a:spcPts val="776"/>
              </a:spcBef>
              <a:spcAft>
                <a:spcPts val="0"/>
              </a:spcAft>
              <a:defRPr sz="1600">
                <a:solidFill>
                  <a:srgbClr val="1E1E1E"/>
                </a:solidFill>
              </a:defRPr>
            </a:lvl4pPr>
            <a:lvl5pPr marL="627063" indent="-176213" defTabSz="282575">
              <a:spcBef>
                <a:spcPts val="776"/>
              </a:spcBef>
              <a:spcAft>
                <a:spcPts val="0"/>
              </a:spcAft>
              <a:buFont typeface="Lucida Grande"/>
              <a:buChar char="-"/>
              <a:defRPr sz="1400">
                <a:solidFill>
                  <a:srgbClr val="1E1E1E"/>
                </a:solidFill>
              </a:defRPr>
            </a:lvl5pPr>
          </a:lstStyle>
          <a:p>
            <a:pPr lvl="0"/>
            <a:r>
              <a:rPr lang="en-US" dirty="0" smtClean="0"/>
              <a:t>Subhead Goes Here – 24pt</a:t>
            </a:r>
          </a:p>
          <a:p>
            <a:pPr lvl="1"/>
            <a:r>
              <a:rPr lang="en-US" dirty="0" smtClean="0"/>
              <a:t>Subtopics Go Here – 20pt</a:t>
            </a:r>
          </a:p>
          <a:p>
            <a:pPr lvl="2"/>
            <a:r>
              <a:rPr lang="en-US" dirty="0" smtClean="0"/>
              <a:t>Bulleted Subtopics Go Here – 18pt</a:t>
            </a:r>
          </a:p>
          <a:p>
            <a:pPr lvl="3"/>
            <a:r>
              <a:rPr lang="en-US" dirty="0" smtClean="0"/>
              <a:t>Only use this level if necessary</a:t>
            </a:r>
          </a:p>
          <a:p>
            <a:pPr lvl="4"/>
            <a:r>
              <a:rPr lang="en-US" dirty="0" smtClean="0"/>
              <a:t>You should never have to use this level</a:t>
            </a:r>
            <a:endParaRPr lang="en-US" dirty="0"/>
          </a:p>
        </p:txBody>
      </p:sp>
      <p:sp>
        <p:nvSpPr>
          <p:cNvPr id="4" name="TextBox 3"/>
          <p:cNvSpPr txBox="1"/>
          <p:nvPr userDrawn="1"/>
        </p:nvSpPr>
        <p:spPr>
          <a:xfrm>
            <a:off x="4496539" y="6398745"/>
            <a:ext cx="4611301" cy="246580"/>
          </a:xfrm>
          <a:prstGeom prst="rect">
            <a:avLst/>
          </a:prstGeom>
          <a:ln>
            <a:solidFill>
              <a:srgbClr val="FF0000"/>
            </a:solidFill>
          </a:ln>
        </p:spPr>
        <p:txBody>
          <a:bodyPr vert="horz" wrap="square" lIns="91440" tIns="91440" rIns="91440" bIns="91440" rtlCol="0" anchor="ctr" anchorCtr="0">
            <a:noAutofit/>
          </a:bodyPr>
          <a:lstStyle/>
          <a:p>
            <a:pPr algn="ctr"/>
            <a:r>
              <a:rPr lang="en-US" sz="1100" dirty="0" smtClean="0">
                <a:solidFill>
                  <a:srgbClr val="FF0000"/>
                </a:solidFill>
                <a:latin typeface="Arial"/>
              </a:rPr>
              <a:t>HORTONWORKS CONFIDENTIAL &amp; PROPRIETARY INFORMATION</a:t>
            </a:r>
            <a:endParaRPr lang="en-US" sz="1100" dirty="0">
              <a:solidFill>
                <a:srgbClr val="FF0000"/>
              </a:solidFill>
              <a:latin typeface="Arial"/>
            </a:endParaRPr>
          </a:p>
        </p:txBody>
      </p:sp>
    </p:spTree>
    <p:extLst>
      <p:ext uri="{BB962C8B-B14F-4D97-AF65-F5344CB8AC3E}">
        <p14:creationId xmlns:p14="http://schemas.microsoft.com/office/powerpoint/2010/main" val="312325509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Confidential Two Column">
    <p:spTree>
      <p:nvGrpSpPr>
        <p:cNvPr id="1" name=""/>
        <p:cNvGrpSpPr/>
        <p:nvPr/>
      </p:nvGrpSpPr>
      <p:grpSpPr>
        <a:xfrm>
          <a:off x="0" y="0"/>
          <a:ext cx="0" cy="0"/>
          <a:chOff x="0" y="0"/>
          <a:chExt cx="0" cy="0"/>
        </a:xfrm>
      </p:grpSpPr>
      <p:sp>
        <p:nvSpPr>
          <p:cNvPr id="3" name="Title Placeholder 1"/>
          <p:cNvSpPr>
            <a:spLocks noGrp="1"/>
          </p:cNvSpPr>
          <p:nvPr>
            <p:ph type="title" hasCustomPrompt="1"/>
          </p:nvPr>
        </p:nvSpPr>
        <p:spPr>
          <a:xfrm>
            <a:off x="609441" y="0"/>
            <a:ext cx="10969943" cy="1016000"/>
          </a:xfrm>
          <a:prstGeom prst="rect">
            <a:avLst/>
          </a:prstGeom>
        </p:spPr>
        <p:txBody>
          <a:bodyPr vert="horz" lIns="91440" tIns="45720" rIns="91440" bIns="45720" rtlCol="0" anchor="ctr">
            <a:noAutofit/>
          </a:bodyPr>
          <a:lstStyle>
            <a:lvl1pPr>
              <a:defRPr>
                <a:latin typeface="Arial"/>
                <a:cs typeface="Arial"/>
              </a:defRPr>
            </a:lvl1pPr>
          </a:lstStyle>
          <a:p>
            <a:r>
              <a:rPr lang="en-US" dirty="0" smtClean="0"/>
              <a:t>Headline Goes Here (maximum one line)</a:t>
            </a:r>
            <a:endParaRPr lang="en-US" dirty="0"/>
          </a:p>
        </p:txBody>
      </p:sp>
      <p:sp>
        <p:nvSpPr>
          <p:cNvPr id="9" name="Text Placeholder 15"/>
          <p:cNvSpPr>
            <a:spLocks noGrp="1"/>
          </p:cNvSpPr>
          <p:nvPr>
            <p:ph type="body" sz="quarter" idx="11" hasCustomPrompt="1"/>
          </p:nvPr>
        </p:nvSpPr>
        <p:spPr>
          <a:xfrm>
            <a:off x="609441" y="1106435"/>
            <a:ext cx="5214108" cy="4954588"/>
          </a:xfrm>
          <a:prstGeom prst="rect">
            <a:avLst/>
          </a:prstGeom>
        </p:spPr>
        <p:txBody>
          <a:bodyPr vert="horz"/>
          <a:lstStyle>
            <a:lvl1pPr marL="0" indent="0">
              <a:spcBef>
                <a:spcPts val="1232"/>
              </a:spcBef>
              <a:buClr>
                <a:srgbClr val="69BE28"/>
              </a:buClr>
              <a:buFont typeface="Wingdings" charset="2"/>
              <a:buNone/>
              <a:defRPr sz="2400" b="1" i="0">
                <a:latin typeface="Arial"/>
                <a:cs typeface="Arial"/>
              </a:defRPr>
            </a:lvl1pPr>
            <a:lvl2pPr marL="0" indent="0">
              <a:spcBef>
                <a:spcPts val="776"/>
              </a:spcBef>
              <a:spcAft>
                <a:spcPts val="0"/>
              </a:spcAft>
              <a:buFont typeface="Lucida Grande"/>
              <a:buNone/>
              <a:defRPr sz="2000">
                <a:solidFill>
                  <a:srgbClr val="1E1E1E"/>
                </a:solidFill>
              </a:defRPr>
            </a:lvl2pPr>
            <a:lvl3pPr marL="166688" indent="-166688">
              <a:spcBef>
                <a:spcPts val="776"/>
              </a:spcBef>
              <a:spcAft>
                <a:spcPts val="0"/>
              </a:spcAft>
              <a:buClr>
                <a:schemeClr val="accent1"/>
              </a:buClr>
              <a:buFont typeface="Arial"/>
              <a:buChar char="•"/>
              <a:defRPr sz="1800">
                <a:solidFill>
                  <a:srgbClr val="1E1E1E"/>
                </a:solidFill>
              </a:defRPr>
            </a:lvl3pPr>
            <a:lvl4pPr marL="395288" indent="-160338" defTabSz="-168275">
              <a:spcBef>
                <a:spcPts val="776"/>
              </a:spcBef>
              <a:spcAft>
                <a:spcPts val="0"/>
              </a:spcAft>
              <a:defRPr sz="1600" baseline="0">
                <a:solidFill>
                  <a:srgbClr val="1E1E1E"/>
                </a:solidFill>
              </a:defRPr>
            </a:lvl4pPr>
            <a:lvl5pPr marL="631825" indent="-176213">
              <a:spcBef>
                <a:spcPts val="776"/>
              </a:spcBef>
              <a:spcAft>
                <a:spcPts val="0"/>
              </a:spcAft>
              <a:buFont typeface="Lucida Grande"/>
              <a:buChar char="-"/>
              <a:tabLst/>
              <a:defRPr sz="1400">
                <a:solidFill>
                  <a:srgbClr val="1E1E1E"/>
                </a:solidFill>
              </a:defRPr>
            </a:lvl5pPr>
          </a:lstStyle>
          <a:p>
            <a:pPr lvl="0"/>
            <a:r>
              <a:rPr lang="en-US" dirty="0" smtClean="0"/>
              <a:t>Subhead Goes Here – 24pt</a:t>
            </a:r>
          </a:p>
          <a:p>
            <a:pPr lvl="1"/>
            <a:r>
              <a:rPr lang="en-US" dirty="0" smtClean="0"/>
              <a:t>Subtopics Go Here – 20pt</a:t>
            </a:r>
          </a:p>
          <a:p>
            <a:pPr lvl="2"/>
            <a:r>
              <a:rPr lang="en-US" dirty="0" smtClean="0"/>
              <a:t>Bulleted Subtopics Go Here – 18pt</a:t>
            </a:r>
          </a:p>
          <a:p>
            <a:pPr lvl="3"/>
            <a:r>
              <a:rPr lang="en-US" dirty="0" smtClean="0"/>
              <a:t>Only use this level if necessary</a:t>
            </a:r>
          </a:p>
          <a:p>
            <a:pPr lvl="4"/>
            <a:r>
              <a:rPr lang="en-US" dirty="0" smtClean="0"/>
              <a:t>You should never have to use this level</a:t>
            </a:r>
            <a:endParaRPr lang="en-US" dirty="0"/>
          </a:p>
        </p:txBody>
      </p:sp>
      <p:sp>
        <p:nvSpPr>
          <p:cNvPr id="10" name="Text Placeholder 15"/>
          <p:cNvSpPr>
            <a:spLocks noGrp="1"/>
          </p:cNvSpPr>
          <p:nvPr>
            <p:ph type="body" sz="quarter" idx="14" hasCustomPrompt="1"/>
          </p:nvPr>
        </p:nvSpPr>
        <p:spPr>
          <a:xfrm>
            <a:off x="6363389" y="1103260"/>
            <a:ext cx="5214108" cy="4954588"/>
          </a:xfrm>
          <a:prstGeom prst="rect">
            <a:avLst/>
          </a:prstGeom>
        </p:spPr>
        <p:txBody>
          <a:bodyPr vert="horz"/>
          <a:lstStyle>
            <a:lvl1pPr marL="0" indent="0">
              <a:spcBef>
                <a:spcPts val="1232"/>
              </a:spcBef>
              <a:buClr>
                <a:srgbClr val="69BE28"/>
              </a:buClr>
              <a:buFont typeface="Wingdings" charset="2"/>
              <a:buNone/>
              <a:defRPr sz="2400" b="1" i="0">
                <a:latin typeface="Arial"/>
                <a:cs typeface="Arial"/>
              </a:defRPr>
            </a:lvl1pPr>
            <a:lvl2pPr marL="0" indent="0">
              <a:spcBef>
                <a:spcPts val="776"/>
              </a:spcBef>
              <a:spcAft>
                <a:spcPts val="0"/>
              </a:spcAft>
              <a:buFont typeface="Lucida Grande"/>
              <a:buNone/>
              <a:defRPr sz="2000">
                <a:solidFill>
                  <a:srgbClr val="1E1E1E"/>
                </a:solidFill>
              </a:defRPr>
            </a:lvl2pPr>
            <a:lvl3pPr marL="166688" indent="-166688">
              <a:spcBef>
                <a:spcPts val="776"/>
              </a:spcBef>
              <a:spcAft>
                <a:spcPts val="0"/>
              </a:spcAft>
              <a:buClr>
                <a:schemeClr val="accent1"/>
              </a:buClr>
              <a:buFont typeface="Arial"/>
              <a:buChar char="•"/>
              <a:tabLst/>
              <a:defRPr sz="1800">
                <a:solidFill>
                  <a:srgbClr val="1E1E1E"/>
                </a:solidFill>
              </a:defRPr>
            </a:lvl3pPr>
            <a:lvl4pPr marL="392113" indent="-171450">
              <a:spcBef>
                <a:spcPts val="776"/>
              </a:spcBef>
              <a:spcAft>
                <a:spcPts val="0"/>
              </a:spcAft>
              <a:defRPr sz="1600">
                <a:solidFill>
                  <a:srgbClr val="1E1E1E"/>
                </a:solidFill>
              </a:defRPr>
            </a:lvl4pPr>
            <a:lvl5pPr marL="631825" indent="-176213">
              <a:spcBef>
                <a:spcPts val="776"/>
              </a:spcBef>
              <a:spcAft>
                <a:spcPts val="0"/>
              </a:spcAft>
              <a:buFont typeface="Lucida Grande"/>
              <a:buChar char="-"/>
              <a:tabLst/>
              <a:defRPr sz="1400">
                <a:solidFill>
                  <a:srgbClr val="1E1E1E"/>
                </a:solidFill>
              </a:defRPr>
            </a:lvl5pPr>
          </a:lstStyle>
          <a:p>
            <a:pPr lvl="0"/>
            <a:r>
              <a:rPr lang="en-US" dirty="0" smtClean="0"/>
              <a:t>Subhead Goes Here – 24pt</a:t>
            </a:r>
          </a:p>
          <a:p>
            <a:pPr lvl="1"/>
            <a:r>
              <a:rPr lang="en-US" dirty="0" smtClean="0"/>
              <a:t>Subtopics Go Here – 20pt</a:t>
            </a:r>
          </a:p>
          <a:p>
            <a:pPr lvl="2"/>
            <a:r>
              <a:rPr lang="en-US" dirty="0" smtClean="0"/>
              <a:t>Bulleted Subtopics Go Here – 18pt</a:t>
            </a:r>
          </a:p>
          <a:p>
            <a:pPr lvl="3"/>
            <a:r>
              <a:rPr lang="en-US" dirty="0" smtClean="0"/>
              <a:t>Only use this level if necessary</a:t>
            </a:r>
          </a:p>
          <a:p>
            <a:pPr lvl="4"/>
            <a:r>
              <a:rPr lang="en-US" dirty="0" smtClean="0"/>
              <a:t>You should never have to use this level</a:t>
            </a:r>
            <a:endParaRPr lang="en-US" dirty="0"/>
          </a:p>
        </p:txBody>
      </p:sp>
      <p:sp>
        <p:nvSpPr>
          <p:cNvPr id="6" name="TextBox 5"/>
          <p:cNvSpPr txBox="1"/>
          <p:nvPr userDrawn="1"/>
        </p:nvSpPr>
        <p:spPr>
          <a:xfrm>
            <a:off x="4496539" y="6398745"/>
            <a:ext cx="4611301" cy="246580"/>
          </a:xfrm>
          <a:prstGeom prst="rect">
            <a:avLst/>
          </a:prstGeom>
          <a:ln>
            <a:solidFill>
              <a:srgbClr val="FF0000"/>
            </a:solidFill>
          </a:ln>
        </p:spPr>
        <p:txBody>
          <a:bodyPr vert="horz" wrap="square" lIns="91440" tIns="91440" rIns="91440" bIns="91440" rtlCol="0" anchor="ctr" anchorCtr="0">
            <a:noAutofit/>
          </a:bodyPr>
          <a:lstStyle/>
          <a:p>
            <a:pPr algn="ctr"/>
            <a:r>
              <a:rPr lang="en-US" sz="1100" dirty="0" smtClean="0">
                <a:solidFill>
                  <a:srgbClr val="FF0000"/>
                </a:solidFill>
                <a:latin typeface="Arial"/>
              </a:rPr>
              <a:t>HORTONWORKS CONFIDENTIAL &amp; PROPRIETARY INFORMATION</a:t>
            </a:r>
            <a:endParaRPr lang="en-US" sz="1100" dirty="0">
              <a:solidFill>
                <a:srgbClr val="FF0000"/>
              </a:solidFill>
              <a:latin typeface="Arial"/>
            </a:endParaRPr>
          </a:p>
        </p:txBody>
      </p:sp>
    </p:spTree>
    <p:extLst>
      <p:ext uri="{BB962C8B-B14F-4D97-AF65-F5344CB8AC3E}">
        <p14:creationId xmlns:p14="http://schemas.microsoft.com/office/powerpoint/2010/main" val="190770339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Confidential Three Column">
    <p:spTree>
      <p:nvGrpSpPr>
        <p:cNvPr id="1" name=""/>
        <p:cNvGrpSpPr/>
        <p:nvPr/>
      </p:nvGrpSpPr>
      <p:grpSpPr>
        <a:xfrm>
          <a:off x="0" y="0"/>
          <a:ext cx="0" cy="0"/>
          <a:chOff x="0" y="0"/>
          <a:chExt cx="0" cy="0"/>
        </a:xfrm>
      </p:grpSpPr>
      <p:sp>
        <p:nvSpPr>
          <p:cNvPr id="3" name="Title Placeholder 1"/>
          <p:cNvSpPr>
            <a:spLocks noGrp="1"/>
          </p:cNvSpPr>
          <p:nvPr>
            <p:ph type="title" hasCustomPrompt="1"/>
          </p:nvPr>
        </p:nvSpPr>
        <p:spPr>
          <a:xfrm>
            <a:off x="609441" y="0"/>
            <a:ext cx="10969943" cy="1016000"/>
          </a:xfrm>
          <a:prstGeom prst="rect">
            <a:avLst/>
          </a:prstGeom>
        </p:spPr>
        <p:txBody>
          <a:bodyPr vert="horz" lIns="91440" tIns="45720" rIns="91440" bIns="45720" rtlCol="0" anchor="ctr">
            <a:noAutofit/>
          </a:bodyPr>
          <a:lstStyle>
            <a:lvl1pPr>
              <a:defRPr>
                <a:latin typeface="Arial"/>
                <a:cs typeface="Arial"/>
              </a:defRPr>
            </a:lvl1pPr>
          </a:lstStyle>
          <a:p>
            <a:r>
              <a:rPr lang="en-US" dirty="0" smtClean="0"/>
              <a:t>Headline Goes Here (maximum one line)</a:t>
            </a:r>
            <a:endParaRPr lang="en-US" dirty="0"/>
          </a:p>
        </p:txBody>
      </p:sp>
      <p:sp>
        <p:nvSpPr>
          <p:cNvPr id="9" name="Text Placeholder 15"/>
          <p:cNvSpPr>
            <a:spLocks noGrp="1"/>
          </p:cNvSpPr>
          <p:nvPr>
            <p:ph type="body" sz="quarter" idx="11" hasCustomPrompt="1"/>
          </p:nvPr>
        </p:nvSpPr>
        <p:spPr>
          <a:xfrm>
            <a:off x="609441" y="1106435"/>
            <a:ext cx="3512933" cy="4954588"/>
          </a:xfrm>
          <a:prstGeom prst="rect">
            <a:avLst/>
          </a:prstGeom>
        </p:spPr>
        <p:txBody>
          <a:bodyPr vert="horz"/>
          <a:lstStyle>
            <a:lvl1pPr marL="0" indent="0">
              <a:spcBef>
                <a:spcPts val="632"/>
              </a:spcBef>
              <a:buClr>
                <a:srgbClr val="69BE28"/>
              </a:buClr>
              <a:buFont typeface="Wingdings" charset="2"/>
              <a:buNone/>
              <a:defRPr sz="2200" b="1" i="0">
                <a:latin typeface="Arial"/>
                <a:cs typeface="Arial"/>
              </a:defRPr>
            </a:lvl1pPr>
            <a:lvl2pPr marL="0" indent="0">
              <a:spcBef>
                <a:spcPts val="632"/>
              </a:spcBef>
              <a:spcAft>
                <a:spcPts val="0"/>
              </a:spcAft>
              <a:buFont typeface="Lucida Grande"/>
              <a:buNone/>
              <a:defRPr sz="1800">
                <a:solidFill>
                  <a:srgbClr val="1E1E1E"/>
                </a:solidFill>
              </a:defRPr>
            </a:lvl2pPr>
            <a:lvl3pPr marL="166688" indent="-166688">
              <a:spcBef>
                <a:spcPts val="632"/>
              </a:spcBef>
              <a:spcAft>
                <a:spcPts val="0"/>
              </a:spcAft>
              <a:buClr>
                <a:schemeClr val="accent1"/>
              </a:buClr>
              <a:buFont typeface="Arial"/>
              <a:buChar char="•"/>
              <a:tabLst/>
              <a:defRPr sz="1600">
                <a:solidFill>
                  <a:srgbClr val="1E1E1E"/>
                </a:solidFill>
              </a:defRPr>
            </a:lvl3pPr>
            <a:lvl4pPr marL="395288" marR="0" indent="-160338" algn="l" defTabSz="401638" rtl="0" eaLnBrk="1" fontAlgn="base" latinLnBrk="0" hangingPunct="1">
              <a:lnSpc>
                <a:spcPct val="100000"/>
              </a:lnSpc>
              <a:spcBef>
                <a:spcPts val="632"/>
              </a:spcBef>
              <a:spcAft>
                <a:spcPts val="0"/>
              </a:spcAft>
              <a:buClrTx/>
              <a:buSzTx/>
              <a:buFont typeface="Arial" charset="0"/>
              <a:buChar char="–"/>
              <a:tabLst/>
              <a:defRPr sz="1400">
                <a:solidFill>
                  <a:srgbClr val="1E1E1E"/>
                </a:solidFill>
              </a:defRPr>
            </a:lvl4pPr>
            <a:lvl5pPr marL="566738" indent="-171450">
              <a:spcBef>
                <a:spcPts val="632"/>
              </a:spcBef>
              <a:spcAft>
                <a:spcPts val="0"/>
              </a:spcAft>
              <a:buFont typeface="Lucida Grande"/>
              <a:buChar char="-"/>
              <a:tabLst/>
              <a:defRPr sz="1200">
                <a:solidFill>
                  <a:srgbClr val="1E1E1E"/>
                </a:solidFill>
              </a:defRPr>
            </a:lvl5pPr>
          </a:lstStyle>
          <a:p>
            <a:pPr lvl="0"/>
            <a:r>
              <a:rPr lang="en-US" dirty="0" smtClean="0"/>
              <a:t>Subhead Goes Here – 22pt</a:t>
            </a:r>
          </a:p>
          <a:p>
            <a:pPr lvl="1"/>
            <a:r>
              <a:rPr lang="en-US" dirty="0" smtClean="0"/>
              <a:t>Subtopics Go Here – 18pt</a:t>
            </a:r>
          </a:p>
          <a:p>
            <a:pPr lvl="2"/>
            <a:r>
              <a:rPr lang="en-US" dirty="0" smtClean="0"/>
              <a:t>Bulleted Subtopics Go Here – 16pt</a:t>
            </a:r>
          </a:p>
          <a:p>
            <a:pPr lvl="3"/>
            <a:r>
              <a:rPr lang="en-US" dirty="0" smtClean="0"/>
              <a:t>Only use this level if necessary</a:t>
            </a:r>
          </a:p>
          <a:p>
            <a:pPr lvl="4"/>
            <a:r>
              <a:rPr lang="en-US" dirty="0" smtClean="0"/>
              <a:t>You should never have to use this level</a:t>
            </a:r>
            <a:endParaRPr lang="en-US" dirty="0"/>
          </a:p>
        </p:txBody>
      </p:sp>
      <p:sp>
        <p:nvSpPr>
          <p:cNvPr id="6" name="Text Placeholder 15"/>
          <p:cNvSpPr>
            <a:spLocks noGrp="1"/>
          </p:cNvSpPr>
          <p:nvPr>
            <p:ph type="body" sz="quarter" idx="12" hasCustomPrompt="1"/>
          </p:nvPr>
        </p:nvSpPr>
        <p:spPr>
          <a:xfrm>
            <a:off x="4345621" y="1106435"/>
            <a:ext cx="3512933" cy="4954588"/>
          </a:xfrm>
          <a:prstGeom prst="rect">
            <a:avLst/>
          </a:prstGeom>
        </p:spPr>
        <p:txBody>
          <a:bodyPr vert="horz"/>
          <a:lstStyle>
            <a:lvl1pPr marL="0" indent="0">
              <a:spcBef>
                <a:spcPts val="632"/>
              </a:spcBef>
              <a:buClr>
                <a:srgbClr val="69BE28"/>
              </a:buClr>
              <a:buFont typeface="Wingdings" charset="2"/>
              <a:buNone/>
              <a:defRPr sz="2200" b="1" i="0">
                <a:latin typeface="Arial"/>
                <a:cs typeface="Arial"/>
              </a:defRPr>
            </a:lvl1pPr>
            <a:lvl2pPr marL="0" indent="0">
              <a:spcBef>
                <a:spcPts val="632"/>
              </a:spcBef>
              <a:spcAft>
                <a:spcPts val="0"/>
              </a:spcAft>
              <a:buFont typeface="Lucida Grande"/>
              <a:buNone/>
              <a:defRPr sz="1800">
                <a:solidFill>
                  <a:srgbClr val="1E1E1E"/>
                </a:solidFill>
              </a:defRPr>
            </a:lvl2pPr>
            <a:lvl3pPr marL="166688" indent="-166688">
              <a:spcBef>
                <a:spcPts val="632"/>
              </a:spcBef>
              <a:spcAft>
                <a:spcPts val="0"/>
              </a:spcAft>
              <a:buClr>
                <a:schemeClr val="accent1"/>
              </a:buClr>
              <a:buFont typeface="Arial"/>
              <a:buChar char="•"/>
              <a:tabLst/>
              <a:defRPr sz="1600">
                <a:solidFill>
                  <a:srgbClr val="1E1E1E"/>
                </a:solidFill>
              </a:defRPr>
            </a:lvl3pPr>
            <a:lvl4pPr marL="395288" marR="0" indent="-160338" algn="l" defTabSz="401638" rtl="0" eaLnBrk="1" fontAlgn="base" latinLnBrk="0" hangingPunct="1">
              <a:lnSpc>
                <a:spcPct val="100000"/>
              </a:lnSpc>
              <a:spcBef>
                <a:spcPts val="632"/>
              </a:spcBef>
              <a:spcAft>
                <a:spcPts val="0"/>
              </a:spcAft>
              <a:buClrTx/>
              <a:buSzTx/>
              <a:buFont typeface="Arial" charset="0"/>
              <a:buChar char="–"/>
              <a:tabLst/>
              <a:defRPr sz="1400">
                <a:solidFill>
                  <a:srgbClr val="1E1E1E"/>
                </a:solidFill>
              </a:defRPr>
            </a:lvl4pPr>
            <a:lvl5pPr marL="566738" indent="-171450">
              <a:spcBef>
                <a:spcPts val="632"/>
              </a:spcBef>
              <a:spcAft>
                <a:spcPts val="0"/>
              </a:spcAft>
              <a:buFont typeface="Lucida Grande"/>
              <a:buChar char="-"/>
              <a:tabLst/>
              <a:defRPr sz="1200">
                <a:solidFill>
                  <a:srgbClr val="1E1E1E"/>
                </a:solidFill>
              </a:defRPr>
            </a:lvl5pPr>
          </a:lstStyle>
          <a:p>
            <a:pPr lvl="0"/>
            <a:r>
              <a:rPr lang="en-US" dirty="0" smtClean="0"/>
              <a:t>Subhead Goes Here – 22pt</a:t>
            </a:r>
          </a:p>
          <a:p>
            <a:pPr lvl="1"/>
            <a:r>
              <a:rPr lang="en-US" dirty="0" smtClean="0"/>
              <a:t>Subtopics Go Here – 18pt</a:t>
            </a:r>
          </a:p>
          <a:p>
            <a:pPr lvl="2"/>
            <a:r>
              <a:rPr lang="en-US" dirty="0" smtClean="0"/>
              <a:t>Bulleted Subtopics Go Here – 16pt</a:t>
            </a:r>
          </a:p>
          <a:p>
            <a:pPr lvl="3"/>
            <a:r>
              <a:rPr lang="en-US" dirty="0" smtClean="0"/>
              <a:t>Only use this level if necessary</a:t>
            </a:r>
          </a:p>
          <a:p>
            <a:pPr lvl="4"/>
            <a:r>
              <a:rPr lang="en-US" dirty="0" smtClean="0"/>
              <a:t>You should never have to use this level</a:t>
            </a:r>
            <a:endParaRPr lang="en-US" dirty="0"/>
          </a:p>
        </p:txBody>
      </p:sp>
      <p:sp>
        <p:nvSpPr>
          <p:cNvPr id="7" name="Text Placeholder 15"/>
          <p:cNvSpPr>
            <a:spLocks noGrp="1"/>
          </p:cNvSpPr>
          <p:nvPr>
            <p:ph type="body" sz="quarter" idx="13" hasCustomPrompt="1"/>
          </p:nvPr>
        </p:nvSpPr>
        <p:spPr>
          <a:xfrm>
            <a:off x="8066452" y="1106435"/>
            <a:ext cx="3512933" cy="4954588"/>
          </a:xfrm>
          <a:prstGeom prst="rect">
            <a:avLst/>
          </a:prstGeom>
        </p:spPr>
        <p:txBody>
          <a:bodyPr vert="horz"/>
          <a:lstStyle>
            <a:lvl1pPr marL="0" indent="0">
              <a:spcBef>
                <a:spcPts val="632"/>
              </a:spcBef>
              <a:buClr>
                <a:srgbClr val="69BE28"/>
              </a:buClr>
              <a:buFont typeface="Wingdings" charset="2"/>
              <a:buNone/>
              <a:defRPr sz="2200" b="1" i="0">
                <a:latin typeface="Arial"/>
                <a:cs typeface="Arial"/>
              </a:defRPr>
            </a:lvl1pPr>
            <a:lvl2pPr marL="0" indent="0">
              <a:spcBef>
                <a:spcPts val="632"/>
              </a:spcBef>
              <a:spcAft>
                <a:spcPts val="0"/>
              </a:spcAft>
              <a:buFont typeface="Lucida Grande"/>
              <a:buNone/>
              <a:defRPr sz="1800">
                <a:solidFill>
                  <a:srgbClr val="1E1E1E"/>
                </a:solidFill>
              </a:defRPr>
            </a:lvl2pPr>
            <a:lvl3pPr marL="166688" indent="-166688">
              <a:spcBef>
                <a:spcPts val="632"/>
              </a:spcBef>
              <a:spcAft>
                <a:spcPts val="0"/>
              </a:spcAft>
              <a:buClr>
                <a:schemeClr val="accent1"/>
              </a:buClr>
              <a:buFont typeface="Arial"/>
              <a:buChar char="•"/>
              <a:tabLst/>
              <a:defRPr sz="1600">
                <a:solidFill>
                  <a:srgbClr val="1E1E1E"/>
                </a:solidFill>
              </a:defRPr>
            </a:lvl3pPr>
            <a:lvl4pPr marL="395288" marR="0" indent="-160338" algn="l" defTabSz="401638" rtl="0" eaLnBrk="1" fontAlgn="base" latinLnBrk="0" hangingPunct="1">
              <a:lnSpc>
                <a:spcPct val="100000"/>
              </a:lnSpc>
              <a:spcBef>
                <a:spcPts val="632"/>
              </a:spcBef>
              <a:spcAft>
                <a:spcPts val="0"/>
              </a:spcAft>
              <a:buClrTx/>
              <a:buSzTx/>
              <a:buFont typeface="Arial" charset="0"/>
              <a:buChar char="–"/>
              <a:tabLst/>
              <a:defRPr sz="1400">
                <a:solidFill>
                  <a:srgbClr val="1E1E1E"/>
                </a:solidFill>
              </a:defRPr>
            </a:lvl4pPr>
            <a:lvl5pPr marL="566738" indent="-171450">
              <a:spcBef>
                <a:spcPts val="632"/>
              </a:spcBef>
              <a:spcAft>
                <a:spcPts val="0"/>
              </a:spcAft>
              <a:buFont typeface="Lucida Grande"/>
              <a:buChar char="-"/>
              <a:tabLst/>
              <a:defRPr sz="1200">
                <a:solidFill>
                  <a:srgbClr val="1E1E1E"/>
                </a:solidFill>
              </a:defRPr>
            </a:lvl5pPr>
          </a:lstStyle>
          <a:p>
            <a:pPr lvl="0"/>
            <a:r>
              <a:rPr lang="en-US" dirty="0" smtClean="0"/>
              <a:t>Subhead Goes Here – 22pt</a:t>
            </a:r>
          </a:p>
          <a:p>
            <a:pPr lvl="1"/>
            <a:r>
              <a:rPr lang="en-US" dirty="0" smtClean="0"/>
              <a:t>Subtopics Go Here – 18pt</a:t>
            </a:r>
          </a:p>
          <a:p>
            <a:pPr lvl="2"/>
            <a:r>
              <a:rPr lang="en-US" dirty="0" smtClean="0"/>
              <a:t>Bulleted Subtopics Go Here – 16pt</a:t>
            </a:r>
          </a:p>
          <a:p>
            <a:pPr lvl="3"/>
            <a:r>
              <a:rPr lang="en-US" dirty="0" smtClean="0"/>
              <a:t>Only use this level if necessary</a:t>
            </a:r>
          </a:p>
          <a:p>
            <a:pPr lvl="4"/>
            <a:r>
              <a:rPr lang="en-US" dirty="0" smtClean="0"/>
              <a:t>You should never have to use this level</a:t>
            </a:r>
            <a:endParaRPr lang="en-US" dirty="0"/>
          </a:p>
        </p:txBody>
      </p:sp>
      <p:sp>
        <p:nvSpPr>
          <p:cNvPr id="10" name="TextBox 9"/>
          <p:cNvSpPr txBox="1"/>
          <p:nvPr userDrawn="1"/>
        </p:nvSpPr>
        <p:spPr>
          <a:xfrm>
            <a:off x="4496539" y="6398745"/>
            <a:ext cx="4611301" cy="246580"/>
          </a:xfrm>
          <a:prstGeom prst="rect">
            <a:avLst/>
          </a:prstGeom>
          <a:ln>
            <a:solidFill>
              <a:srgbClr val="FF0000"/>
            </a:solidFill>
          </a:ln>
        </p:spPr>
        <p:txBody>
          <a:bodyPr vert="horz" wrap="square" lIns="91440" tIns="91440" rIns="91440" bIns="91440" rtlCol="0" anchor="ctr" anchorCtr="0">
            <a:noAutofit/>
          </a:bodyPr>
          <a:lstStyle/>
          <a:p>
            <a:pPr algn="ctr"/>
            <a:r>
              <a:rPr lang="en-US" sz="1100" dirty="0" smtClean="0">
                <a:solidFill>
                  <a:srgbClr val="FF0000"/>
                </a:solidFill>
                <a:latin typeface="Arial"/>
              </a:rPr>
              <a:t>HORTONWORKS CONFIDENTIAL &amp; PROPRIETARY INFORMATION</a:t>
            </a:r>
            <a:endParaRPr lang="en-US" sz="1100" dirty="0">
              <a:solidFill>
                <a:srgbClr val="FF0000"/>
              </a:solidFill>
              <a:latin typeface="Arial"/>
            </a:endParaRPr>
          </a:p>
        </p:txBody>
      </p:sp>
    </p:spTree>
    <p:extLst>
      <p:ext uri="{BB962C8B-B14F-4D97-AF65-F5344CB8AC3E}">
        <p14:creationId xmlns:p14="http://schemas.microsoft.com/office/powerpoint/2010/main" val="394694801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Confidential Title only">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9441" y="0"/>
            <a:ext cx="10969943" cy="1016000"/>
          </a:xfrm>
          <a:prstGeom prst="rect">
            <a:avLst/>
          </a:prstGeom>
        </p:spPr>
        <p:txBody>
          <a:bodyPr vert="horz" lIns="91440" tIns="45720" rIns="91440" bIns="45720" rtlCol="0" anchor="ctr">
            <a:noAutofit/>
          </a:bodyPr>
          <a:lstStyle>
            <a:lvl1pPr>
              <a:defRPr>
                <a:latin typeface="Arial"/>
                <a:cs typeface="Arial"/>
              </a:defRPr>
            </a:lvl1pPr>
          </a:lstStyle>
          <a:p>
            <a:r>
              <a:rPr lang="en-US" dirty="0" smtClean="0"/>
              <a:t>Headline Goes Here (maximum one line)</a:t>
            </a:r>
            <a:endParaRPr lang="en-US" dirty="0"/>
          </a:p>
        </p:txBody>
      </p:sp>
      <p:sp>
        <p:nvSpPr>
          <p:cNvPr id="5" name="TextBox 4"/>
          <p:cNvSpPr txBox="1"/>
          <p:nvPr userDrawn="1"/>
        </p:nvSpPr>
        <p:spPr>
          <a:xfrm>
            <a:off x="4496539" y="6398745"/>
            <a:ext cx="4611301" cy="246580"/>
          </a:xfrm>
          <a:prstGeom prst="rect">
            <a:avLst/>
          </a:prstGeom>
          <a:ln>
            <a:solidFill>
              <a:srgbClr val="FF0000"/>
            </a:solidFill>
          </a:ln>
        </p:spPr>
        <p:txBody>
          <a:bodyPr vert="horz" wrap="square" lIns="91440" tIns="91440" rIns="91440" bIns="91440" rtlCol="0" anchor="ctr" anchorCtr="0">
            <a:noAutofit/>
          </a:bodyPr>
          <a:lstStyle/>
          <a:p>
            <a:pPr algn="ctr"/>
            <a:r>
              <a:rPr lang="en-US" sz="1100" dirty="0" smtClean="0">
                <a:solidFill>
                  <a:srgbClr val="FF0000"/>
                </a:solidFill>
                <a:latin typeface="Arial"/>
              </a:rPr>
              <a:t>HORTONWORKS CONFIDENTIAL &amp; PROPRIETARY INFORMATION</a:t>
            </a:r>
            <a:endParaRPr lang="en-US" sz="1100" dirty="0">
              <a:solidFill>
                <a:srgbClr val="FF0000"/>
              </a:solidFill>
              <a:latin typeface="Arial"/>
            </a:endParaRPr>
          </a:p>
        </p:txBody>
      </p:sp>
    </p:spTree>
    <p:extLst>
      <p:ext uri="{BB962C8B-B14F-4D97-AF65-F5344CB8AC3E}">
        <p14:creationId xmlns:p14="http://schemas.microsoft.com/office/powerpoint/2010/main" val="76516688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Simple Slide">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609441" y="0"/>
            <a:ext cx="10969943" cy="1016000"/>
          </a:xfrm>
          <a:prstGeom prst="rect">
            <a:avLst/>
          </a:prstGeom>
        </p:spPr>
        <p:txBody>
          <a:bodyPr vert="horz" lIns="91440" tIns="45720" rIns="91440" bIns="45720" rtlCol="0" anchor="ctr">
            <a:normAutofit/>
          </a:bodyPr>
          <a:lstStyle>
            <a:lvl1pPr>
              <a:defRPr>
                <a:latin typeface="Arial"/>
                <a:cs typeface="Arial"/>
              </a:defRPr>
            </a:lvl1pPr>
          </a:lstStyle>
          <a:p>
            <a:r>
              <a:rPr lang="en-US" smtClean="0"/>
              <a:t>Click to edit Master title style</a:t>
            </a:r>
            <a:endParaRPr lang="en-US" dirty="0"/>
          </a:p>
        </p:txBody>
      </p:sp>
      <p:sp>
        <p:nvSpPr>
          <p:cNvPr id="16" name="Text Placeholder 15"/>
          <p:cNvSpPr>
            <a:spLocks noGrp="1"/>
          </p:cNvSpPr>
          <p:nvPr>
            <p:ph type="body" sz="quarter" idx="11"/>
          </p:nvPr>
        </p:nvSpPr>
        <p:spPr>
          <a:xfrm>
            <a:off x="609441" y="1106435"/>
            <a:ext cx="10969943" cy="4954588"/>
          </a:xfrm>
          <a:prstGeom prst="rect">
            <a:avLst/>
          </a:prstGeom>
        </p:spPr>
        <p:txBody>
          <a:bodyPr vert="horz"/>
          <a:lstStyle>
            <a:lvl1pPr marL="0" indent="0">
              <a:spcBef>
                <a:spcPts val="776"/>
              </a:spcBef>
              <a:buClr>
                <a:srgbClr val="69BE28"/>
              </a:buClr>
              <a:buFont typeface="Wingdings" charset="2"/>
              <a:buNone/>
              <a:defRPr sz="2400" b="1" i="0">
                <a:latin typeface="Arial"/>
                <a:cs typeface="Arial"/>
              </a:defRPr>
            </a:lvl1pPr>
            <a:lvl2pPr marL="223838" indent="-223838">
              <a:spcBef>
                <a:spcPts val="776"/>
              </a:spcBef>
              <a:buClr>
                <a:schemeClr val="accent1"/>
              </a:buClr>
              <a:buFont typeface="Wingdings" charset="2"/>
              <a:buChar char="§"/>
              <a:tabLst/>
              <a:defRPr sz="2000">
                <a:solidFill>
                  <a:srgbClr val="818A8F"/>
                </a:solidFill>
              </a:defRPr>
            </a:lvl2pPr>
            <a:lvl3pPr marL="631825" indent="-166688">
              <a:spcBef>
                <a:spcPts val="776"/>
              </a:spcBef>
              <a:spcAft>
                <a:spcPts val="0"/>
              </a:spcAft>
              <a:buFont typeface="Lucida Grande"/>
              <a:buChar char="–"/>
              <a:tabLst/>
              <a:defRPr sz="1800">
                <a:solidFill>
                  <a:srgbClr val="818A8F"/>
                </a:solidFill>
              </a:defRPr>
            </a:lvl3pPr>
            <a:lvl4pPr marL="914400" indent="-171450">
              <a:spcBef>
                <a:spcPts val="776"/>
              </a:spcBef>
              <a:spcAft>
                <a:spcPts val="0"/>
              </a:spcAft>
              <a:defRPr sz="1600">
                <a:solidFill>
                  <a:srgbClr val="818A8F"/>
                </a:solidFill>
              </a:defRPr>
            </a:lvl4pPr>
            <a:lvl5pPr marL="1144588" indent="-176213">
              <a:spcBef>
                <a:spcPts val="776"/>
              </a:spcBef>
              <a:spcAft>
                <a:spcPts val="0"/>
              </a:spcAft>
              <a:buFont typeface="Lucida Grande"/>
              <a:buChar char="-"/>
              <a:defRPr sz="1400">
                <a:solidFill>
                  <a:srgbClr val="818A8F"/>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3783539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269170" y="289511"/>
            <a:ext cx="11652805" cy="899665"/>
          </a:xfrm>
          <a:prstGeom prst="rect">
            <a:avLst/>
          </a:prstGeom>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6"/>
            <a:ext cx="11652805" cy="2018835"/>
          </a:xfrm>
          <a:prstGeom prst="rect">
            <a:avLst/>
          </a:prstGeom>
        </p:spPr>
        <p:txBody>
          <a:bodyPr/>
          <a:lstStyle>
            <a:lvl1pPr marL="0" indent="0">
              <a:buNone/>
              <a:defRPr>
                <a:gradFill>
                  <a:gsLst>
                    <a:gs pos="2920">
                      <a:schemeClr val="tx2"/>
                    </a:gs>
                    <a:gs pos="39000">
                      <a:schemeClr val="tx2"/>
                    </a:gs>
                  </a:gsLst>
                  <a:lin ang="5400000" scaled="0"/>
                </a:gradFill>
              </a:defRPr>
            </a:lvl1pPr>
            <a:lvl2pPr marL="28009" indent="0">
              <a:buNone/>
              <a:defRPr sz="2000"/>
            </a:lvl2pPr>
            <a:lvl3pPr marL="219406" indent="0">
              <a:buNone/>
              <a:defRPr sz="2000"/>
            </a:lvl3pPr>
            <a:lvl4pPr marL="466820" indent="0">
              <a:buNone/>
              <a:defRPr sz="1800"/>
            </a:lvl4pPr>
            <a:lvl5pPr marL="725127" indent="0">
              <a:buNone/>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20438811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_Ttitle, sub title with three columns">
    <p:spTree>
      <p:nvGrpSpPr>
        <p:cNvPr id="1" name=""/>
        <p:cNvGrpSpPr/>
        <p:nvPr/>
      </p:nvGrpSpPr>
      <p:grpSpPr>
        <a:xfrm>
          <a:off x="0" y="0"/>
          <a:ext cx="0" cy="0"/>
          <a:chOff x="0" y="0"/>
          <a:chExt cx="0" cy="0"/>
        </a:xfrm>
      </p:grpSpPr>
      <p:sp>
        <p:nvSpPr>
          <p:cNvPr id="7" name="Title 6"/>
          <p:cNvSpPr>
            <a:spLocks noGrp="1"/>
          </p:cNvSpPr>
          <p:nvPr>
            <p:ph type="title" hasCustomPrompt="1"/>
          </p:nvPr>
        </p:nvSpPr>
        <p:spPr bwMode="black">
          <a:xfrm>
            <a:off x="441851" y="313436"/>
            <a:ext cx="11277202" cy="573024"/>
          </a:xfrm>
          <a:prstGeom prst="rect">
            <a:avLst/>
          </a:prstGeom>
        </p:spPr>
        <p:txBody>
          <a:bodyPr lIns="121680" tIns="60840" rIns="121680" bIns="60840"/>
          <a:lstStyle>
            <a:lvl1pPr>
              <a:defRPr>
                <a:solidFill>
                  <a:srgbClr val="000000"/>
                </a:solidFill>
              </a:defRPr>
            </a:lvl1pPr>
          </a:lstStyle>
          <a:p>
            <a:r>
              <a:rPr lang="en-US" noProof="0" dirty="0" smtClean="0"/>
              <a:t>Click to edit master title style</a:t>
            </a:r>
            <a:endParaRPr lang="en-US" noProof="0" dirty="0"/>
          </a:p>
        </p:txBody>
      </p:sp>
      <p:sp>
        <p:nvSpPr>
          <p:cNvPr id="9" name="Content Placeholder 8"/>
          <p:cNvSpPr>
            <a:spLocks noGrp="1"/>
          </p:cNvSpPr>
          <p:nvPr>
            <p:ph sz="quarter" idx="16"/>
          </p:nvPr>
        </p:nvSpPr>
        <p:spPr>
          <a:xfrm>
            <a:off x="438816" y="1585395"/>
            <a:ext cx="3364116" cy="4296832"/>
          </a:xfrm>
          <a:prstGeom prst="rect">
            <a:avLst/>
          </a:prstGeom>
        </p:spPr>
        <p:txBody>
          <a:bodyPr lIns="121680" tIns="60840" rIns="121680" bIns="60840"/>
          <a:lstStyle>
            <a:lvl2pPr>
              <a:defRPr>
                <a:solidFill>
                  <a:srgbClr val="000000"/>
                </a:solidFill>
              </a:defRPr>
            </a:lvl2pPr>
            <a:lvl3pPr>
              <a:defRPr>
                <a:solidFill>
                  <a:srgbClr val="000000"/>
                </a:solidFill>
              </a:defRPr>
            </a:lvl3pPr>
            <a:lvl4pPr>
              <a:defRPr>
                <a:solidFill>
                  <a:srgbClr val="000000"/>
                </a:solidFill>
              </a:defRPr>
            </a:lvl4pPr>
            <a:lvl5pPr>
              <a:defRPr>
                <a:solidFill>
                  <a:srgbClr val="0000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Content Placeholder 11"/>
          <p:cNvSpPr>
            <a:spLocks noGrp="1"/>
          </p:cNvSpPr>
          <p:nvPr>
            <p:ph sz="quarter" idx="17"/>
          </p:nvPr>
        </p:nvSpPr>
        <p:spPr>
          <a:xfrm>
            <a:off x="4164911" y="1585390"/>
            <a:ext cx="3364116" cy="4296833"/>
          </a:xfrm>
          <a:prstGeom prst="rect">
            <a:avLst/>
          </a:prstGeom>
        </p:spPr>
        <p:txBody>
          <a:bodyPr lIns="121680" tIns="60840" rIns="121680" bIns="60840"/>
          <a:lstStyle>
            <a:lvl2pPr>
              <a:defRPr>
                <a:solidFill>
                  <a:srgbClr val="000000"/>
                </a:solidFill>
              </a:defRPr>
            </a:lvl2pPr>
            <a:lvl3pPr>
              <a:defRPr>
                <a:solidFill>
                  <a:srgbClr val="000000"/>
                </a:solidFill>
              </a:defRPr>
            </a:lvl3pPr>
            <a:lvl4pPr>
              <a:defRPr>
                <a:solidFill>
                  <a:srgbClr val="000000"/>
                </a:solidFill>
              </a:defRPr>
            </a:lvl4pPr>
            <a:lvl5pPr>
              <a:defRPr>
                <a:solidFill>
                  <a:srgbClr val="0000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Content Placeholder 13"/>
          <p:cNvSpPr>
            <a:spLocks noGrp="1"/>
          </p:cNvSpPr>
          <p:nvPr>
            <p:ph sz="quarter" idx="18"/>
          </p:nvPr>
        </p:nvSpPr>
        <p:spPr>
          <a:xfrm>
            <a:off x="7890996" y="1585395"/>
            <a:ext cx="3368856" cy="4296832"/>
          </a:xfrm>
          <a:prstGeom prst="rect">
            <a:avLst/>
          </a:prstGeom>
        </p:spPr>
        <p:txBody>
          <a:bodyPr lIns="121680" tIns="60840" rIns="121680" bIns="60840"/>
          <a:lstStyle>
            <a:lvl2pPr>
              <a:defRPr>
                <a:solidFill>
                  <a:srgbClr val="000000"/>
                </a:solidFill>
              </a:defRPr>
            </a:lvl2pPr>
            <a:lvl3pPr>
              <a:defRPr>
                <a:solidFill>
                  <a:srgbClr val="000000"/>
                </a:solidFill>
              </a:defRPr>
            </a:lvl3pPr>
            <a:lvl4pPr>
              <a:defRPr>
                <a:solidFill>
                  <a:srgbClr val="000000"/>
                </a:solidFill>
              </a:defRPr>
            </a:lvl4pPr>
            <a:lvl5pPr>
              <a:defRPr>
                <a:solidFill>
                  <a:srgbClr val="0000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ubtitle 2"/>
          <p:cNvSpPr>
            <a:spLocks noGrp="1"/>
          </p:cNvSpPr>
          <p:nvPr>
            <p:ph type="subTitle" idx="1" hasCustomPrompt="1"/>
          </p:nvPr>
        </p:nvSpPr>
        <p:spPr bwMode="black">
          <a:xfrm>
            <a:off x="441851" y="1001856"/>
            <a:ext cx="11277202" cy="369332"/>
          </a:xfrm>
          <a:prstGeom prst="rect">
            <a:avLst/>
          </a:prstGeom>
        </p:spPr>
        <p:txBody>
          <a:bodyPr wrap="square" lIns="121680" tIns="60840" rIns="121680" bIns="60840" anchor="t">
            <a:noAutofit/>
          </a:bodyPr>
          <a:lstStyle>
            <a:lvl1pPr marL="0" indent="0" algn="l">
              <a:lnSpc>
                <a:spcPct val="100000"/>
              </a:lnSpc>
              <a:buNone/>
              <a:defRPr sz="2400" b="0" i="0">
                <a:solidFill>
                  <a:srgbClr val="000000"/>
                </a:solidFill>
                <a:latin typeface="HP Simplified" pitchFamily="34" charset="0"/>
                <a:cs typeface="HP Simplified" pitchFamily="34" charset="0"/>
              </a:defRPr>
            </a:lvl1pPr>
            <a:lvl2pPr marL="608173" indent="0" algn="ctr">
              <a:buNone/>
              <a:defRPr>
                <a:solidFill>
                  <a:schemeClr val="tx1">
                    <a:tint val="75000"/>
                  </a:schemeClr>
                </a:solidFill>
              </a:defRPr>
            </a:lvl2pPr>
            <a:lvl3pPr marL="1216350" indent="0" algn="ctr">
              <a:buNone/>
              <a:defRPr>
                <a:solidFill>
                  <a:schemeClr val="tx1">
                    <a:tint val="75000"/>
                  </a:schemeClr>
                </a:solidFill>
              </a:defRPr>
            </a:lvl3pPr>
            <a:lvl4pPr marL="1824522" indent="0" algn="ctr">
              <a:buNone/>
              <a:defRPr>
                <a:solidFill>
                  <a:schemeClr val="tx1">
                    <a:tint val="75000"/>
                  </a:schemeClr>
                </a:solidFill>
              </a:defRPr>
            </a:lvl4pPr>
            <a:lvl5pPr marL="2432700" indent="0" algn="ctr">
              <a:buNone/>
              <a:defRPr>
                <a:solidFill>
                  <a:schemeClr val="tx1">
                    <a:tint val="75000"/>
                  </a:schemeClr>
                </a:solidFill>
              </a:defRPr>
            </a:lvl5pPr>
            <a:lvl6pPr marL="3040866" indent="0" algn="ctr">
              <a:buNone/>
              <a:defRPr>
                <a:solidFill>
                  <a:schemeClr val="tx1">
                    <a:tint val="75000"/>
                  </a:schemeClr>
                </a:solidFill>
              </a:defRPr>
            </a:lvl6pPr>
            <a:lvl7pPr marL="3649048" indent="0" algn="ctr">
              <a:buNone/>
              <a:defRPr>
                <a:solidFill>
                  <a:schemeClr val="tx1">
                    <a:tint val="75000"/>
                  </a:schemeClr>
                </a:solidFill>
              </a:defRPr>
            </a:lvl7pPr>
            <a:lvl8pPr marL="4257221" indent="0" algn="ctr">
              <a:buNone/>
              <a:defRPr>
                <a:solidFill>
                  <a:schemeClr val="tx1">
                    <a:tint val="75000"/>
                  </a:schemeClr>
                </a:solidFill>
              </a:defRPr>
            </a:lvl8pPr>
            <a:lvl9pPr marL="4865399" indent="0" algn="ctr">
              <a:buNone/>
              <a:defRPr>
                <a:solidFill>
                  <a:schemeClr val="tx1">
                    <a:tint val="75000"/>
                  </a:schemeClr>
                </a:solidFill>
              </a:defRPr>
            </a:lvl9pPr>
          </a:lstStyle>
          <a:p>
            <a:r>
              <a:rPr lang="en-US" noProof="0" dirty="0" smtClean="0"/>
              <a:t>Click to edit master subtitle style</a:t>
            </a:r>
            <a:endParaRPr lang="en-US" noProof="0" dirty="0"/>
          </a:p>
        </p:txBody>
      </p:sp>
    </p:spTree>
    <p:extLst>
      <p:ext uri="{BB962C8B-B14F-4D97-AF65-F5344CB8AC3E}">
        <p14:creationId xmlns:p14="http://schemas.microsoft.com/office/powerpoint/2010/main" val="354747953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ransition Slide 1">
    <p:spTree>
      <p:nvGrpSpPr>
        <p:cNvPr id="1" name=""/>
        <p:cNvGrpSpPr/>
        <p:nvPr/>
      </p:nvGrpSpPr>
      <p:grpSpPr>
        <a:xfrm>
          <a:off x="0" y="0"/>
          <a:ext cx="0" cy="0"/>
          <a:chOff x="0" y="0"/>
          <a:chExt cx="0" cy="0"/>
        </a:xfrm>
      </p:grpSpPr>
      <p:sp>
        <p:nvSpPr>
          <p:cNvPr id="6" name="Rectangle 5"/>
          <p:cNvSpPr/>
          <p:nvPr userDrawn="1"/>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a:spLocks noGrp="1"/>
          </p:cNvSpPr>
          <p:nvPr>
            <p:ph type="ctrTitle" hasCustomPrompt="1"/>
          </p:nvPr>
        </p:nvSpPr>
        <p:spPr>
          <a:xfrm>
            <a:off x="569073" y="1713731"/>
            <a:ext cx="11010311" cy="2260263"/>
          </a:xfrm>
          <a:prstGeom prst="rect">
            <a:avLst/>
          </a:prstGeom>
        </p:spPr>
        <p:txBody>
          <a:bodyPr anchor="b" anchorCtr="0">
            <a:noAutofit/>
          </a:bodyPr>
          <a:lstStyle>
            <a:lvl1pPr marL="0" indent="0" algn="l" defTabSz="454025">
              <a:tabLst/>
              <a:defRPr sz="4800" baseline="0">
                <a:solidFill>
                  <a:schemeClr val="bg2"/>
                </a:solidFill>
                <a:latin typeface="Arial"/>
                <a:cs typeface="Arial"/>
              </a:defRPr>
            </a:lvl1pPr>
          </a:lstStyle>
          <a:p>
            <a:r>
              <a:rPr lang="en-US" dirty="0" smtClean="0"/>
              <a:t>Section Divider Title Goes Here (maximum three lines)</a:t>
            </a:r>
            <a:endParaRPr lang="en-US" dirty="0"/>
          </a:p>
        </p:txBody>
      </p:sp>
      <p:sp>
        <p:nvSpPr>
          <p:cNvPr id="8" name="Subtitle 2"/>
          <p:cNvSpPr>
            <a:spLocks noGrp="1"/>
          </p:cNvSpPr>
          <p:nvPr>
            <p:ph type="subTitle" idx="1" hasCustomPrompt="1"/>
          </p:nvPr>
        </p:nvSpPr>
        <p:spPr>
          <a:xfrm>
            <a:off x="569073" y="4026908"/>
            <a:ext cx="11010311" cy="908289"/>
          </a:xfrm>
          <a:prstGeom prst="rect">
            <a:avLst/>
          </a:prstGeom>
        </p:spPr>
        <p:txBody>
          <a:bodyPr>
            <a:noAutofit/>
          </a:bodyPr>
          <a:lstStyle>
            <a:lvl1pPr marL="0" indent="0" algn="l">
              <a:buNone/>
              <a:defRPr sz="2400">
                <a:solidFill>
                  <a:schemeClr val="tx1"/>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Optional Subhead or Speaker Name (maximum two lines)</a:t>
            </a:r>
            <a:endParaRPr lang="en-US" dirty="0"/>
          </a:p>
        </p:txBody>
      </p:sp>
      <p:pic>
        <p:nvPicPr>
          <p:cNvPr id="5" name="Picture 4" descr="Hor_WhiteLogo.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190231" y="6090521"/>
            <a:ext cx="1302849" cy="506663"/>
          </a:xfrm>
          <a:prstGeom prst="rect">
            <a:avLst/>
          </a:prstGeom>
        </p:spPr>
      </p:pic>
    </p:spTree>
    <p:extLst>
      <p:ext uri="{BB962C8B-B14F-4D97-AF65-F5344CB8AC3E}">
        <p14:creationId xmlns:p14="http://schemas.microsoft.com/office/powerpoint/2010/main" val="344755596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441" y="1183711"/>
            <a:ext cx="10719366" cy="4856498"/>
          </a:xfrm>
          <a:prstGeom prst="rect">
            <a:avLst/>
          </a:prstGeom>
        </p:spPr>
        <p:txBody>
          <a:bodyPr/>
          <a:lstStyle>
            <a:lvl1pPr>
              <a:defRPr sz="2800"/>
            </a:lvl1pPr>
            <a:lvl2pPr>
              <a:defRPr sz="2400"/>
            </a:lvl2pPr>
            <a:lvl3pPr>
              <a:defRPr sz="2000"/>
            </a:lvl3pPr>
            <a:lvl4pPr>
              <a:defRPr sz="1800"/>
            </a:lvl4pPr>
            <a:lvl5pPr>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Slide Number Placeholder 5"/>
          <p:cNvSpPr>
            <a:spLocks noGrp="1"/>
          </p:cNvSpPr>
          <p:nvPr>
            <p:ph type="sldNum" sz="quarter" idx="4"/>
          </p:nvPr>
        </p:nvSpPr>
        <p:spPr>
          <a:xfrm>
            <a:off x="8735325" y="6466632"/>
            <a:ext cx="2844059" cy="365125"/>
          </a:xfrm>
          <a:prstGeom prst="rect">
            <a:avLst/>
          </a:prstGeom>
        </p:spPr>
        <p:txBody>
          <a:bodyPr vert="horz" lIns="91440" tIns="45720" rIns="91440" bIns="45720" rtlCol="0" anchor="ctr"/>
          <a:lstStyle>
            <a:lvl1pPr algn="r">
              <a:defRPr sz="800">
                <a:solidFill>
                  <a:schemeClr val="tx1"/>
                </a:solidFill>
              </a:defRPr>
            </a:lvl1pPr>
          </a:lstStyle>
          <a:p>
            <a:fld id="{13BDBACA-B5F5-394C-AF1A-AF4F872C3316}" type="slidenum">
              <a:rPr lang="en-US" smtClean="0"/>
              <a:pPr/>
              <a:t>‹#›</a:t>
            </a:fld>
            <a:endParaRPr lang="en-US" dirty="0"/>
          </a:p>
        </p:txBody>
      </p:sp>
      <p:sp>
        <p:nvSpPr>
          <p:cNvPr id="6" name="Title Placeholder 1"/>
          <p:cNvSpPr>
            <a:spLocks noGrp="1"/>
          </p:cNvSpPr>
          <p:nvPr>
            <p:ph type="title"/>
          </p:nvPr>
        </p:nvSpPr>
        <p:spPr>
          <a:xfrm>
            <a:off x="609441" y="0"/>
            <a:ext cx="10969943" cy="1016000"/>
          </a:xfrm>
          <a:prstGeom prst="rect">
            <a:avLst/>
          </a:prstGeom>
        </p:spPr>
        <p:txBody>
          <a:bodyPr vert="horz" lIns="91440" tIns="45720" rIns="91440" bIns="45720" rtlCol="0" anchor="ctr">
            <a:normAutofit/>
          </a:bodyPr>
          <a:lstStyle>
            <a:lvl1pPr>
              <a:defRPr>
                <a:latin typeface="Arial"/>
                <a:cs typeface="Arial"/>
              </a:defRPr>
            </a:lvl1pPr>
          </a:lstStyle>
          <a:p>
            <a:r>
              <a:rPr lang="en-US" smtClean="0"/>
              <a:t>Click to edit Master title style</a:t>
            </a:r>
            <a:endParaRPr lang="en-US" dirty="0"/>
          </a:p>
        </p:txBody>
      </p:sp>
      <p:sp>
        <p:nvSpPr>
          <p:cNvPr id="5" name="TextBox 4"/>
          <p:cNvSpPr txBox="1"/>
          <p:nvPr/>
        </p:nvSpPr>
        <p:spPr>
          <a:xfrm>
            <a:off x="1735214" y="6602413"/>
            <a:ext cx="3859795" cy="228600"/>
          </a:xfrm>
          <a:prstGeom prst="rect">
            <a:avLst/>
          </a:prstGeom>
        </p:spPr>
        <p:txBody>
          <a:bodyPr>
            <a:normAutofit/>
          </a:bodyPr>
          <a:lstStyle/>
          <a:p>
            <a:pPr fontAlgn="auto">
              <a:spcBef>
                <a:spcPct val="20000"/>
              </a:spcBef>
              <a:spcAft>
                <a:spcPts val="0"/>
              </a:spcAft>
              <a:buFont typeface="Arial"/>
              <a:buNone/>
              <a:defRPr/>
            </a:pPr>
            <a:r>
              <a:rPr lang="en-US" sz="800" dirty="0">
                <a:latin typeface="+mn-lt"/>
                <a:ea typeface="+mn-ea"/>
                <a:cs typeface="+mn-cs"/>
              </a:rPr>
              <a:t>© Hortonworks Inc. </a:t>
            </a:r>
            <a:r>
              <a:rPr lang="en-US" sz="800" dirty="0" smtClean="0">
                <a:latin typeface="+mn-lt"/>
                <a:ea typeface="+mn-ea"/>
                <a:cs typeface="+mn-cs"/>
              </a:rPr>
              <a:t>2012</a:t>
            </a:r>
            <a:endParaRPr lang="en-US" sz="800" dirty="0">
              <a:latin typeface="+mn-lt"/>
              <a:ea typeface="+mn-ea"/>
              <a:cs typeface="+mn-cs"/>
            </a:endParaRPr>
          </a:p>
        </p:txBody>
      </p:sp>
    </p:spTree>
    <p:extLst>
      <p:ext uri="{BB962C8B-B14F-4D97-AF65-F5344CB8AC3E}">
        <p14:creationId xmlns:p14="http://schemas.microsoft.com/office/powerpoint/2010/main" val="15162667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ransition Slide 2">
    <p:spTree>
      <p:nvGrpSpPr>
        <p:cNvPr id="1" name=""/>
        <p:cNvGrpSpPr/>
        <p:nvPr/>
      </p:nvGrpSpPr>
      <p:grpSpPr>
        <a:xfrm>
          <a:off x="0" y="0"/>
          <a:ext cx="0" cy="0"/>
          <a:chOff x="0" y="0"/>
          <a:chExt cx="0" cy="0"/>
        </a:xfrm>
      </p:grpSpPr>
      <p:pic>
        <p:nvPicPr>
          <p:cNvPr id="2" name="Picture 1" descr="PPT_image4_16x9.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88825" cy="6856214"/>
          </a:xfrm>
          <a:prstGeom prst="rect">
            <a:avLst/>
          </a:prstGeom>
        </p:spPr>
      </p:pic>
      <p:sp>
        <p:nvSpPr>
          <p:cNvPr id="6" name="Rectangle 5"/>
          <p:cNvSpPr/>
          <p:nvPr userDrawn="1"/>
        </p:nvSpPr>
        <p:spPr>
          <a:xfrm>
            <a:off x="0" y="3"/>
            <a:ext cx="12188825" cy="3139453"/>
          </a:xfrm>
          <a:prstGeom prst="rect">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a:off x="0" y="5714510"/>
            <a:ext cx="12188825" cy="1143490"/>
          </a:xfrm>
          <a:prstGeom prst="rect">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a:spLocks noGrp="1"/>
          </p:cNvSpPr>
          <p:nvPr>
            <p:ph type="ctrTitle" hasCustomPrompt="1"/>
          </p:nvPr>
        </p:nvSpPr>
        <p:spPr>
          <a:xfrm>
            <a:off x="569073" y="949334"/>
            <a:ext cx="11010311" cy="1520343"/>
          </a:xfrm>
          <a:prstGeom prst="rect">
            <a:avLst/>
          </a:prstGeom>
        </p:spPr>
        <p:txBody>
          <a:bodyPr anchor="b" anchorCtr="0">
            <a:noAutofit/>
          </a:bodyPr>
          <a:lstStyle>
            <a:lvl1pPr marL="0" indent="0" algn="l" defTabSz="454025">
              <a:tabLst/>
              <a:defRPr sz="4800" baseline="0">
                <a:solidFill>
                  <a:schemeClr val="bg2"/>
                </a:solidFill>
                <a:latin typeface="Arial"/>
                <a:cs typeface="Arial"/>
              </a:defRPr>
            </a:lvl1pPr>
          </a:lstStyle>
          <a:p>
            <a:r>
              <a:rPr lang="en-US" dirty="0" smtClean="0"/>
              <a:t>Section Divider Title Goes Here (maximum two lines)</a:t>
            </a:r>
            <a:endParaRPr lang="en-US" dirty="0"/>
          </a:p>
        </p:txBody>
      </p:sp>
      <p:sp>
        <p:nvSpPr>
          <p:cNvPr id="8" name="Subtitle 2"/>
          <p:cNvSpPr>
            <a:spLocks noGrp="1"/>
          </p:cNvSpPr>
          <p:nvPr>
            <p:ph type="subTitle" idx="1" hasCustomPrompt="1"/>
          </p:nvPr>
        </p:nvSpPr>
        <p:spPr>
          <a:xfrm>
            <a:off x="569073" y="2522589"/>
            <a:ext cx="11010311" cy="640270"/>
          </a:xfrm>
          <a:prstGeom prst="rect">
            <a:avLst/>
          </a:prstGeom>
        </p:spPr>
        <p:txBody>
          <a:bodyPr>
            <a:noAutofit/>
          </a:bodyPr>
          <a:lstStyle>
            <a:lvl1pPr marL="0" indent="0" algn="l">
              <a:buNone/>
              <a:defRPr sz="2400" baseline="0">
                <a:solidFill>
                  <a:schemeClr val="tx1"/>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Optional Subhead or Speaker Name (maximum one line)</a:t>
            </a:r>
            <a:endParaRPr lang="en-US" dirty="0"/>
          </a:p>
        </p:txBody>
      </p:sp>
      <p:pic>
        <p:nvPicPr>
          <p:cNvPr id="10" name="Picture 9" descr="Hor_WhiteLogo.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190231" y="6090521"/>
            <a:ext cx="1302849" cy="506663"/>
          </a:xfrm>
          <a:prstGeom prst="rect">
            <a:avLst/>
          </a:prstGeom>
        </p:spPr>
      </p:pic>
    </p:spTree>
    <p:extLst>
      <p:ext uri="{BB962C8B-B14F-4D97-AF65-F5344CB8AC3E}">
        <p14:creationId xmlns:p14="http://schemas.microsoft.com/office/powerpoint/2010/main" val="183692533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ransition Slide 3">
    <p:spTree>
      <p:nvGrpSpPr>
        <p:cNvPr id="1" name=""/>
        <p:cNvGrpSpPr/>
        <p:nvPr/>
      </p:nvGrpSpPr>
      <p:grpSpPr>
        <a:xfrm>
          <a:off x="0" y="0"/>
          <a:ext cx="0" cy="0"/>
          <a:chOff x="0" y="0"/>
          <a:chExt cx="0" cy="0"/>
        </a:xfrm>
      </p:grpSpPr>
      <p:sp>
        <p:nvSpPr>
          <p:cNvPr id="6" name="Rectangle 5"/>
          <p:cNvSpPr/>
          <p:nvPr userDrawn="1"/>
        </p:nvSpPr>
        <p:spPr>
          <a:xfrm>
            <a:off x="0" y="3"/>
            <a:ext cx="12188825" cy="397399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a:spLocks noGrp="1"/>
          </p:cNvSpPr>
          <p:nvPr>
            <p:ph type="ctrTitle" hasCustomPrompt="1"/>
          </p:nvPr>
        </p:nvSpPr>
        <p:spPr>
          <a:xfrm>
            <a:off x="569073" y="1713729"/>
            <a:ext cx="11010311" cy="2260262"/>
          </a:xfrm>
          <a:prstGeom prst="rect">
            <a:avLst/>
          </a:prstGeom>
          <a:noFill/>
        </p:spPr>
        <p:txBody>
          <a:bodyPr wrap="square" bIns="137160" anchor="b" anchorCtr="0">
            <a:noAutofit/>
          </a:bodyPr>
          <a:lstStyle>
            <a:lvl1pPr marL="0" indent="0" algn="l" defTabSz="454025">
              <a:spcAft>
                <a:spcPts val="0"/>
              </a:spcAft>
              <a:tabLst/>
              <a:defRPr sz="4800" baseline="0">
                <a:solidFill>
                  <a:schemeClr val="bg2"/>
                </a:solidFill>
                <a:latin typeface="Arial"/>
                <a:cs typeface="Arial"/>
              </a:defRPr>
            </a:lvl1pPr>
          </a:lstStyle>
          <a:p>
            <a:r>
              <a:rPr lang="en-US" dirty="0" smtClean="0"/>
              <a:t>Section Divider Title Goes Here (maximum three lines)</a:t>
            </a:r>
            <a:endParaRPr lang="en-US" dirty="0"/>
          </a:p>
        </p:txBody>
      </p:sp>
      <p:sp>
        <p:nvSpPr>
          <p:cNvPr id="8" name="Subtitle 2"/>
          <p:cNvSpPr>
            <a:spLocks noGrp="1"/>
          </p:cNvSpPr>
          <p:nvPr>
            <p:ph type="subTitle" idx="1" hasCustomPrompt="1"/>
          </p:nvPr>
        </p:nvSpPr>
        <p:spPr>
          <a:xfrm>
            <a:off x="569073" y="4056298"/>
            <a:ext cx="11010311" cy="961601"/>
          </a:xfrm>
          <a:prstGeom prst="rect">
            <a:avLst/>
          </a:prstGeom>
        </p:spPr>
        <p:txBody>
          <a:bodyPr>
            <a:noAutofit/>
          </a:bodyPr>
          <a:lstStyle>
            <a:lvl1pPr marL="0" indent="0" algn="l">
              <a:buNone/>
              <a:defRPr sz="2800" baseline="0">
                <a:solidFill>
                  <a:srgbClr val="818A8F"/>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Optional Subhead or Speaker Name (maximum two lines)</a:t>
            </a:r>
            <a:endParaRPr lang="en-US" dirty="0"/>
          </a:p>
        </p:txBody>
      </p:sp>
    </p:spTree>
    <p:extLst>
      <p:ext uri="{BB962C8B-B14F-4D97-AF65-F5344CB8AC3E}">
        <p14:creationId xmlns:p14="http://schemas.microsoft.com/office/powerpoint/2010/main" val="118892872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One Column">
    <p:spTree>
      <p:nvGrpSpPr>
        <p:cNvPr id="1" name=""/>
        <p:cNvGrpSpPr/>
        <p:nvPr/>
      </p:nvGrpSpPr>
      <p:grpSpPr>
        <a:xfrm>
          <a:off x="0" y="0"/>
          <a:ext cx="0" cy="0"/>
          <a:chOff x="0" y="0"/>
          <a:chExt cx="0" cy="0"/>
        </a:xfrm>
      </p:grpSpPr>
      <p:sp>
        <p:nvSpPr>
          <p:cNvPr id="5" name="Title Placeholder 1"/>
          <p:cNvSpPr>
            <a:spLocks noGrp="1"/>
          </p:cNvSpPr>
          <p:nvPr>
            <p:ph type="title" hasCustomPrompt="1"/>
          </p:nvPr>
        </p:nvSpPr>
        <p:spPr>
          <a:xfrm>
            <a:off x="609441" y="0"/>
            <a:ext cx="10969943" cy="1016000"/>
          </a:xfrm>
          <a:prstGeom prst="rect">
            <a:avLst/>
          </a:prstGeom>
        </p:spPr>
        <p:txBody>
          <a:bodyPr vert="horz" lIns="91440" tIns="45720" rIns="91440" bIns="45720" rtlCol="0" anchor="ctr">
            <a:noAutofit/>
          </a:bodyPr>
          <a:lstStyle>
            <a:lvl1pPr>
              <a:defRPr>
                <a:latin typeface="Arial"/>
                <a:cs typeface="Arial"/>
              </a:defRPr>
            </a:lvl1pPr>
          </a:lstStyle>
          <a:p>
            <a:r>
              <a:rPr lang="en-US" dirty="0" smtClean="0"/>
              <a:t>Headline Goes Here (maximum one line)</a:t>
            </a:r>
            <a:endParaRPr lang="en-US" dirty="0"/>
          </a:p>
        </p:txBody>
      </p:sp>
      <p:sp>
        <p:nvSpPr>
          <p:cNvPr id="16" name="Text Placeholder 15"/>
          <p:cNvSpPr>
            <a:spLocks noGrp="1"/>
          </p:cNvSpPr>
          <p:nvPr>
            <p:ph type="body" sz="quarter" idx="11" hasCustomPrompt="1"/>
          </p:nvPr>
        </p:nvSpPr>
        <p:spPr>
          <a:xfrm>
            <a:off x="609441" y="1106435"/>
            <a:ext cx="10969943" cy="4954588"/>
          </a:xfrm>
          <a:prstGeom prst="rect">
            <a:avLst/>
          </a:prstGeom>
        </p:spPr>
        <p:txBody>
          <a:bodyPr vert="horz"/>
          <a:lstStyle>
            <a:lvl1pPr marL="0" indent="0">
              <a:spcBef>
                <a:spcPts val="1376"/>
              </a:spcBef>
              <a:buClr>
                <a:srgbClr val="69BE28"/>
              </a:buClr>
              <a:buFont typeface="Wingdings" charset="2"/>
              <a:buNone/>
              <a:defRPr sz="2400" b="1" i="0" baseline="0">
                <a:latin typeface="Arial"/>
                <a:cs typeface="Arial"/>
              </a:defRPr>
            </a:lvl1pPr>
            <a:lvl2pPr marL="0" indent="0" defTabSz="58738">
              <a:spcBef>
                <a:spcPts val="776"/>
              </a:spcBef>
              <a:buFont typeface="Lucida Grande"/>
              <a:buNone/>
              <a:tabLst/>
              <a:defRPr sz="2000">
                <a:solidFill>
                  <a:srgbClr val="1E1E1E"/>
                </a:solidFill>
              </a:defRPr>
            </a:lvl2pPr>
            <a:lvl3pPr marL="166688" indent="-166688" defTabSz="282575">
              <a:spcBef>
                <a:spcPts val="776"/>
              </a:spcBef>
              <a:spcAft>
                <a:spcPts val="0"/>
              </a:spcAft>
              <a:buClr>
                <a:schemeClr val="accent1"/>
              </a:buClr>
              <a:buFont typeface="Arial"/>
              <a:buChar char="•"/>
              <a:tabLst/>
              <a:defRPr sz="1800">
                <a:solidFill>
                  <a:srgbClr val="1E1E1E"/>
                </a:solidFill>
              </a:defRPr>
            </a:lvl3pPr>
            <a:lvl4pPr marL="396875" indent="-171450" defTabSz="282575">
              <a:spcBef>
                <a:spcPts val="776"/>
              </a:spcBef>
              <a:spcAft>
                <a:spcPts val="0"/>
              </a:spcAft>
              <a:defRPr sz="1600">
                <a:solidFill>
                  <a:srgbClr val="1E1E1E"/>
                </a:solidFill>
              </a:defRPr>
            </a:lvl4pPr>
            <a:lvl5pPr marL="627063" indent="-176213" defTabSz="282575">
              <a:spcBef>
                <a:spcPts val="776"/>
              </a:spcBef>
              <a:spcAft>
                <a:spcPts val="0"/>
              </a:spcAft>
              <a:buFont typeface="Lucida Grande"/>
              <a:buChar char="-"/>
              <a:defRPr sz="1400">
                <a:solidFill>
                  <a:srgbClr val="1E1E1E"/>
                </a:solidFill>
              </a:defRPr>
            </a:lvl5pPr>
          </a:lstStyle>
          <a:p>
            <a:pPr lvl="0"/>
            <a:r>
              <a:rPr lang="en-US" dirty="0" smtClean="0"/>
              <a:t>Subhead Goes Here – 24pt</a:t>
            </a:r>
          </a:p>
          <a:p>
            <a:pPr lvl="1"/>
            <a:r>
              <a:rPr lang="en-US" dirty="0" smtClean="0"/>
              <a:t>Subtopics Go Here – 20pt</a:t>
            </a:r>
          </a:p>
          <a:p>
            <a:pPr lvl="2"/>
            <a:r>
              <a:rPr lang="en-US" dirty="0" smtClean="0"/>
              <a:t>Bulleted Subtopics Go Here – 18pt</a:t>
            </a:r>
          </a:p>
          <a:p>
            <a:pPr lvl="3"/>
            <a:r>
              <a:rPr lang="en-US" dirty="0" smtClean="0"/>
              <a:t>Only use this level if necessary</a:t>
            </a:r>
          </a:p>
          <a:p>
            <a:pPr lvl="4"/>
            <a:r>
              <a:rPr lang="en-US" dirty="0" smtClean="0"/>
              <a:t>You should never have to use this level</a:t>
            </a:r>
            <a:endParaRPr lang="en-US" dirty="0"/>
          </a:p>
        </p:txBody>
      </p:sp>
      <p:sp>
        <p:nvSpPr>
          <p:cNvPr id="2" name="TextBox 1"/>
          <p:cNvSpPr txBox="1"/>
          <p:nvPr userDrawn="1"/>
        </p:nvSpPr>
        <p:spPr>
          <a:xfrm>
            <a:off x="2680138" y="6547945"/>
            <a:ext cx="914400" cy="914400"/>
          </a:xfrm>
          <a:prstGeom prst="rect">
            <a:avLst/>
          </a:prstGeom>
        </p:spPr>
        <p:txBody>
          <a:bodyPr vert="horz" wrap="none" lIns="91440" tIns="91440" rIns="91440" bIns="91440" rtlCol="0">
            <a:noAutofit/>
          </a:bodyPr>
          <a:lstStyle/>
          <a:p>
            <a:endParaRPr lang="en-US" dirty="0"/>
          </a:p>
        </p:txBody>
      </p:sp>
    </p:spTree>
    <p:extLst>
      <p:ext uri="{BB962C8B-B14F-4D97-AF65-F5344CB8AC3E}">
        <p14:creationId xmlns:p14="http://schemas.microsoft.com/office/powerpoint/2010/main" val="333567738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p:spTree>
      <p:nvGrpSpPr>
        <p:cNvPr id="1" name=""/>
        <p:cNvGrpSpPr/>
        <p:nvPr/>
      </p:nvGrpSpPr>
      <p:grpSpPr>
        <a:xfrm>
          <a:off x="0" y="0"/>
          <a:ext cx="0" cy="0"/>
          <a:chOff x="0" y="0"/>
          <a:chExt cx="0" cy="0"/>
        </a:xfrm>
      </p:grpSpPr>
      <p:sp>
        <p:nvSpPr>
          <p:cNvPr id="3" name="Title Placeholder 1"/>
          <p:cNvSpPr>
            <a:spLocks noGrp="1"/>
          </p:cNvSpPr>
          <p:nvPr>
            <p:ph type="title" hasCustomPrompt="1"/>
          </p:nvPr>
        </p:nvSpPr>
        <p:spPr>
          <a:xfrm>
            <a:off x="609441" y="0"/>
            <a:ext cx="10969943" cy="1016000"/>
          </a:xfrm>
          <a:prstGeom prst="rect">
            <a:avLst/>
          </a:prstGeom>
        </p:spPr>
        <p:txBody>
          <a:bodyPr vert="horz" lIns="91440" tIns="45720" rIns="91440" bIns="45720" rtlCol="0" anchor="ctr">
            <a:noAutofit/>
          </a:bodyPr>
          <a:lstStyle>
            <a:lvl1pPr>
              <a:defRPr>
                <a:latin typeface="Arial"/>
                <a:cs typeface="Arial"/>
              </a:defRPr>
            </a:lvl1pPr>
          </a:lstStyle>
          <a:p>
            <a:r>
              <a:rPr lang="en-US" dirty="0" smtClean="0"/>
              <a:t>Headline Goes Here (maximum one line)</a:t>
            </a:r>
            <a:endParaRPr lang="en-US" dirty="0"/>
          </a:p>
        </p:txBody>
      </p:sp>
      <p:sp>
        <p:nvSpPr>
          <p:cNvPr id="9" name="Text Placeholder 15"/>
          <p:cNvSpPr>
            <a:spLocks noGrp="1"/>
          </p:cNvSpPr>
          <p:nvPr>
            <p:ph type="body" sz="quarter" idx="11" hasCustomPrompt="1"/>
          </p:nvPr>
        </p:nvSpPr>
        <p:spPr>
          <a:xfrm>
            <a:off x="609441" y="1106435"/>
            <a:ext cx="5214108" cy="4954588"/>
          </a:xfrm>
          <a:prstGeom prst="rect">
            <a:avLst/>
          </a:prstGeom>
        </p:spPr>
        <p:txBody>
          <a:bodyPr vert="horz"/>
          <a:lstStyle>
            <a:lvl1pPr marL="0" indent="0">
              <a:spcBef>
                <a:spcPts val="1232"/>
              </a:spcBef>
              <a:buClr>
                <a:srgbClr val="69BE28"/>
              </a:buClr>
              <a:buFont typeface="Wingdings" charset="2"/>
              <a:buNone/>
              <a:defRPr sz="2400" b="1" i="0">
                <a:latin typeface="Arial"/>
                <a:cs typeface="Arial"/>
              </a:defRPr>
            </a:lvl1pPr>
            <a:lvl2pPr marL="0" indent="0">
              <a:spcBef>
                <a:spcPts val="776"/>
              </a:spcBef>
              <a:spcAft>
                <a:spcPts val="0"/>
              </a:spcAft>
              <a:buFont typeface="Lucida Grande"/>
              <a:buNone/>
              <a:defRPr sz="2000">
                <a:solidFill>
                  <a:srgbClr val="1E1E1E"/>
                </a:solidFill>
              </a:defRPr>
            </a:lvl2pPr>
            <a:lvl3pPr marL="166688" indent="-166688">
              <a:spcBef>
                <a:spcPts val="776"/>
              </a:spcBef>
              <a:spcAft>
                <a:spcPts val="0"/>
              </a:spcAft>
              <a:buClr>
                <a:schemeClr val="accent1"/>
              </a:buClr>
              <a:buFont typeface="Arial"/>
              <a:buChar char="•"/>
              <a:defRPr sz="1800">
                <a:solidFill>
                  <a:srgbClr val="1E1E1E"/>
                </a:solidFill>
              </a:defRPr>
            </a:lvl3pPr>
            <a:lvl4pPr marL="395288" indent="-160338" defTabSz="-168275">
              <a:spcBef>
                <a:spcPts val="776"/>
              </a:spcBef>
              <a:spcAft>
                <a:spcPts val="0"/>
              </a:spcAft>
              <a:defRPr sz="1600" baseline="0">
                <a:solidFill>
                  <a:srgbClr val="1E1E1E"/>
                </a:solidFill>
              </a:defRPr>
            </a:lvl4pPr>
            <a:lvl5pPr marL="631825" indent="-176213">
              <a:spcBef>
                <a:spcPts val="776"/>
              </a:spcBef>
              <a:spcAft>
                <a:spcPts val="0"/>
              </a:spcAft>
              <a:buFont typeface="Lucida Grande"/>
              <a:buChar char="-"/>
              <a:tabLst/>
              <a:defRPr sz="1400">
                <a:solidFill>
                  <a:srgbClr val="1E1E1E"/>
                </a:solidFill>
              </a:defRPr>
            </a:lvl5pPr>
          </a:lstStyle>
          <a:p>
            <a:pPr lvl="0"/>
            <a:r>
              <a:rPr lang="en-US" dirty="0" smtClean="0"/>
              <a:t>Subhead Goes Here – 24pt</a:t>
            </a:r>
          </a:p>
          <a:p>
            <a:pPr lvl="1"/>
            <a:r>
              <a:rPr lang="en-US" dirty="0" smtClean="0"/>
              <a:t>Subtopics Go Here – 20pt</a:t>
            </a:r>
          </a:p>
          <a:p>
            <a:pPr lvl="2"/>
            <a:r>
              <a:rPr lang="en-US" dirty="0" smtClean="0"/>
              <a:t>Bulleted Subtopics Go Here – 18pt</a:t>
            </a:r>
          </a:p>
          <a:p>
            <a:pPr lvl="3"/>
            <a:r>
              <a:rPr lang="en-US" dirty="0" smtClean="0"/>
              <a:t>Only use this level if necessary</a:t>
            </a:r>
          </a:p>
          <a:p>
            <a:pPr lvl="4"/>
            <a:r>
              <a:rPr lang="en-US" dirty="0" smtClean="0"/>
              <a:t>You should never have to use this level</a:t>
            </a:r>
            <a:endParaRPr lang="en-US" dirty="0"/>
          </a:p>
        </p:txBody>
      </p:sp>
      <p:sp>
        <p:nvSpPr>
          <p:cNvPr id="10" name="Text Placeholder 15"/>
          <p:cNvSpPr>
            <a:spLocks noGrp="1"/>
          </p:cNvSpPr>
          <p:nvPr>
            <p:ph type="body" sz="quarter" idx="14" hasCustomPrompt="1"/>
          </p:nvPr>
        </p:nvSpPr>
        <p:spPr>
          <a:xfrm>
            <a:off x="6363389" y="1103260"/>
            <a:ext cx="5214108" cy="4954588"/>
          </a:xfrm>
          <a:prstGeom prst="rect">
            <a:avLst/>
          </a:prstGeom>
        </p:spPr>
        <p:txBody>
          <a:bodyPr vert="horz"/>
          <a:lstStyle>
            <a:lvl1pPr marL="0" indent="0">
              <a:spcBef>
                <a:spcPts val="1232"/>
              </a:spcBef>
              <a:buClr>
                <a:srgbClr val="69BE28"/>
              </a:buClr>
              <a:buFont typeface="Wingdings" charset="2"/>
              <a:buNone/>
              <a:defRPr sz="2400" b="1" i="0">
                <a:latin typeface="Arial"/>
                <a:cs typeface="Arial"/>
              </a:defRPr>
            </a:lvl1pPr>
            <a:lvl2pPr marL="0" indent="0">
              <a:spcBef>
                <a:spcPts val="776"/>
              </a:spcBef>
              <a:spcAft>
                <a:spcPts val="0"/>
              </a:spcAft>
              <a:buFont typeface="Lucida Grande"/>
              <a:buNone/>
              <a:defRPr sz="2000">
                <a:solidFill>
                  <a:srgbClr val="1E1E1E"/>
                </a:solidFill>
              </a:defRPr>
            </a:lvl2pPr>
            <a:lvl3pPr marL="166688" indent="-166688">
              <a:spcBef>
                <a:spcPts val="776"/>
              </a:spcBef>
              <a:spcAft>
                <a:spcPts val="0"/>
              </a:spcAft>
              <a:buClr>
                <a:schemeClr val="accent1"/>
              </a:buClr>
              <a:buFont typeface="Arial"/>
              <a:buChar char="•"/>
              <a:tabLst/>
              <a:defRPr sz="1800">
                <a:solidFill>
                  <a:srgbClr val="1E1E1E"/>
                </a:solidFill>
              </a:defRPr>
            </a:lvl3pPr>
            <a:lvl4pPr marL="392113" indent="-171450">
              <a:spcBef>
                <a:spcPts val="776"/>
              </a:spcBef>
              <a:spcAft>
                <a:spcPts val="0"/>
              </a:spcAft>
              <a:defRPr sz="1600">
                <a:solidFill>
                  <a:srgbClr val="1E1E1E"/>
                </a:solidFill>
              </a:defRPr>
            </a:lvl4pPr>
            <a:lvl5pPr marL="631825" indent="-176213">
              <a:spcBef>
                <a:spcPts val="776"/>
              </a:spcBef>
              <a:spcAft>
                <a:spcPts val="0"/>
              </a:spcAft>
              <a:buFont typeface="Lucida Grande"/>
              <a:buChar char="-"/>
              <a:tabLst/>
              <a:defRPr sz="1400">
                <a:solidFill>
                  <a:srgbClr val="1E1E1E"/>
                </a:solidFill>
              </a:defRPr>
            </a:lvl5pPr>
          </a:lstStyle>
          <a:p>
            <a:pPr lvl="0"/>
            <a:r>
              <a:rPr lang="en-US" dirty="0" smtClean="0"/>
              <a:t>Subhead Goes Here – 24pt</a:t>
            </a:r>
          </a:p>
          <a:p>
            <a:pPr lvl="1"/>
            <a:r>
              <a:rPr lang="en-US" dirty="0" smtClean="0"/>
              <a:t>Subtopics Go Here – 20pt</a:t>
            </a:r>
          </a:p>
          <a:p>
            <a:pPr lvl="2"/>
            <a:r>
              <a:rPr lang="en-US" dirty="0" smtClean="0"/>
              <a:t>Bulleted Subtopics Go Here – 18pt</a:t>
            </a:r>
          </a:p>
          <a:p>
            <a:pPr lvl="3"/>
            <a:r>
              <a:rPr lang="en-US" dirty="0" smtClean="0"/>
              <a:t>Only use this level if necessary</a:t>
            </a:r>
          </a:p>
          <a:p>
            <a:pPr lvl="4"/>
            <a:r>
              <a:rPr lang="en-US" dirty="0" smtClean="0"/>
              <a:t>You should never have to use this level</a:t>
            </a:r>
            <a:endParaRPr lang="en-US" dirty="0"/>
          </a:p>
        </p:txBody>
      </p:sp>
    </p:spTree>
    <p:extLst>
      <p:ext uri="{BB962C8B-B14F-4D97-AF65-F5344CB8AC3E}">
        <p14:creationId xmlns:p14="http://schemas.microsoft.com/office/powerpoint/2010/main" val="229352474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ree Column">
    <p:spTree>
      <p:nvGrpSpPr>
        <p:cNvPr id="1" name=""/>
        <p:cNvGrpSpPr/>
        <p:nvPr/>
      </p:nvGrpSpPr>
      <p:grpSpPr>
        <a:xfrm>
          <a:off x="0" y="0"/>
          <a:ext cx="0" cy="0"/>
          <a:chOff x="0" y="0"/>
          <a:chExt cx="0" cy="0"/>
        </a:xfrm>
      </p:grpSpPr>
      <p:sp>
        <p:nvSpPr>
          <p:cNvPr id="3" name="Title Placeholder 1"/>
          <p:cNvSpPr>
            <a:spLocks noGrp="1"/>
          </p:cNvSpPr>
          <p:nvPr>
            <p:ph type="title" hasCustomPrompt="1"/>
          </p:nvPr>
        </p:nvSpPr>
        <p:spPr>
          <a:xfrm>
            <a:off x="609441" y="0"/>
            <a:ext cx="10969943" cy="1016000"/>
          </a:xfrm>
          <a:prstGeom prst="rect">
            <a:avLst/>
          </a:prstGeom>
        </p:spPr>
        <p:txBody>
          <a:bodyPr vert="horz" lIns="91440" tIns="45720" rIns="91440" bIns="45720" rtlCol="0" anchor="ctr">
            <a:noAutofit/>
          </a:bodyPr>
          <a:lstStyle>
            <a:lvl1pPr>
              <a:defRPr>
                <a:latin typeface="Arial"/>
                <a:cs typeface="Arial"/>
              </a:defRPr>
            </a:lvl1pPr>
          </a:lstStyle>
          <a:p>
            <a:r>
              <a:rPr lang="en-US" dirty="0" smtClean="0"/>
              <a:t>Headline Goes Here (maximum one line)</a:t>
            </a:r>
            <a:endParaRPr lang="en-US" dirty="0"/>
          </a:p>
        </p:txBody>
      </p:sp>
      <p:sp>
        <p:nvSpPr>
          <p:cNvPr id="9" name="Text Placeholder 15"/>
          <p:cNvSpPr>
            <a:spLocks noGrp="1"/>
          </p:cNvSpPr>
          <p:nvPr>
            <p:ph type="body" sz="quarter" idx="11" hasCustomPrompt="1"/>
          </p:nvPr>
        </p:nvSpPr>
        <p:spPr>
          <a:xfrm>
            <a:off x="609441" y="1106435"/>
            <a:ext cx="3512933" cy="4954588"/>
          </a:xfrm>
          <a:prstGeom prst="rect">
            <a:avLst/>
          </a:prstGeom>
        </p:spPr>
        <p:txBody>
          <a:bodyPr vert="horz"/>
          <a:lstStyle>
            <a:lvl1pPr marL="0" indent="0">
              <a:spcBef>
                <a:spcPts val="632"/>
              </a:spcBef>
              <a:buClr>
                <a:srgbClr val="69BE28"/>
              </a:buClr>
              <a:buFont typeface="Wingdings" charset="2"/>
              <a:buNone/>
              <a:defRPr sz="2200" b="1" i="0">
                <a:latin typeface="Arial"/>
                <a:cs typeface="Arial"/>
              </a:defRPr>
            </a:lvl1pPr>
            <a:lvl2pPr marL="0" indent="0">
              <a:spcBef>
                <a:spcPts val="632"/>
              </a:spcBef>
              <a:spcAft>
                <a:spcPts val="0"/>
              </a:spcAft>
              <a:buFont typeface="Lucida Grande"/>
              <a:buNone/>
              <a:defRPr sz="1800">
                <a:solidFill>
                  <a:srgbClr val="1E1E1E"/>
                </a:solidFill>
              </a:defRPr>
            </a:lvl2pPr>
            <a:lvl3pPr marL="166688" indent="-166688">
              <a:spcBef>
                <a:spcPts val="632"/>
              </a:spcBef>
              <a:spcAft>
                <a:spcPts val="0"/>
              </a:spcAft>
              <a:buClr>
                <a:schemeClr val="accent1"/>
              </a:buClr>
              <a:buFont typeface="Arial"/>
              <a:buChar char="•"/>
              <a:tabLst/>
              <a:defRPr sz="1600">
                <a:solidFill>
                  <a:srgbClr val="1E1E1E"/>
                </a:solidFill>
              </a:defRPr>
            </a:lvl3pPr>
            <a:lvl4pPr marL="395288" marR="0" indent="-160338" algn="l" defTabSz="401638" rtl="0" eaLnBrk="1" fontAlgn="base" latinLnBrk="0" hangingPunct="1">
              <a:lnSpc>
                <a:spcPct val="100000"/>
              </a:lnSpc>
              <a:spcBef>
                <a:spcPts val="632"/>
              </a:spcBef>
              <a:spcAft>
                <a:spcPts val="0"/>
              </a:spcAft>
              <a:buClrTx/>
              <a:buSzTx/>
              <a:buFont typeface="Arial" charset="0"/>
              <a:buChar char="–"/>
              <a:tabLst/>
              <a:defRPr sz="1400">
                <a:solidFill>
                  <a:srgbClr val="1E1E1E"/>
                </a:solidFill>
              </a:defRPr>
            </a:lvl4pPr>
            <a:lvl5pPr marL="566738" indent="-171450">
              <a:spcBef>
                <a:spcPts val="632"/>
              </a:spcBef>
              <a:spcAft>
                <a:spcPts val="0"/>
              </a:spcAft>
              <a:buFont typeface="Lucida Grande"/>
              <a:buChar char="-"/>
              <a:tabLst/>
              <a:defRPr sz="1200">
                <a:solidFill>
                  <a:srgbClr val="1E1E1E"/>
                </a:solidFill>
              </a:defRPr>
            </a:lvl5pPr>
          </a:lstStyle>
          <a:p>
            <a:pPr lvl="0"/>
            <a:r>
              <a:rPr lang="en-US" dirty="0" smtClean="0"/>
              <a:t>Subhead Goes Here – 22pt</a:t>
            </a:r>
          </a:p>
          <a:p>
            <a:pPr lvl="1"/>
            <a:r>
              <a:rPr lang="en-US" dirty="0" smtClean="0"/>
              <a:t>Subtopics Go Here – 18pt</a:t>
            </a:r>
          </a:p>
          <a:p>
            <a:pPr lvl="2"/>
            <a:r>
              <a:rPr lang="en-US" dirty="0" smtClean="0"/>
              <a:t>Bulleted Subtopics Go Here – 16pt</a:t>
            </a:r>
          </a:p>
          <a:p>
            <a:pPr lvl="3"/>
            <a:r>
              <a:rPr lang="en-US" dirty="0" smtClean="0"/>
              <a:t>Only use this level if necessary</a:t>
            </a:r>
          </a:p>
          <a:p>
            <a:pPr lvl="4"/>
            <a:r>
              <a:rPr lang="en-US" dirty="0" smtClean="0"/>
              <a:t>You should never have to use this level</a:t>
            </a:r>
            <a:endParaRPr lang="en-US" dirty="0"/>
          </a:p>
        </p:txBody>
      </p:sp>
      <p:sp>
        <p:nvSpPr>
          <p:cNvPr id="6" name="Text Placeholder 15"/>
          <p:cNvSpPr>
            <a:spLocks noGrp="1"/>
          </p:cNvSpPr>
          <p:nvPr>
            <p:ph type="body" sz="quarter" idx="12" hasCustomPrompt="1"/>
          </p:nvPr>
        </p:nvSpPr>
        <p:spPr>
          <a:xfrm>
            <a:off x="4345621" y="1106435"/>
            <a:ext cx="3512933" cy="4954588"/>
          </a:xfrm>
          <a:prstGeom prst="rect">
            <a:avLst/>
          </a:prstGeom>
        </p:spPr>
        <p:txBody>
          <a:bodyPr vert="horz"/>
          <a:lstStyle>
            <a:lvl1pPr marL="0" indent="0">
              <a:spcBef>
                <a:spcPts val="632"/>
              </a:spcBef>
              <a:buClr>
                <a:srgbClr val="69BE28"/>
              </a:buClr>
              <a:buFont typeface="Wingdings" charset="2"/>
              <a:buNone/>
              <a:defRPr sz="2200" b="1" i="0">
                <a:latin typeface="Arial"/>
                <a:cs typeface="Arial"/>
              </a:defRPr>
            </a:lvl1pPr>
            <a:lvl2pPr marL="0" indent="0">
              <a:spcBef>
                <a:spcPts val="632"/>
              </a:spcBef>
              <a:spcAft>
                <a:spcPts val="0"/>
              </a:spcAft>
              <a:buFont typeface="Lucida Grande"/>
              <a:buNone/>
              <a:defRPr sz="1800">
                <a:solidFill>
                  <a:srgbClr val="1E1E1E"/>
                </a:solidFill>
              </a:defRPr>
            </a:lvl2pPr>
            <a:lvl3pPr marL="166688" indent="-166688">
              <a:spcBef>
                <a:spcPts val="632"/>
              </a:spcBef>
              <a:spcAft>
                <a:spcPts val="0"/>
              </a:spcAft>
              <a:buClr>
                <a:schemeClr val="accent1"/>
              </a:buClr>
              <a:buFont typeface="Arial"/>
              <a:buChar char="•"/>
              <a:tabLst/>
              <a:defRPr sz="1600">
                <a:solidFill>
                  <a:srgbClr val="1E1E1E"/>
                </a:solidFill>
              </a:defRPr>
            </a:lvl3pPr>
            <a:lvl4pPr marL="395288" marR="0" indent="-160338" algn="l" defTabSz="401638" rtl="0" eaLnBrk="1" fontAlgn="base" latinLnBrk="0" hangingPunct="1">
              <a:lnSpc>
                <a:spcPct val="100000"/>
              </a:lnSpc>
              <a:spcBef>
                <a:spcPts val="632"/>
              </a:spcBef>
              <a:spcAft>
                <a:spcPts val="0"/>
              </a:spcAft>
              <a:buClrTx/>
              <a:buSzTx/>
              <a:buFont typeface="Arial" charset="0"/>
              <a:buChar char="–"/>
              <a:tabLst/>
              <a:defRPr sz="1400">
                <a:solidFill>
                  <a:srgbClr val="1E1E1E"/>
                </a:solidFill>
              </a:defRPr>
            </a:lvl4pPr>
            <a:lvl5pPr marL="566738" indent="-171450">
              <a:spcBef>
                <a:spcPts val="632"/>
              </a:spcBef>
              <a:spcAft>
                <a:spcPts val="0"/>
              </a:spcAft>
              <a:buFont typeface="Lucida Grande"/>
              <a:buChar char="-"/>
              <a:tabLst/>
              <a:defRPr sz="1200">
                <a:solidFill>
                  <a:srgbClr val="1E1E1E"/>
                </a:solidFill>
              </a:defRPr>
            </a:lvl5pPr>
          </a:lstStyle>
          <a:p>
            <a:pPr lvl="0"/>
            <a:r>
              <a:rPr lang="en-US" dirty="0" smtClean="0"/>
              <a:t>Subhead Goes Here – 22pt</a:t>
            </a:r>
          </a:p>
          <a:p>
            <a:pPr lvl="1"/>
            <a:r>
              <a:rPr lang="en-US" dirty="0" smtClean="0"/>
              <a:t>Subtopics Go Here – 18pt</a:t>
            </a:r>
          </a:p>
          <a:p>
            <a:pPr lvl="2"/>
            <a:r>
              <a:rPr lang="en-US" dirty="0" smtClean="0"/>
              <a:t>Bulleted Subtopics Go Here – 16pt</a:t>
            </a:r>
          </a:p>
          <a:p>
            <a:pPr lvl="3"/>
            <a:r>
              <a:rPr lang="en-US" dirty="0" smtClean="0"/>
              <a:t>Only use this level if necessary</a:t>
            </a:r>
          </a:p>
          <a:p>
            <a:pPr lvl="4"/>
            <a:r>
              <a:rPr lang="en-US" dirty="0" smtClean="0"/>
              <a:t>You should never have to use this level</a:t>
            </a:r>
            <a:endParaRPr lang="en-US" dirty="0"/>
          </a:p>
        </p:txBody>
      </p:sp>
      <p:sp>
        <p:nvSpPr>
          <p:cNvPr id="7" name="Text Placeholder 15"/>
          <p:cNvSpPr>
            <a:spLocks noGrp="1"/>
          </p:cNvSpPr>
          <p:nvPr>
            <p:ph type="body" sz="quarter" idx="13" hasCustomPrompt="1"/>
          </p:nvPr>
        </p:nvSpPr>
        <p:spPr>
          <a:xfrm>
            <a:off x="8066452" y="1106435"/>
            <a:ext cx="3512933" cy="4954588"/>
          </a:xfrm>
          <a:prstGeom prst="rect">
            <a:avLst/>
          </a:prstGeom>
        </p:spPr>
        <p:txBody>
          <a:bodyPr vert="horz"/>
          <a:lstStyle>
            <a:lvl1pPr marL="0" indent="0">
              <a:spcBef>
                <a:spcPts val="632"/>
              </a:spcBef>
              <a:buClr>
                <a:srgbClr val="69BE28"/>
              </a:buClr>
              <a:buFont typeface="Wingdings" charset="2"/>
              <a:buNone/>
              <a:defRPr sz="2200" b="1" i="0">
                <a:latin typeface="Arial"/>
                <a:cs typeface="Arial"/>
              </a:defRPr>
            </a:lvl1pPr>
            <a:lvl2pPr marL="0" indent="0">
              <a:spcBef>
                <a:spcPts val="632"/>
              </a:spcBef>
              <a:spcAft>
                <a:spcPts val="0"/>
              </a:spcAft>
              <a:buFont typeface="Lucida Grande"/>
              <a:buNone/>
              <a:defRPr sz="1800">
                <a:solidFill>
                  <a:srgbClr val="1E1E1E"/>
                </a:solidFill>
              </a:defRPr>
            </a:lvl2pPr>
            <a:lvl3pPr marL="166688" indent="-166688">
              <a:spcBef>
                <a:spcPts val="632"/>
              </a:spcBef>
              <a:spcAft>
                <a:spcPts val="0"/>
              </a:spcAft>
              <a:buClr>
                <a:schemeClr val="accent1"/>
              </a:buClr>
              <a:buFont typeface="Arial"/>
              <a:buChar char="•"/>
              <a:tabLst/>
              <a:defRPr sz="1600">
                <a:solidFill>
                  <a:srgbClr val="1E1E1E"/>
                </a:solidFill>
              </a:defRPr>
            </a:lvl3pPr>
            <a:lvl4pPr marL="395288" marR="0" indent="-160338" algn="l" defTabSz="401638" rtl="0" eaLnBrk="1" fontAlgn="base" latinLnBrk="0" hangingPunct="1">
              <a:lnSpc>
                <a:spcPct val="100000"/>
              </a:lnSpc>
              <a:spcBef>
                <a:spcPts val="632"/>
              </a:spcBef>
              <a:spcAft>
                <a:spcPts val="0"/>
              </a:spcAft>
              <a:buClrTx/>
              <a:buSzTx/>
              <a:buFont typeface="Arial" charset="0"/>
              <a:buChar char="–"/>
              <a:tabLst/>
              <a:defRPr sz="1400">
                <a:solidFill>
                  <a:srgbClr val="1E1E1E"/>
                </a:solidFill>
              </a:defRPr>
            </a:lvl4pPr>
            <a:lvl5pPr marL="566738" indent="-171450">
              <a:spcBef>
                <a:spcPts val="632"/>
              </a:spcBef>
              <a:spcAft>
                <a:spcPts val="0"/>
              </a:spcAft>
              <a:buFont typeface="Lucida Grande"/>
              <a:buChar char="-"/>
              <a:tabLst/>
              <a:defRPr sz="1200">
                <a:solidFill>
                  <a:srgbClr val="1E1E1E"/>
                </a:solidFill>
              </a:defRPr>
            </a:lvl5pPr>
          </a:lstStyle>
          <a:p>
            <a:pPr lvl="0"/>
            <a:r>
              <a:rPr lang="en-US" dirty="0" smtClean="0"/>
              <a:t>Subhead Goes Here – 22pt</a:t>
            </a:r>
          </a:p>
          <a:p>
            <a:pPr lvl="1"/>
            <a:r>
              <a:rPr lang="en-US" dirty="0" smtClean="0"/>
              <a:t>Subtopics Go Here – 18pt</a:t>
            </a:r>
          </a:p>
          <a:p>
            <a:pPr lvl="2"/>
            <a:r>
              <a:rPr lang="en-US" dirty="0" smtClean="0"/>
              <a:t>Bulleted Subtopics Go Here – 16pt</a:t>
            </a:r>
          </a:p>
          <a:p>
            <a:pPr lvl="3"/>
            <a:r>
              <a:rPr lang="en-US" dirty="0" smtClean="0"/>
              <a:t>Only use this level if necessary</a:t>
            </a:r>
          </a:p>
          <a:p>
            <a:pPr lvl="4"/>
            <a:r>
              <a:rPr lang="en-US" dirty="0" smtClean="0"/>
              <a:t>You should never have to use this level</a:t>
            </a:r>
            <a:endParaRPr lang="en-US" dirty="0"/>
          </a:p>
        </p:txBody>
      </p:sp>
    </p:spTree>
    <p:extLst>
      <p:ext uri="{BB962C8B-B14F-4D97-AF65-F5344CB8AC3E}">
        <p14:creationId xmlns:p14="http://schemas.microsoft.com/office/powerpoint/2010/main" val="425479329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9441" y="0"/>
            <a:ext cx="10969943" cy="1016000"/>
          </a:xfrm>
          <a:prstGeom prst="rect">
            <a:avLst/>
          </a:prstGeom>
        </p:spPr>
        <p:txBody>
          <a:bodyPr vert="horz" lIns="91440" tIns="45720" rIns="91440" bIns="45720" rtlCol="0" anchor="ctr">
            <a:noAutofit/>
          </a:bodyPr>
          <a:lstStyle>
            <a:lvl1pPr>
              <a:defRPr>
                <a:latin typeface="Arial"/>
                <a:cs typeface="Arial"/>
              </a:defRPr>
            </a:lvl1pPr>
          </a:lstStyle>
          <a:p>
            <a:r>
              <a:rPr lang="en-US" dirty="0" smtClean="0"/>
              <a:t>Headline Goes Here (maximum one line)</a:t>
            </a:r>
            <a:endParaRPr lang="en-US" dirty="0"/>
          </a:p>
        </p:txBody>
      </p:sp>
    </p:spTree>
    <p:extLst>
      <p:ext uri="{BB962C8B-B14F-4D97-AF65-F5344CB8AC3E}">
        <p14:creationId xmlns:p14="http://schemas.microsoft.com/office/powerpoint/2010/main" val="11454467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theme" Target="../theme/theme1.xml"/><Relationship Id="rId32" Type="http://schemas.openxmlformats.org/officeDocument/2006/relationships/image" Target="../media/image1.jpeg"/><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32" cstate="email">
            <a:alphaModFix amt="0"/>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6" name="Rectangle 5"/>
          <p:cNvSpPr/>
          <p:nvPr/>
        </p:nvSpPr>
        <p:spPr>
          <a:xfrm>
            <a:off x="0" y="0"/>
            <a:ext cx="487553" cy="101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Hor_RGBLogo.png"/>
          <p:cNvPicPr>
            <a:picLocks/>
          </p:cNvPicPr>
          <p:nvPr/>
        </p:nvPicPr>
        <p:blipFill>
          <a:blip r:embed="rId33" cstate="screen">
            <a:extLst>
              <a:ext uri="{28A0092B-C50C-407E-A947-70E740481C1C}">
                <a14:useLocalDpi xmlns:a14="http://schemas.microsoft.com/office/drawing/2010/main"/>
              </a:ext>
            </a:extLst>
          </a:blip>
          <a:stretch>
            <a:fillRect/>
          </a:stretch>
        </p:blipFill>
        <p:spPr>
          <a:xfrm>
            <a:off x="10190399" y="6098077"/>
            <a:ext cx="1298448" cy="488762"/>
          </a:xfrm>
          <a:prstGeom prst="rect">
            <a:avLst/>
          </a:prstGeom>
        </p:spPr>
      </p:pic>
      <p:sp>
        <p:nvSpPr>
          <p:cNvPr id="8" name="TextBox 7"/>
          <p:cNvSpPr txBox="1"/>
          <p:nvPr/>
        </p:nvSpPr>
        <p:spPr>
          <a:xfrm>
            <a:off x="692986" y="6476473"/>
            <a:ext cx="961696" cy="228600"/>
          </a:xfrm>
          <a:prstGeom prst="rect">
            <a:avLst/>
          </a:prstGeom>
          <a:noFill/>
        </p:spPr>
        <p:txBody>
          <a:bodyPr wrap="square" lIns="0" tIns="0" rIns="0" bIns="0" rtlCol="0">
            <a:noAutofit/>
          </a:bodyPr>
          <a:lstStyle/>
          <a:p>
            <a:pPr algn="l">
              <a:lnSpc>
                <a:spcPct val="90000"/>
              </a:lnSpc>
            </a:pPr>
            <a:r>
              <a:rPr lang="en-US" sz="900" b="1" spc="-70" dirty="0" smtClean="0">
                <a:solidFill>
                  <a:schemeClr val="accent4"/>
                </a:solidFill>
                <a:latin typeface="+mn-lt"/>
              </a:rPr>
              <a:t>Page </a:t>
            </a:r>
            <a:fld id="{9484F7A5-6A8F-8446-A111-2677E1911D97}" type="slidenum">
              <a:rPr lang="en-US" sz="900" b="1" spc="-70" smtClean="0">
                <a:solidFill>
                  <a:schemeClr val="accent4"/>
                </a:solidFill>
                <a:latin typeface="+mn-lt"/>
              </a:rPr>
              <a:pPr algn="l">
                <a:lnSpc>
                  <a:spcPct val="90000"/>
                </a:lnSpc>
              </a:pPr>
              <a:t>‹#›</a:t>
            </a:fld>
            <a:endParaRPr lang="en-US" sz="900" b="1" spc="-70" dirty="0" smtClean="0">
              <a:solidFill>
                <a:schemeClr val="accent4"/>
              </a:solidFill>
              <a:latin typeface="+mn-lt"/>
            </a:endParaRPr>
          </a:p>
        </p:txBody>
      </p:sp>
      <p:sp>
        <p:nvSpPr>
          <p:cNvPr id="9" name="TextBox 8"/>
          <p:cNvSpPr txBox="1"/>
          <p:nvPr/>
        </p:nvSpPr>
        <p:spPr>
          <a:xfrm>
            <a:off x="1654683" y="6476473"/>
            <a:ext cx="3209419" cy="228600"/>
          </a:xfrm>
          <a:prstGeom prst="rect">
            <a:avLst/>
          </a:prstGeom>
        </p:spPr>
        <p:txBody>
          <a:bodyPr lIns="0" tIns="0" rIns="0" bIns="0">
            <a:noAutofit/>
          </a:bodyPr>
          <a:lstStyle/>
          <a:p>
            <a:pPr>
              <a:spcBef>
                <a:spcPts val="0"/>
              </a:spcBef>
              <a:buFont typeface="Arial"/>
              <a:buNone/>
              <a:defRPr/>
            </a:pPr>
            <a:r>
              <a:rPr lang="en-US" sz="900" dirty="0" smtClean="0">
                <a:solidFill>
                  <a:schemeClr val="accent4"/>
                </a:solidFill>
                <a:latin typeface="+mn-lt"/>
                <a:ea typeface="ヒラギノ角ゴ Pro W3" charset="-128"/>
                <a:cs typeface="ヒラギノ角ゴ Pro W3" charset="-128"/>
              </a:rPr>
              <a:t>©</a:t>
            </a:r>
            <a:r>
              <a:rPr lang="en-US" sz="900" baseline="0" dirty="0" smtClean="0">
                <a:solidFill>
                  <a:schemeClr val="accent4"/>
                </a:solidFill>
                <a:latin typeface="+mn-lt"/>
                <a:ea typeface="ヒラギノ角ゴ Pro W3" charset="-128"/>
                <a:cs typeface="ヒラギノ角ゴ Pro W3" charset="-128"/>
              </a:rPr>
              <a:t> Hortonworks </a:t>
            </a:r>
            <a:r>
              <a:rPr lang="en-US" sz="900" dirty="0" smtClean="0">
                <a:solidFill>
                  <a:schemeClr val="accent4"/>
                </a:solidFill>
                <a:latin typeface="+mn-lt"/>
                <a:ea typeface="ヒラギノ角ゴ Pro W3" charset="-128"/>
                <a:cs typeface="ヒラギノ角ゴ Pro W3" charset="-128"/>
              </a:rPr>
              <a:t>Inc. 2011 – 2015. All Rights Reserved</a:t>
            </a:r>
            <a:endParaRPr lang="en-US" sz="900" dirty="0">
              <a:solidFill>
                <a:schemeClr val="accent4"/>
              </a:solidFill>
              <a:latin typeface="+mn-lt"/>
              <a:ea typeface="ヒラギノ角ゴ Pro W3" charset="-128"/>
              <a:cs typeface="ヒラギノ角ゴ Pro W3" charset="-128"/>
            </a:endParaRPr>
          </a:p>
        </p:txBody>
      </p:sp>
    </p:spTree>
    <p:extLst>
      <p:ext uri="{BB962C8B-B14F-4D97-AF65-F5344CB8AC3E}">
        <p14:creationId xmlns:p14="http://schemas.microsoft.com/office/powerpoint/2010/main" val="670858384"/>
      </p:ext>
    </p:extLst>
  </p:cSld>
  <p:clrMap bg1="lt1" tx1="dk1" bg2="lt2" tx2="dk2" accent1="accent1" accent2="accent2" accent3="accent3" accent4="accent4" accent5="accent5" accent6="accent6" hlink="hlink" folHlink="folHlink"/>
  <p:sldLayoutIdLst>
    <p:sldLayoutId id="2147483661" r:id="rId1"/>
    <p:sldLayoutId id="2147483674" r:id="rId2"/>
    <p:sldLayoutId id="2147483669" r:id="rId3"/>
    <p:sldLayoutId id="2147483675" r:id="rId4"/>
    <p:sldLayoutId id="2147483676" r:id="rId5"/>
    <p:sldLayoutId id="2147483671" r:id="rId6"/>
    <p:sldLayoutId id="2147483672" r:id="rId7"/>
    <p:sldLayoutId id="2147483673" r:id="rId8"/>
    <p:sldLayoutId id="2147483667" r:id="rId9"/>
    <p:sldLayoutId id="2147483677" r:id="rId10"/>
    <p:sldLayoutId id="2147483678" r:id="rId11"/>
    <p:sldLayoutId id="2147483679" r:id="rId12"/>
    <p:sldLayoutId id="2147483680" r:id="rId13"/>
    <p:sldLayoutId id="2147483695" r:id="rId14"/>
    <p:sldLayoutId id="2147483696" r:id="rId15"/>
    <p:sldLayoutId id="2147483697" r:id="rId16"/>
    <p:sldLayoutId id="2147483698" r:id="rId17"/>
    <p:sldLayoutId id="2147483699" r:id="rId18"/>
    <p:sldLayoutId id="2147483700" r:id="rId19"/>
    <p:sldLayoutId id="2147483701" r:id="rId20"/>
    <p:sldLayoutId id="2147483702" r:id="rId21"/>
    <p:sldLayoutId id="2147483703" r:id="rId22"/>
    <p:sldLayoutId id="2147483704" r:id="rId23"/>
    <p:sldLayoutId id="2147483705" r:id="rId24"/>
    <p:sldLayoutId id="2147483706" r:id="rId25"/>
    <p:sldLayoutId id="2147483707" r:id="rId26"/>
    <p:sldLayoutId id="2147483708" r:id="rId27"/>
    <p:sldLayoutId id="2147483713" r:id="rId28"/>
    <p:sldLayoutId id="2147483714" r:id="rId29"/>
    <p:sldLayoutId id="2147483715" r:id="rId30"/>
  </p:sldLayoutIdLst>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hf hdr="0" ftr="0" dt="0"/>
  <p:txStyles>
    <p:titleStyle>
      <a:lvl1pPr algn="l" defTabSz="457200" rtl="0" eaLnBrk="1" fontAlgn="base" hangingPunct="1">
        <a:spcBef>
          <a:spcPct val="0"/>
        </a:spcBef>
        <a:spcAft>
          <a:spcPct val="0"/>
        </a:spcAft>
        <a:defRPr sz="3600" kern="1200">
          <a:solidFill>
            <a:schemeClr val="tx1"/>
          </a:solidFill>
          <a:latin typeface="+mj-lt"/>
          <a:ea typeface="ヒラギノ角ゴ Pro W3" charset="-128"/>
          <a:cs typeface="ヒラギノ角ゴ Pro W3" charset="-128"/>
        </a:defRPr>
      </a:lvl1pPr>
      <a:lvl2pPr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2pPr>
      <a:lvl3pPr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3pPr>
      <a:lvl4pPr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4pPr>
      <a:lvl5pPr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5pPr>
      <a:lvl6pPr marL="457200"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6pPr>
      <a:lvl7pPr marL="914400"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7pPr>
      <a:lvl8pPr marL="1371600"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8pPr>
      <a:lvl9pPr marL="1828800"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9pPr>
    </p:titleStyle>
    <p:bodyStyle>
      <a:lvl1pPr marL="342900" indent="-342900" algn="l" defTabSz="457200" rtl="0" eaLnBrk="1" fontAlgn="base" hangingPunct="1">
        <a:spcBef>
          <a:spcPct val="20000"/>
        </a:spcBef>
        <a:spcAft>
          <a:spcPct val="0"/>
        </a:spcAft>
        <a:buFont typeface="Arial" charset="0"/>
        <a:buChar char="•"/>
        <a:defRPr sz="3200" kern="1200">
          <a:solidFill>
            <a:schemeClr val="tx1"/>
          </a:solidFill>
          <a:latin typeface="+mn-lt"/>
          <a:ea typeface="ヒラギノ角ゴ Pro W3" charset="-128"/>
          <a:cs typeface="ヒラギノ角ゴ Pro W3" charset="-128"/>
        </a:defRPr>
      </a:lvl1pPr>
      <a:lvl2pPr marL="742950" indent="-285750" algn="l" defTabSz="457200" rtl="0" eaLnBrk="1" fontAlgn="base" hangingPunct="1">
        <a:spcBef>
          <a:spcPct val="20000"/>
        </a:spcBef>
        <a:spcAft>
          <a:spcPct val="0"/>
        </a:spcAft>
        <a:buFont typeface="Arial" charset="0"/>
        <a:buChar char="–"/>
        <a:defRPr sz="2800" kern="1200">
          <a:solidFill>
            <a:schemeClr val="tx1"/>
          </a:solidFill>
          <a:latin typeface="+mn-lt"/>
          <a:ea typeface="ヒラギノ角ゴ Pro W3" charset="-128"/>
          <a:cs typeface="ヒラギノ角ゴ Pro W3" charset="-128"/>
        </a:defRPr>
      </a:lvl2pPr>
      <a:lvl3pPr marL="1143000" indent="-228600" algn="l" defTabSz="457200" rtl="0" eaLnBrk="1" fontAlgn="base" hangingPunct="1">
        <a:spcBef>
          <a:spcPct val="20000"/>
        </a:spcBef>
        <a:spcAft>
          <a:spcPct val="0"/>
        </a:spcAft>
        <a:buFont typeface="Arial" charset="0"/>
        <a:buChar char="•"/>
        <a:defRPr sz="2400" kern="1200">
          <a:solidFill>
            <a:schemeClr val="tx1"/>
          </a:solidFill>
          <a:latin typeface="+mn-lt"/>
          <a:ea typeface="ヒラギノ角ゴ Pro W3" charset="-128"/>
          <a:cs typeface="ヒラギノ角ゴ Pro W3" charset="-128"/>
        </a:defRPr>
      </a:lvl3pPr>
      <a:lvl4pPr marL="1600200" indent="-228600" algn="l" defTabSz="457200" rtl="0" eaLnBrk="1" fontAlgn="base" hangingPunct="1">
        <a:spcBef>
          <a:spcPct val="20000"/>
        </a:spcBef>
        <a:spcAft>
          <a:spcPct val="0"/>
        </a:spcAft>
        <a:buFont typeface="Arial" charset="0"/>
        <a:buChar char="–"/>
        <a:defRPr sz="2000" kern="1200">
          <a:solidFill>
            <a:schemeClr val="tx1"/>
          </a:solidFill>
          <a:latin typeface="+mn-lt"/>
          <a:ea typeface="ヒラギノ角ゴ Pro W3" charset="-128"/>
          <a:cs typeface="ヒラギノ角ゴ Pro W3" charset="-128"/>
        </a:defRPr>
      </a:lvl4pPr>
      <a:lvl5pPr marL="2057400" indent="-228600" algn="l" defTabSz="457200" rtl="0" eaLnBrk="1" fontAlgn="base" hangingPunct="1">
        <a:spcBef>
          <a:spcPct val="20000"/>
        </a:spcBef>
        <a:spcAft>
          <a:spcPct val="0"/>
        </a:spcAft>
        <a:buFont typeface="Arial" charset="0"/>
        <a:buChar char="»"/>
        <a:defRPr sz="2000" kern="1200">
          <a:solidFill>
            <a:schemeClr val="tx1"/>
          </a:solidFill>
          <a:latin typeface="+mn-lt"/>
          <a:ea typeface="ヒラギノ角ゴ Pro W3" charset="-128"/>
          <a:cs typeface="ヒラギノ角ゴ Pro W3" charset="-128"/>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image" Target="../media/image2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2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2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25.png"/></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4" Type="http://schemas.microsoft.com/office/2007/relationships/hdphoto" Target="../media/hdphoto1.wdp"/><Relationship Id="rId5" Type="http://schemas.openxmlformats.org/officeDocument/2006/relationships/image" Target="../media/image9.jpg"/><Relationship Id="rId1" Type="http://schemas.openxmlformats.org/officeDocument/2006/relationships/slideLayout" Target="../slideLayouts/slideLayout6.xml"/><Relationship Id="rId2" Type="http://schemas.openxmlformats.org/officeDocument/2006/relationships/image" Target="../media/image7.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27.png"/></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image" Target="../media/image29.png"/><Relationship Id="rId5" Type="http://schemas.openxmlformats.org/officeDocument/2006/relationships/image" Target="../media/image30.png"/><Relationship Id="rId1" Type="http://schemas.openxmlformats.org/officeDocument/2006/relationships/slideLayout" Target="../slideLayouts/slideLayout10.xml"/><Relationship Id="rId2" Type="http://schemas.openxmlformats.org/officeDocument/2006/relationships/hyperlink" Target="https://www.fmcsa.dot.gov/sites/fmcsa.dot.gov/files/docs/ATTACHMENT-B_UFA-Calculations%20508%20compliant_0.pdf"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47.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32.png"/><Relationship Id="rId5" Type="http://schemas.openxmlformats.org/officeDocument/2006/relationships/image" Target="../media/image33.png"/><Relationship Id="rId6" Type="http://schemas.openxmlformats.org/officeDocument/2006/relationships/image" Target="../media/image34.png"/><Relationship Id="rId7" Type="http://schemas.openxmlformats.org/officeDocument/2006/relationships/image" Target="../media/image35.png"/><Relationship Id="rId1" Type="http://schemas.openxmlformats.org/officeDocument/2006/relationships/slideLayout" Target="../slideLayouts/slideLayout9.xml"/><Relationship Id="rId2" Type="http://schemas.openxmlformats.org/officeDocument/2006/relationships/notesSlide" Target="../notesSlides/notesSlide29.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3" Type="http://schemas.openxmlformats.org/officeDocument/2006/relationships/hyperlink" Target="https://cwiki.apache.org/confluence/display/ATLAS/" TargetMode="External"/><Relationship Id="rId4" Type="http://schemas.openxmlformats.org/officeDocument/2006/relationships/hyperlink" Target="http://incubator.apache.org/projects/atlas.html" TargetMode="External"/><Relationship Id="rId5" Type="http://schemas.openxmlformats.org/officeDocument/2006/relationships/hyperlink" Target="https://git-wip-us.apache.org/repos/asf/incubator-atlas.git" TargetMode="External"/><Relationship Id="rId6" Type="http://schemas.openxmlformats.org/officeDocument/2006/relationships/hyperlink" Target="http://hortonworks.com/hadoop/falcon/" TargetMode="External"/><Relationship Id="rId7" Type="http://schemas.openxmlformats.org/officeDocument/2006/relationships/hyperlink" Target="http://hortonworks.com/wp-content/uploads/2015/06/Falcon-UI-Preview-Instructions.v2.pdf" TargetMode="External"/><Relationship Id="rId8" Type="http://schemas.openxmlformats.org/officeDocument/2006/relationships/hyperlink" Target="http://hortonworks.com/partners/learn/" TargetMode="External"/><Relationship Id="rId1" Type="http://schemas.openxmlformats.org/officeDocument/2006/relationships/slideLayout" Target="../slideLayouts/slideLayout30.xml"/><Relationship Id="rId2" Type="http://schemas.openxmlformats.org/officeDocument/2006/relationships/hyperlink" Target="http://hortonworks.com/hdp/whats-new/"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 Id="rId9" Type="http://schemas.openxmlformats.org/officeDocument/2006/relationships/image" Target="../media/image17.png"/><Relationship Id="rId10" Type="http://schemas.openxmlformats.org/officeDocument/2006/relationships/image" Target="../media/image18.tiff"/><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569073" y="1817942"/>
            <a:ext cx="11238523" cy="1455836"/>
          </a:xfrm>
        </p:spPr>
        <p:txBody>
          <a:bodyPr/>
          <a:lstStyle/>
          <a:p>
            <a:r>
              <a:rPr lang="en-US" sz="3600" dirty="0" smtClean="0"/>
              <a:t>Apache Atlas: Data Governance Part 2</a:t>
            </a:r>
            <a:endParaRPr lang="en-US" sz="3600" dirty="0"/>
          </a:p>
        </p:txBody>
      </p:sp>
      <p:sp>
        <p:nvSpPr>
          <p:cNvPr id="7" name="Text Placeholder 6"/>
          <p:cNvSpPr>
            <a:spLocks noGrp="1"/>
          </p:cNvSpPr>
          <p:nvPr>
            <p:ph type="body" sz="quarter" idx="10"/>
          </p:nvPr>
        </p:nvSpPr>
        <p:spPr/>
        <p:txBody>
          <a:bodyPr/>
          <a:lstStyle/>
          <a:p>
            <a:r>
              <a:rPr lang="en-US" dirty="0" smtClean="0"/>
              <a:t>Q3’ 2015</a:t>
            </a:r>
            <a:endParaRPr lang="en-US" dirty="0"/>
          </a:p>
        </p:txBody>
      </p:sp>
      <p:sp>
        <p:nvSpPr>
          <p:cNvPr id="5" name="Subtitle 4"/>
          <p:cNvSpPr>
            <a:spLocks noGrp="1"/>
          </p:cNvSpPr>
          <p:nvPr>
            <p:ph type="subTitle" idx="1"/>
          </p:nvPr>
        </p:nvSpPr>
        <p:spPr/>
        <p:txBody>
          <a:bodyPr/>
          <a:lstStyle/>
          <a:p>
            <a:r>
              <a:rPr lang="en-US" dirty="0" smtClean="0"/>
              <a:t>HDP 2.3</a:t>
            </a:r>
            <a:endParaRPr lang="en-US" dirty="0"/>
          </a:p>
        </p:txBody>
      </p:sp>
    </p:spTree>
    <p:extLst>
      <p:ext uri="{BB962C8B-B14F-4D97-AF65-F5344CB8AC3E}">
        <p14:creationId xmlns:p14="http://schemas.microsoft.com/office/powerpoint/2010/main" val="371088453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Rounded Rectangle 79"/>
          <p:cNvSpPr/>
          <p:nvPr/>
        </p:nvSpPr>
        <p:spPr>
          <a:xfrm>
            <a:off x="1651000" y="1930400"/>
            <a:ext cx="8978900" cy="303264"/>
          </a:xfrm>
          <a:prstGeom prst="roundRect">
            <a:avLst>
              <a:gd name="adj" fmla="val 0"/>
            </a:avLst>
          </a:prstGeom>
          <a:solidFill>
            <a:srgbClr val="595959"/>
          </a:solidFill>
          <a:ln w="19050" cmpd="sng">
            <a:noFill/>
          </a:ln>
          <a:effectLst/>
        </p:spPr>
        <p:style>
          <a:lnRef idx="2">
            <a:schemeClr val="accent1"/>
          </a:lnRef>
          <a:fillRef idx="0">
            <a:schemeClr val="accent1"/>
          </a:fillRef>
          <a:effectRef idx="1">
            <a:schemeClr val="accent1"/>
          </a:effectRef>
          <a:fontRef idx="minor">
            <a:schemeClr val="tx1"/>
          </a:fontRef>
        </p:style>
        <p:txBody>
          <a:bodyPr rtlCol="0" anchor="t"/>
          <a:lstStyle/>
          <a:p>
            <a:pPr marL="1485900"/>
            <a:r>
              <a:rPr lang="en-US" sz="3200" b="1" dirty="0" smtClean="0">
                <a:solidFill>
                  <a:srgbClr val="FFFFFF"/>
                </a:solidFill>
              </a:rPr>
              <a:t>    </a:t>
            </a:r>
            <a:endParaRPr lang="en-US" sz="3200" b="1" dirty="0">
              <a:solidFill>
                <a:srgbClr val="FFFFFF"/>
              </a:solidFill>
            </a:endParaRPr>
          </a:p>
        </p:txBody>
      </p:sp>
      <p:sp>
        <p:nvSpPr>
          <p:cNvPr id="82" name="TextBox 81"/>
          <p:cNvSpPr txBox="1"/>
          <p:nvPr/>
        </p:nvSpPr>
        <p:spPr>
          <a:xfrm>
            <a:off x="1662144" y="1936750"/>
            <a:ext cx="5807995" cy="317225"/>
          </a:xfrm>
          <a:prstGeom prst="rect">
            <a:avLst/>
          </a:prstGeom>
        </p:spPr>
        <p:txBody>
          <a:bodyPr vert="horz" wrap="none" lIns="91440" tIns="45720" rIns="91440" bIns="45720" rtlCol="0">
            <a:noAutofit/>
          </a:bodyPr>
          <a:lstStyle/>
          <a:p>
            <a:pPr>
              <a:spcBef>
                <a:spcPct val="20000"/>
              </a:spcBef>
            </a:pPr>
            <a:r>
              <a:rPr lang="en-US" sz="1200" b="1" dirty="0" smtClean="0">
                <a:solidFill>
                  <a:schemeClr val="bg2"/>
                </a:solidFill>
              </a:rPr>
              <a:t>Hortonworks Data Platform 2.3</a:t>
            </a:r>
            <a:endParaRPr lang="en-US" sz="1200" b="1" dirty="0">
              <a:solidFill>
                <a:schemeClr val="bg2"/>
              </a:solidFill>
            </a:endParaRPr>
          </a:p>
        </p:txBody>
      </p:sp>
      <p:pic>
        <p:nvPicPr>
          <p:cNvPr id="84" name="Picture 83" descr="Hor_RGBLogo ALL white copy.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80900" y="1714500"/>
            <a:ext cx="906462" cy="342621"/>
          </a:xfrm>
          <a:prstGeom prst="rect">
            <a:avLst/>
          </a:prstGeom>
        </p:spPr>
      </p:pic>
      <p:sp>
        <p:nvSpPr>
          <p:cNvPr id="8" name="Rounded Rectangle 7"/>
          <p:cNvSpPr/>
          <p:nvPr/>
        </p:nvSpPr>
        <p:spPr>
          <a:xfrm>
            <a:off x="2937103" y="3822793"/>
            <a:ext cx="5221059" cy="890955"/>
          </a:xfrm>
          <a:prstGeom prst="roundRect">
            <a:avLst>
              <a:gd name="adj" fmla="val 0"/>
            </a:avLst>
          </a:prstGeom>
          <a:solidFill>
            <a:schemeClr val="accent1">
              <a:lumMod val="20000"/>
              <a:lumOff val="80000"/>
            </a:schemeClr>
          </a:solidFill>
          <a:ln w="12700"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lIns="91440" rIns="0" rtlCol="0" anchor="t"/>
          <a:lstStyle/>
          <a:p>
            <a:r>
              <a:rPr lang="en-US" sz="1100" b="1" dirty="0" smtClean="0">
                <a:solidFill>
                  <a:prstClr val="black">
                    <a:lumMod val="65000"/>
                    <a:lumOff val="35000"/>
                  </a:prstClr>
                </a:solidFill>
                <a:latin typeface="Calibri"/>
                <a:cs typeface="Calibri"/>
              </a:rPr>
              <a:t> </a:t>
            </a:r>
            <a:endParaRPr lang="en-US" sz="1100" b="1" dirty="0">
              <a:solidFill>
                <a:prstClr val="black">
                  <a:lumMod val="65000"/>
                  <a:lumOff val="35000"/>
                </a:prstClr>
              </a:solidFill>
              <a:latin typeface="Calibri"/>
              <a:cs typeface="Calibri"/>
            </a:endParaRPr>
          </a:p>
        </p:txBody>
      </p:sp>
      <p:sp>
        <p:nvSpPr>
          <p:cNvPr id="12" name="Rounded Rectangle 11"/>
          <p:cNvSpPr/>
          <p:nvPr/>
        </p:nvSpPr>
        <p:spPr>
          <a:xfrm>
            <a:off x="2930706" y="2283653"/>
            <a:ext cx="5228902" cy="1454382"/>
          </a:xfrm>
          <a:prstGeom prst="roundRect">
            <a:avLst>
              <a:gd name="adj" fmla="val 0"/>
            </a:avLst>
          </a:prstGeom>
          <a:solidFill>
            <a:schemeClr val="accent1">
              <a:lumMod val="20000"/>
              <a:lumOff val="80000"/>
            </a:schemeClr>
          </a:solidFill>
          <a:ln w="12700"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lIns="91440" rIns="0" rtlCol="0" anchor="t"/>
          <a:lstStyle/>
          <a:p>
            <a:endParaRPr lang="en-US" sz="1100" b="1" dirty="0">
              <a:solidFill>
                <a:prstClr val="black">
                  <a:lumMod val="65000"/>
                  <a:lumOff val="35000"/>
                </a:prstClr>
              </a:solidFill>
              <a:latin typeface="Calibri"/>
              <a:cs typeface="Calibri"/>
            </a:endParaRPr>
          </a:p>
        </p:txBody>
      </p:sp>
      <p:sp>
        <p:nvSpPr>
          <p:cNvPr id="13" name="Rounded Rectangle 12"/>
          <p:cNvSpPr>
            <a:spLocks/>
          </p:cNvSpPr>
          <p:nvPr/>
        </p:nvSpPr>
        <p:spPr>
          <a:xfrm>
            <a:off x="2926597" y="3502666"/>
            <a:ext cx="5242283" cy="499696"/>
          </a:xfrm>
          <a:prstGeom prst="roundRect">
            <a:avLst>
              <a:gd name="adj" fmla="val 0"/>
            </a:avLst>
          </a:prstGeom>
          <a:solidFill>
            <a:schemeClr val="accent3"/>
          </a:solidFill>
          <a:ln w="9525" cmpd="sng">
            <a:noFill/>
          </a:ln>
          <a:effectLst/>
        </p:spPr>
        <p:style>
          <a:lnRef idx="1">
            <a:schemeClr val="accent1"/>
          </a:lnRef>
          <a:fillRef idx="3">
            <a:schemeClr val="accent1"/>
          </a:fillRef>
          <a:effectRef idx="2">
            <a:schemeClr val="accent1"/>
          </a:effectRef>
          <a:fontRef idx="minor">
            <a:schemeClr val="lt1"/>
          </a:fontRef>
        </p:style>
        <p:txBody>
          <a:bodyPr lIns="0" tIns="137160" rIns="0" rtlCol="0" anchor="ctr"/>
          <a:lstStyle/>
          <a:p>
            <a:pPr algn="ctr"/>
            <a:r>
              <a:rPr lang="en-US" sz="1100" b="1" dirty="0" smtClean="0">
                <a:solidFill>
                  <a:schemeClr val="bg2"/>
                </a:solidFill>
                <a:latin typeface="Arial"/>
                <a:cs typeface="Arial"/>
              </a:rPr>
              <a:t>YARN : Data Operating System</a:t>
            </a:r>
            <a:endParaRPr lang="en-US" sz="900" dirty="0">
              <a:solidFill>
                <a:schemeClr val="bg2"/>
              </a:solidFill>
              <a:latin typeface="Arial"/>
              <a:cs typeface="Arial"/>
            </a:endParaRPr>
          </a:p>
        </p:txBody>
      </p:sp>
      <p:sp>
        <p:nvSpPr>
          <p:cNvPr id="17" name="Rounded Rectangle 16"/>
          <p:cNvSpPr/>
          <p:nvPr/>
        </p:nvSpPr>
        <p:spPr>
          <a:xfrm rot="5400000">
            <a:off x="5339312" y="-129062"/>
            <a:ext cx="412744" cy="5238174"/>
          </a:xfrm>
          <a:prstGeom prst="roundRect">
            <a:avLst>
              <a:gd name="adj" fmla="val 0"/>
            </a:avLst>
          </a:prstGeom>
          <a:solidFill>
            <a:srgbClr val="59B51E"/>
          </a:solidFill>
          <a:ln w="28575" cmpd="sng">
            <a:noFill/>
          </a:ln>
          <a:effectLst/>
        </p:spPr>
        <p:style>
          <a:lnRef idx="1">
            <a:schemeClr val="accent1"/>
          </a:lnRef>
          <a:fillRef idx="3">
            <a:schemeClr val="accent1"/>
          </a:fillRef>
          <a:effectRef idx="2">
            <a:schemeClr val="accent1"/>
          </a:effectRef>
          <a:fontRef idx="minor">
            <a:schemeClr val="lt1"/>
          </a:fontRef>
        </p:style>
        <p:txBody>
          <a:bodyPr vert="vert270" lIns="0" tIns="0" rIns="0" bIns="0" rtlCol="0" anchor="ctr"/>
          <a:lstStyle/>
          <a:p>
            <a:pPr algn="ctr"/>
            <a:r>
              <a:rPr lang="en-US" sz="900" b="1" dirty="0">
                <a:solidFill>
                  <a:srgbClr val="FFFFFF"/>
                </a:solidFill>
                <a:latin typeface="Arial"/>
                <a:cs typeface="Arial"/>
              </a:rPr>
              <a:t>DATA </a:t>
            </a:r>
            <a:r>
              <a:rPr lang="en-US" sz="900" b="1" dirty="0" smtClean="0">
                <a:solidFill>
                  <a:srgbClr val="FFFFFF"/>
                </a:solidFill>
                <a:latin typeface="Arial"/>
                <a:cs typeface="Arial"/>
              </a:rPr>
              <a:t> ACCESS</a:t>
            </a:r>
            <a:endParaRPr lang="en-US" sz="900" b="1" dirty="0">
              <a:solidFill>
                <a:srgbClr val="FFFFFF"/>
              </a:solidFill>
              <a:latin typeface="Arial"/>
              <a:cs typeface="Arial"/>
            </a:endParaRPr>
          </a:p>
        </p:txBody>
      </p:sp>
      <p:sp>
        <p:nvSpPr>
          <p:cNvPr id="5" name="Title 4"/>
          <p:cNvSpPr>
            <a:spLocks noGrp="1"/>
          </p:cNvSpPr>
          <p:nvPr>
            <p:ph type="title"/>
          </p:nvPr>
        </p:nvSpPr>
        <p:spPr>
          <a:xfrm>
            <a:off x="609441" y="0"/>
            <a:ext cx="11453222" cy="1016000"/>
          </a:xfrm>
        </p:spPr>
        <p:txBody>
          <a:bodyPr>
            <a:normAutofit/>
          </a:bodyPr>
          <a:lstStyle/>
          <a:p>
            <a:r>
              <a:rPr lang="en-US" dirty="0" smtClean="0"/>
              <a:t>Core Capabilities of HDP 2.3</a:t>
            </a:r>
            <a:endParaRPr lang="en-US" dirty="0"/>
          </a:p>
        </p:txBody>
      </p:sp>
      <p:sp>
        <p:nvSpPr>
          <p:cNvPr id="6" name="Rounded Rectangle 5"/>
          <p:cNvSpPr/>
          <p:nvPr/>
        </p:nvSpPr>
        <p:spPr>
          <a:xfrm>
            <a:off x="1727976" y="2283653"/>
            <a:ext cx="1143000" cy="2850720"/>
          </a:xfrm>
          <a:prstGeom prst="roundRect">
            <a:avLst>
              <a:gd name="adj" fmla="val 0"/>
            </a:avLst>
          </a:prstGeom>
          <a:solidFill>
            <a:schemeClr val="accent1">
              <a:lumMod val="20000"/>
              <a:lumOff val="80000"/>
            </a:schemeClr>
          </a:solidFill>
          <a:ln w="12700"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endParaRPr lang="en-US" sz="1100" b="1" dirty="0">
              <a:solidFill>
                <a:prstClr val="black">
                  <a:lumMod val="65000"/>
                  <a:lumOff val="35000"/>
                </a:prstClr>
              </a:solidFill>
              <a:latin typeface="Calibri"/>
              <a:cs typeface="Calibri"/>
            </a:endParaRPr>
          </a:p>
        </p:txBody>
      </p:sp>
      <p:sp>
        <p:nvSpPr>
          <p:cNvPr id="7" name="Rounded Rectangle 6"/>
          <p:cNvSpPr/>
          <p:nvPr/>
        </p:nvSpPr>
        <p:spPr>
          <a:xfrm>
            <a:off x="9419058" y="2278139"/>
            <a:ext cx="1143000" cy="2856234"/>
          </a:xfrm>
          <a:prstGeom prst="roundRect">
            <a:avLst>
              <a:gd name="adj" fmla="val 0"/>
            </a:avLst>
          </a:prstGeom>
          <a:solidFill>
            <a:schemeClr val="accent1">
              <a:lumMod val="20000"/>
              <a:lumOff val="80000"/>
            </a:schemeClr>
          </a:solidFill>
          <a:ln w="12700"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endParaRPr lang="en-US" sz="1100" b="1" dirty="0">
              <a:solidFill>
                <a:prstClr val="black">
                  <a:lumMod val="65000"/>
                  <a:lumOff val="35000"/>
                </a:prstClr>
              </a:solidFill>
              <a:latin typeface="Calibri"/>
              <a:cs typeface="Calibri"/>
            </a:endParaRPr>
          </a:p>
        </p:txBody>
      </p:sp>
      <p:sp>
        <p:nvSpPr>
          <p:cNvPr id="14" name="Rounded Rectangle 13"/>
          <p:cNvSpPr/>
          <p:nvPr/>
        </p:nvSpPr>
        <p:spPr>
          <a:xfrm>
            <a:off x="8215868" y="2278139"/>
            <a:ext cx="1143000" cy="2856234"/>
          </a:xfrm>
          <a:prstGeom prst="roundRect">
            <a:avLst>
              <a:gd name="adj" fmla="val 0"/>
            </a:avLst>
          </a:prstGeom>
          <a:solidFill>
            <a:schemeClr val="accent1">
              <a:lumMod val="20000"/>
              <a:lumOff val="80000"/>
            </a:schemeClr>
          </a:solidFill>
          <a:ln w="12700"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spcBef>
                <a:spcPts val="400"/>
              </a:spcBef>
            </a:pPr>
            <a:endParaRPr lang="en-US" sz="1100" b="1" dirty="0">
              <a:solidFill>
                <a:prstClr val="black">
                  <a:lumMod val="65000"/>
                  <a:lumOff val="35000"/>
                </a:prstClr>
              </a:solidFill>
              <a:latin typeface="Calibri"/>
              <a:cs typeface="Calibri"/>
            </a:endParaRPr>
          </a:p>
        </p:txBody>
      </p:sp>
      <p:sp>
        <p:nvSpPr>
          <p:cNvPr id="16" name="Rounded Rectangle 15"/>
          <p:cNvSpPr/>
          <p:nvPr/>
        </p:nvSpPr>
        <p:spPr>
          <a:xfrm rot="5400000">
            <a:off x="8577134" y="1915769"/>
            <a:ext cx="418259" cy="1143000"/>
          </a:xfrm>
          <a:prstGeom prst="roundRect">
            <a:avLst>
              <a:gd name="adj" fmla="val 0"/>
            </a:avLst>
          </a:prstGeom>
          <a:solidFill>
            <a:srgbClr val="59B51E"/>
          </a:solidFill>
          <a:ln w="28575" cmpd="sng">
            <a:noFill/>
          </a:ln>
          <a:effectLst/>
        </p:spPr>
        <p:style>
          <a:lnRef idx="1">
            <a:schemeClr val="accent1"/>
          </a:lnRef>
          <a:fillRef idx="3">
            <a:schemeClr val="accent1"/>
          </a:fillRef>
          <a:effectRef idx="2">
            <a:schemeClr val="accent1"/>
          </a:effectRef>
          <a:fontRef idx="minor">
            <a:schemeClr val="lt1"/>
          </a:fontRef>
        </p:style>
        <p:txBody>
          <a:bodyPr vert="vert270" lIns="0" tIns="0" rIns="0" bIns="0" rtlCol="0" anchor="ctr"/>
          <a:lstStyle/>
          <a:p>
            <a:pPr algn="ctr"/>
            <a:r>
              <a:rPr lang="en-US" sz="900" b="1" dirty="0" smtClean="0">
                <a:solidFill>
                  <a:srgbClr val="FFFFFF"/>
                </a:solidFill>
                <a:latin typeface="Arial"/>
                <a:cs typeface="Arial"/>
              </a:rPr>
              <a:t>SECURITY</a:t>
            </a:r>
            <a:endParaRPr lang="en-US" sz="900" b="1" dirty="0">
              <a:solidFill>
                <a:srgbClr val="FFFFFF"/>
              </a:solidFill>
              <a:latin typeface="Arial"/>
              <a:cs typeface="Arial"/>
            </a:endParaRPr>
          </a:p>
        </p:txBody>
      </p:sp>
      <p:sp>
        <p:nvSpPr>
          <p:cNvPr id="18" name="Rounded Rectangle 17"/>
          <p:cNvSpPr/>
          <p:nvPr/>
        </p:nvSpPr>
        <p:spPr>
          <a:xfrm rot="5400000">
            <a:off x="2087751" y="1915768"/>
            <a:ext cx="418259" cy="1143000"/>
          </a:xfrm>
          <a:prstGeom prst="roundRect">
            <a:avLst>
              <a:gd name="adj" fmla="val 0"/>
            </a:avLst>
          </a:prstGeom>
          <a:solidFill>
            <a:srgbClr val="59B51E"/>
          </a:solidFill>
          <a:ln w="28575" cmpd="sng">
            <a:noFill/>
          </a:ln>
          <a:effectLst/>
        </p:spPr>
        <p:style>
          <a:lnRef idx="1">
            <a:schemeClr val="accent1"/>
          </a:lnRef>
          <a:fillRef idx="3">
            <a:schemeClr val="accent1"/>
          </a:fillRef>
          <a:effectRef idx="2">
            <a:schemeClr val="accent1"/>
          </a:effectRef>
          <a:fontRef idx="minor">
            <a:schemeClr val="lt1"/>
          </a:fontRef>
        </p:style>
        <p:txBody>
          <a:bodyPr vert="vert270" lIns="0" tIns="0" rIns="0" bIns="0" rtlCol="0" anchor="ctr"/>
          <a:lstStyle/>
          <a:p>
            <a:pPr algn="ctr"/>
            <a:r>
              <a:rPr lang="en-US" sz="900" b="1" dirty="0" smtClean="0">
                <a:solidFill>
                  <a:srgbClr val="FFFFFF"/>
                </a:solidFill>
                <a:latin typeface="Arial"/>
                <a:cs typeface="Arial"/>
              </a:rPr>
              <a:t>GOVERNANCE &amp; INTEGRATION</a:t>
            </a:r>
            <a:endParaRPr lang="en-US" sz="900" b="1" dirty="0">
              <a:solidFill>
                <a:srgbClr val="FFFFFF"/>
              </a:solidFill>
              <a:latin typeface="Arial"/>
              <a:cs typeface="Arial"/>
            </a:endParaRPr>
          </a:p>
        </p:txBody>
      </p:sp>
      <p:sp>
        <p:nvSpPr>
          <p:cNvPr id="20" name="Rounded Rectangle 19"/>
          <p:cNvSpPr/>
          <p:nvPr/>
        </p:nvSpPr>
        <p:spPr>
          <a:xfrm rot="5400000">
            <a:off x="9784624" y="1915999"/>
            <a:ext cx="417797" cy="1143000"/>
          </a:xfrm>
          <a:prstGeom prst="roundRect">
            <a:avLst>
              <a:gd name="adj" fmla="val 0"/>
            </a:avLst>
          </a:prstGeom>
          <a:solidFill>
            <a:srgbClr val="59B51E"/>
          </a:solidFill>
          <a:ln w="28575" cmpd="sng">
            <a:noFill/>
          </a:ln>
          <a:effectLst/>
        </p:spPr>
        <p:style>
          <a:lnRef idx="1">
            <a:schemeClr val="accent1"/>
          </a:lnRef>
          <a:fillRef idx="3">
            <a:schemeClr val="accent1"/>
          </a:fillRef>
          <a:effectRef idx="2">
            <a:schemeClr val="accent1"/>
          </a:effectRef>
          <a:fontRef idx="minor">
            <a:schemeClr val="lt1"/>
          </a:fontRef>
        </p:style>
        <p:txBody>
          <a:bodyPr vert="vert270" lIns="0" tIns="0" rIns="0" bIns="0" rtlCol="0" anchor="ctr"/>
          <a:lstStyle/>
          <a:p>
            <a:pPr algn="ctr"/>
            <a:r>
              <a:rPr lang="en-US" sz="900" b="1" dirty="0" smtClean="0">
                <a:solidFill>
                  <a:srgbClr val="FFFFFF"/>
                </a:solidFill>
                <a:latin typeface="Arial"/>
                <a:cs typeface="Arial"/>
              </a:rPr>
              <a:t>OPERATIONS</a:t>
            </a:r>
            <a:endParaRPr lang="en-US" sz="900" b="1" dirty="0">
              <a:solidFill>
                <a:srgbClr val="FFFFFF"/>
              </a:solidFill>
              <a:latin typeface="Arial"/>
              <a:cs typeface="Arial"/>
            </a:endParaRPr>
          </a:p>
        </p:txBody>
      </p:sp>
      <p:grpSp>
        <p:nvGrpSpPr>
          <p:cNvPr id="27" name="Group 26"/>
          <p:cNvGrpSpPr/>
          <p:nvPr/>
        </p:nvGrpSpPr>
        <p:grpSpPr>
          <a:xfrm>
            <a:off x="2957152" y="4111620"/>
            <a:ext cx="5179978" cy="475013"/>
            <a:chOff x="2499285" y="4541714"/>
            <a:chExt cx="3308943" cy="475013"/>
          </a:xfrm>
        </p:grpSpPr>
        <p:grpSp>
          <p:nvGrpSpPr>
            <p:cNvPr id="28" name="Group 27"/>
            <p:cNvGrpSpPr/>
            <p:nvPr/>
          </p:nvGrpSpPr>
          <p:grpSpPr>
            <a:xfrm>
              <a:off x="2499285" y="4541714"/>
              <a:ext cx="3001931" cy="475013"/>
              <a:chOff x="2573538" y="3889648"/>
              <a:chExt cx="3001931" cy="475013"/>
            </a:xfrm>
            <a:solidFill>
              <a:schemeClr val="tx2"/>
            </a:solidFill>
          </p:grpSpPr>
          <p:sp>
            <p:nvSpPr>
              <p:cNvPr id="32" name="Rounded Rectangle 31"/>
              <p:cNvSpPr>
                <a:spLocks/>
              </p:cNvSpPr>
              <p:nvPr/>
            </p:nvSpPr>
            <p:spPr>
              <a:xfrm>
                <a:off x="2573538" y="3889648"/>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a:solidFill>
                      <a:srgbClr val="1E1E1E">
                        <a:lumMod val="75000"/>
                        <a:lumOff val="25000"/>
                      </a:srgbClr>
                    </a:solidFill>
                    <a:latin typeface="Calibri"/>
                    <a:cs typeface="Calibri"/>
                  </a:rPr>
                  <a:t>1</a:t>
                </a:r>
              </a:p>
            </p:txBody>
          </p:sp>
          <p:sp>
            <p:nvSpPr>
              <p:cNvPr id="33" name="Rounded Rectangle 32"/>
              <p:cNvSpPr>
                <a:spLocks/>
              </p:cNvSpPr>
              <p:nvPr/>
            </p:nvSpPr>
            <p:spPr>
              <a:xfrm>
                <a:off x="2876974" y="3889648"/>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34" name="Rounded Rectangle 33"/>
              <p:cNvSpPr>
                <a:spLocks/>
              </p:cNvSpPr>
              <p:nvPr/>
            </p:nvSpPr>
            <p:spPr>
              <a:xfrm>
                <a:off x="3180410" y="3889648"/>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35" name="Rounded Rectangle 34"/>
              <p:cNvSpPr>
                <a:spLocks/>
              </p:cNvSpPr>
              <p:nvPr/>
            </p:nvSpPr>
            <p:spPr>
              <a:xfrm>
                <a:off x="3483846" y="3889648"/>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36" name="Rounded Rectangle 35"/>
              <p:cNvSpPr>
                <a:spLocks/>
              </p:cNvSpPr>
              <p:nvPr/>
            </p:nvSpPr>
            <p:spPr>
              <a:xfrm>
                <a:off x="3787282" y="3889648"/>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37" name="Rounded Rectangle 36"/>
              <p:cNvSpPr>
                <a:spLocks/>
              </p:cNvSpPr>
              <p:nvPr/>
            </p:nvSpPr>
            <p:spPr>
              <a:xfrm>
                <a:off x="4090718" y="3889648"/>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38" name="Rounded Rectangle 37"/>
              <p:cNvSpPr>
                <a:spLocks/>
              </p:cNvSpPr>
              <p:nvPr/>
            </p:nvSpPr>
            <p:spPr>
              <a:xfrm>
                <a:off x="4394154" y="3889648"/>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39" name="Rounded Rectangle 38"/>
              <p:cNvSpPr>
                <a:spLocks/>
              </p:cNvSpPr>
              <p:nvPr/>
            </p:nvSpPr>
            <p:spPr>
              <a:xfrm>
                <a:off x="4697590" y="3889648"/>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40" name="Rounded Rectangle 39"/>
              <p:cNvSpPr>
                <a:spLocks/>
              </p:cNvSpPr>
              <p:nvPr/>
            </p:nvSpPr>
            <p:spPr>
              <a:xfrm>
                <a:off x="5001026" y="3889648"/>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41" name="Rounded Rectangle 40"/>
              <p:cNvSpPr>
                <a:spLocks/>
              </p:cNvSpPr>
              <p:nvPr/>
            </p:nvSpPr>
            <p:spPr>
              <a:xfrm>
                <a:off x="5304462" y="3889648"/>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42" name="Rounded Rectangle 41"/>
              <p:cNvSpPr>
                <a:spLocks/>
              </p:cNvSpPr>
              <p:nvPr/>
            </p:nvSpPr>
            <p:spPr>
              <a:xfrm>
                <a:off x="2573538" y="4145352"/>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43" name="Rounded Rectangle 42"/>
              <p:cNvSpPr>
                <a:spLocks/>
              </p:cNvSpPr>
              <p:nvPr/>
            </p:nvSpPr>
            <p:spPr>
              <a:xfrm>
                <a:off x="2876974" y="4145352"/>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44" name="Rounded Rectangle 43"/>
              <p:cNvSpPr>
                <a:spLocks/>
              </p:cNvSpPr>
              <p:nvPr/>
            </p:nvSpPr>
            <p:spPr>
              <a:xfrm>
                <a:off x="3180410" y="4145352"/>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45" name="Rounded Rectangle 44"/>
              <p:cNvSpPr>
                <a:spLocks/>
              </p:cNvSpPr>
              <p:nvPr/>
            </p:nvSpPr>
            <p:spPr>
              <a:xfrm>
                <a:off x="3483846" y="4145352"/>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46" name="Rounded Rectangle 45"/>
              <p:cNvSpPr>
                <a:spLocks/>
              </p:cNvSpPr>
              <p:nvPr/>
            </p:nvSpPr>
            <p:spPr>
              <a:xfrm>
                <a:off x="3787282" y="4145352"/>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47" name="Rounded Rectangle 46"/>
              <p:cNvSpPr>
                <a:spLocks/>
              </p:cNvSpPr>
              <p:nvPr/>
            </p:nvSpPr>
            <p:spPr>
              <a:xfrm>
                <a:off x="4090718" y="4145352"/>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48" name="Rounded Rectangle 47"/>
              <p:cNvSpPr>
                <a:spLocks/>
              </p:cNvSpPr>
              <p:nvPr/>
            </p:nvSpPr>
            <p:spPr>
              <a:xfrm>
                <a:off x="4394154" y="4145352"/>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49" name="Rounded Rectangle 48"/>
              <p:cNvSpPr>
                <a:spLocks/>
              </p:cNvSpPr>
              <p:nvPr/>
            </p:nvSpPr>
            <p:spPr>
              <a:xfrm>
                <a:off x="4697590" y="4145352"/>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50" name="Rounded Rectangle 49"/>
              <p:cNvSpPr>
                <a:spLocks/>
              </p:cNvSpPr>
              <p:nvPr/>
            </p:nvSpPr>
            <p:spPr>
              <a:xfrm>
                <a:off x="5001026" y="4145352"/>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51" name="Rounded Rectangle 50"/>
              <p:cNvSpPr>
                <a:spLocks/>
              </p:cNvSpPr>
              <p:nvPr/>
            </p:nvSpPr>
            <p:spPr>
              <a:xfrm>
                <a:off x="5304462" y="4145352"/>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grpSp>
        <p:sp>
          <p:nvSpPr>
            <p:cNvPr id="29" name="Rounded Rectangle 28"/>
            <p:cNvSpPr>
              <a:spLocks/>
            </p:cNvSpPr>
            <p:nvPr/>
          </p:nvSpPr>
          <p:spPr>
            <a:xfrm>
              <a:off x="5537221" y="4541714"/>
              <a:ext cx="271007"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31" name="Rounded Rectangle 30"/>
            <p:cNvSpPr>
              <a:spLocks/>
            </p:cNvSpPr>
            <p:nvPr/>
          </p:nvSpPr>
          <p:spPr>
            <a:xfrm>
              <a:off x="5537221" y="4797418"/>
              <a:ext cx="271007"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b="1" dirty="0">
                  <a:solidFill>
                    <a:srgbClr val="1E1E1E">
                      <a:lumMod val="75000"/>
                      <a:lumOff val="25000"/>
                    </a:srgbClr>
                  </a:solidFill>
                  <a:latin typeface="Calibri"/>
                  <a:cs typeface="Calibri"/>
                </a:rPr>
                <a:t>N</a:t>
              </a:r>
            </a:p>
          </p:txBody>
        </p:sp>
      </p:grpSp>
      <p:sp>
        <p:nvSpPr>
          <p:cNvPr id="11" name="Rounded Rectangle 10"/>
          <p:cNvSpPr>
            <a:spLocks/>
          </p:cNvSpPr>
          <p:nvPr/>
        </p:nvSpPr>
        <p:spPr>
          <a:xfrm>
            <a:off x="1773019" y="2764295"/>
            <a:ext cx="1051560" cy="922230"/>
          </a:xfrm>
          <a:prstGeom prst="roundRect">
            <a:avLst>
              <a:gd name="adj" fmla="val 0"/>
            </a:avLst>
          </a:pr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wrap="square" lIns="91440" rIns="0" rtlCol="0" anchor="t"/>
          <a:lstStyle/>
          <a:p>
            <a:r>
              <a:rPr lang="en-US" sz="900" b="1" dirty="0" smtClean="0">
                <a:solidFill>
                  <a:srgbClr val="1E1E1E">
                    <a:lumMod val="75000"/>
                    <a:lumOff val="25000"/>
                  </a:srgbClr>
                </a:solidFill>
                <a:latin typeface="Arial"/>
                <a:cs typeface="Arial"/>
              </a:rPr>
              <a:t>Data Lifecycle &amp; Governance</a:t>
            </a:r>
          </a:p>
          <a:p>
            <a:endParaRPr lang="en-US" sz="900" b="1" dirty="0">
              <a:solidFill>
                <a:srgbClr val="1E1E1E">
                  <a:lumMod val="75000"/>
                  <a:lumOff val="25000"/>
                </a:srgbClr>
              </a:solidFill>
              <a:latin typeface="Arial"/>
              <a:cs typeface="Arial"/>
            </a:endParaRPr>
          </a:p>
          <a:p>
            <a:r>
              <a:rPr lang="en-US" sz="900" dirty="0" smtClean="0">
                <a:solidFill>
                  <a:srgbClr val="1E1E1E">
                    <a:lumMod val="75000"/>
                    <a:lumOff val="25000"/>
                  </a:srgbClr>
                </a:solidFill>
                <a:latin typeface="Arial"/>
                <a:cs typeface="Arial"/>
              </a:rPr>
              <a:t>Falcon</a:t>
            </a:r>
          </a:p>
          <a:p>
            <a:r>
              <a:rPr lang="en-US" sz="900" dirty="0" smtClean="0">
                <a:solidFill>
                  <a:srgbClr val="1E1E1E">
                    <a:lumMod val="75000"/>
                    <a:lumOff val="25000"/>
                  </a:srgbClr>
                </a:solidFill>
                <a:latin typeface="Arial"/>
                <a:cs typeface="Arial"/>
              </a:rPr>
              <a:t>Atlas</a:t>
            </a:r>
          </a:p>
          <a:p>
            <a:endParaRPr lang="en-US" sz="900" b="1" dirty="0">
              <a:solidFill>
                <a:srgbClr val="1E1E1E">
                  <a:lumMod val="75000"/>
                  <a:lumOff val="25000"/>
                </a:srgbClr>
              </a:solidFill>
              <a:latin typeface="Arial"/>
              <a:cs typeface="Arial"/>
            </a:endParaRPr>
          </a:p>
          <a:p>
            <a:endParaRPr lang="en-US" sz="900" b="1" dirty="0" smtClean="0">
              <a:solidFill>
                <a:srgbClr val="1E1E1E">
                  <a:lumMod val="75000"/>
                  <a:lumOff val="25000"/>
                </a:srgbClr>
              </a:solidFill>
              <a:latin typeface="Arial"/>
              <a:cs typeface="Arial"/>
            </a:endParaRPr>
          </a:p>
        </p:txBody>
      </p:sp>
      <p:sp>
        <p:nvSpPr>
          <p:cNvPr id="19" name="Rounded Rectangle 18"/>
          <p:cNvSpPr>
            <a:spLocks/>
          </p:cNvSpPr>
          <p:nvPr/>
        </p:nvSpPr>
        <p:spPr>
          <a:xfrm>
            <a:off x="8263368" y="2815094"/>
            <a:ext cx="1051560" cy="2264906"/>
          </a:xfrm>
          <a:prstGeom prst="roundRect">
            <a:avLst>
              <a:gd name="adj" fmla="val 0"/>
            </a:avLst>
          </a:pr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wrap="square" lIns="91440" rIns="0" rtlCol="0" anchor="t"/>
          <a:lstStyle/>
          <a:p>
            <a:r>
              <a:rPr lang="en-US" sz="900" b="1" dirty="0">
                <a:solidFill>
                  <a:srgbClr val="1E1E1E">
                    <a:lumMod val="75000"/>
                    <a:lumOff val="25000"/>
                  </a:srgbClr>
                </a:solidFill>
                <a:latin typeface="Arial"/>
                <a:cs typeface="Arial"/>
              </a:rPr>
              <a:t>Administration</a:t>
            </a:r>
          </a:p>
          <a:p>
            <a:r>
              <a:rPr lang="en-US" sz="900" b="1" dirty="0">
                <a:solidFill>
                  <a:srgbClr val="1E1E1E">
                    <a:lumMod val="75000"/>
                    <a:lumOff val="25000"/>
                  </a:srgbClr>
                </a:solidFill>
                <a:latin typeface="Arial"/>
                <a:cs typeface="Arial"/>
              </a:rPr>
              <a:t>Authentication</a:t>
            </a:r>
          </a:p>
          <a:p>
            <a:r>
              <a:rPr lang="en-US" sz="900" b="1" dirty="0">
                <a:solidFill>
                  <a:srgbClr val="1E1E1E">
                    <a:lumMod val="75000"/>
                    <a:lumOff val="25000"/>
                  </a:srgbClr>
                </a:solidFill>
                <a:latin typeface="Arial"/>
                <a:cs typeface="Arial"/>
              </a:rPr>
              <a:t>Authorization</a:t>
            </a:r>
          </a:p>
          <a:p>
            <a:r>
              <a:rPr lang="en-US" sz="900" b="1" dirty="0">
                <a:solidFill>
                  <a:srgbClr val="1E1E1E">
                    <a:lumMod val="75000"/>
                    <a:lumOff val="25000"/>
                  </a:srgbClr>
                </a:solidFill>
                <a:latin typeface="Arial"/>
                <a:cs typeface="Arial"/>
              </a:rPr>
              <a:t>Audit</a:t>
            </a:r>
          </a:p>
          <a:p>
            <a:r>
              <a:rPr lang="en-US" sz="900" b="1" dirty="0">
                <a:solidFill>
                  <a:srgbClr val="1E1E1E">
                    <a:lumMod val="75000"/>
                    <a:lumOff val="25000"/>
                  </a:srgbClr>
                </a:solidFill>
                <a:latin typeface="Arial"/>
                <a:cs typeface="Arial"/>
              </a:rPr>
              <a:t>Data </a:t>
            </a:r>
            <a:r>
              <a:rPr lang="en-US" sz="900" b="1" dirty="0" smtClean="0">
                <a:solidFill>
                  <a:srgbClr val="1E1E1E">
                    <a:lumMod val="75000"/>
                    <a:lumOff val="25000"/>
                  </a:srgbClr>
                </a:solidFill>
                <a:latin typeface="Arial"/>
                <a:cs typeface="Arial"/>
              </a:rPr>
              <a:t>Protection</a:t>
            </a:r>
          </a:p>
          <a:p>
            <a:endParaRPr lang="en-US" sz="900" b="1" dirty="0">
              <a:solidFill>
                <a:srgbClr val="1E1E1E">
                  <a:lumMod val="75000"/>
                  <a:lumOff val="25000"/>
                </a:srgbClr>
              </a:solidFill>
              <a:latin typeface="Arial"/>
              <a:cs typeface="Arial"/>
            </a:endParaRPr>
          </a:p>
          <a:p>
            <a:r>
              <a:rPr lang="en-US" sz="900" dirty="0" smtClean="0">
                <a:solidFill>
                  <a:srgbClr val="1E1E1E">
                    <a:lumMod val="75000"/>
                    <a:lumOff val="25000"/>
                  </a:srgbClr>
                </a:solidFill>
                <a:cs typeface="Arial"/>
              </a:rPr>
              <a:t>Ranger</a:t>
            </a:r>
            <a:endParaRPr lang="en-US" sz="900" dirty="0">
              <a:solidFill>
                <a:srgbClr val="1E1E1E">
                  <a:lumMod val="75000"/>
                  <a:lumOff val="25000"/>
                </a:srgbClr>
              </a:solidFill>
              <a:cs typeface="Arial"/>
            </a:endParaRPr>
          </a:p>
          <a:p>
            <a:r>
              <a:rPr lang="en-US" sz="900" dirty="0" smtClean="0">
                <a:solidFill>
                  <a:srgbClr val="1E1E1E">
                    <a:lumMod val="75000"/>
                    <a:lumOff val="25000"/>
                  </a:srgbClr>
                </a:solidFill>
                <a:cs typeface="Arial"/>
              </a:rPr>
              <a:t>Knox</a:t>
            </a:r>
            <a:endParaRPr lang="en-US" sz="900" dirty="0">
              <a:solidFill>
                <a:srgbClr val="1E1E1E">
                  <a:lumMod val="75000"/>
                  <a:lumOff val="25000"/>
                </a:srgbClr>
              </a:solidFill>
              <a:cs typeface="Arial"/>
            </a:endParaRPr>
          </a:p>
          <a:p>
            <a:r>
              <a:rPr lang="en-US" sz="900" dirty="0" smtClean="0">
                <a:solidFill>
                  <a:srgbClr val="1E1E1E">
                    <a:lumMod val="75000"/>
                    <a:lumOff val="25000"/>
                  </a:srgbClr>
                </a:solidFill>
                <a:cs typeface="Arial"/>
              </a:rPr>
              <a:t>Atlas</a:t>
            </a:r>
            <a:endParaRPr lang="en-US" sz="900" dirty="0">
              <a:solidFill>
                <a:srgbClr val="1E1E1E">
                  <a:lumMod val="75000"/>
                  <a:lumOff val="25000"/>
                </a:srgbClr>
              </a:solidFill>
              <a:cs typeface="Arial"/>
            </a:endParaRPr>
          </a:p>
          <a:p>
            <a:r>
              <a:rPr lang="en-US" sz="900" dirty="0">
                <a:solidFill>
                  <a:srgbClr val="1E1E1E">
                    <a:lumMod val="75000"/>
                    <a:lumOff val="25000"/>
                  </a:srgbClr>
                </a:solidFill>
                <a:cs typeface="Arial"/>
              </a:rPr>
              <a:t>HDFS DARE</a:t>
            </a:r>
            <a:endParaRPr lang="en-US" sz="900" dirty="0" smtClean="0">
              <a:solidFill>
                <a:srgbClr val="1E1E1E">
                  <a:lumMod val="75000"/>
                  <a:lumOff val="25000"/>
                </a:srgbClr>
              </a:solidFill>
              <a:latin typeface="Arial"/>
              <a:cs typeface="Arial"/>
            </a:endParaRPr>
          </a:p>
          <a:p>
            <a:endParaRPr lang="en-US" sz="900" b="1" dirty="0">
              <a:solidFill>
                <a:srgbClr val="1E1E1E">
                  <a:lumMod val="75000"/>
                  <a:lumOff val="25000"/>
                </a:srgbClr>
              </a:solidFill>
              <a:latin typeface="Arial"/>
              <a:cs typeface="Arial"/>
            </a:endParaRPr>
          </a:p>
          <a:p>
            <a:endParaRPr lang="en-US" sz="800" dirty="0" smtClean="0">
              <a:solidFill>
                <a:srgbClr val="1E1E1E">
                  <a:lumMod val="75000"/>
                  <a:lumOff val="25000"/>
                </a:srgbClr>
              </a:solidFill>
              <a:latin typeface="Arial"/>
              <a:cs typeface="Arial"/>
            </a:endParaRPr>
          </a:p>
        </p:txBody>
      </p:sp>
      <p:sp>
        <p:nvSpPr>
          <p:cNvPr id="64" name="Rounded Rectangle 63"/>
          <p:cNvSpPr>
            <a:spLocks/>
          </p:cNvSpPr>
          <p:nvPr/>
        </p:nvSpPr>
        <p:spPr>
          <a:xfrm>
            <a:off x="1773019" y="3763140"/>
            <a:ext cx="1051560" cy="1316860"/>
          </a:xfrm>
          <a:prstGeom prst="roundRect">
            <a:avLst>
              <a:gd name="adj" fmla="val 0"/>
            </a:avLst>
          </a:pr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wrap="square" lIns="91440" rIns="0" rtlCol="0" anchor="t"/>
          <a:lstStyle/>
          <a:p>
            <a:r>
              <a:rPr lang="en-US" sz="900" b="1" dirty="0" smtClean="0">
                <a:solidFill>
                  <a:srgbClr val="1E1E1E">
                    <a:lumMod val="75000"/>
                    <a:lumOff val="25000"/>
                  </a:srgbClr>
                </a:solidFill>
                <a:latin typeface="Arial"/>
                <a:cs typeface="Arial"/>
              </a:rPr>
              <a:t>Data Workflow</a:t>
            </a:r>
          </a:p>
          <a:p>
            <a:endParaRPr lang="en-US" sz="900" b="1" dirty="0">
              <a:solidFill>
                <a:srgbClr val="1E1E1E">
                  <a:lumMod val="75000"/>
                  <a:lumOff val="25000"/>
                </a:srgbClr>
              </a:solidFill>
              <a:latin typeface="Arial"/>
              <a:cs typeface="Arial"/>
            </a:endParaRPr>
          </a:p>
          <a:p>
            <a:r>
              <a:rPr lang="en-US" sz="900" dirty="0">
                <a:solidFill>
                  <a:srgbClr val="1E1E1E">
                    <a:lumMod val="75000"/>
                    <a:lumOff val="25000"/>
                  </a:srgbClr>
                </a:solidFill>
                <a:cs typeface="Arial"/>
              </a:rPr>
              <a:t>Sqoop</a:t>
            </a:r>
          </a:p>
          <a:p>
            <a:r>
              <a:rPr lang="en-US" sz="900" dirty="0">
                <a:solidFill>
                  <a:srgbClr val="1E1E1E">
                    <a:lumMod val="75000"/>
                    <a:lumOff val="25000"/>
                  </a:srgbClr>
                </a:solidFill>
                <a:cs typeface="Arial"/>
              </a:rPr>
              <a:t>Flume</a:t>
            </a:r>
          </a:p>
          <a:p>
            <a:r>
              <a:rPr lang="en-US" sz="900" dirty="0">
                <a:solidFill>
                  <a:srgbClr val="1E1E1E">
                    <a:lumMod val="75000"/>
                    <a:lumOff val="25000"/>
                  </a:srgbClr>
                </a:solidFill>
                <a:cs typeface="Arial"/>
              </a:rPr>
              <a:t>Kafka</a:t>
            </a:r>
          </a:p>
          <a:p>
            <a:r>
              <a:rPr lang="en-US" sz="900" dirty="0">
                <a:solidFill>
                  <a:srgbClr val="1E1E1E">
                    <a:lumMod val="75000"/>
                    <a:lumOff val="25000"/>
                  </a:srgbClr>
                </a:solidFill>
                <a:cs typeface="Arial"/>
              </a:rPr>
              <a:t>NFS</a:t>
            </a:r>
          </a:p>
          <a:p>
            <a:r>
              <a:rPr lang="en-US" sz="900" dirty="0" smtClean="0">
                <a:solidFill>
                  <a:srgbClr val="1E1E1E">
                    <a:lumMod val="75000"/>
                    <a:lumOff val="25000"/>
                  </a:srgbClr>
                </a:solidFill>
                <a:cs typeface="Arial"/>
              </a:rPr>
              <a:t>WebHDFS</a:t>
            </a:r>
            <a:endParaRPr lang="en-US" sz="800" dirty="0" smtClean="0">
              <a:solidFill>
                <a:srgbClr val="1E1E1E">
                  <a:lumMod val="75000"/>
                  <a:lumOff val="25000"/>
                </a:srgbClr>
              </a:solidFill>
              <a:latin typeface="Arial"/>
              <a:cs typeface="Arial"/>
            </a:endParaRPr>
          </a:p>
          <a:p>
            <a:endParaRPr lang="en-US" sz="500" dirty="0">
              <a:solidFill>
                <a:srgbClr val="1E1E1E">
                  <a:lumMod val="75000"/>
                  <a:lumOff val="25000"/>
                </a:srgbClr>
              </a:solidFill>
              <a:latin typeface="Arial"/>
              <a:cs typeface="Arial"/>
            </a:endParaRPr>
          </a:p>
        </p:txBody>
      </p:sp>
      <p:sp>
        <p:nvSpPr>
          <p:cNvPr id="76" name="Rounded Rectangle 75"/>
          <p:cNvSpPr>
            <a:spLocks/>
          </p:cNvSpPr>
          <p:nvPr/>
        </p:nvSpPr>
        <p:spPr>
          <a:xfrm>
            <a:off x="9464052" y="2809265"/>
            <a:ext cx="1051547" cy="1306584"/>
          </a:xfrm>
          <a:prstGeom prst="roundRect">
            <a:avLst>
              <a:gd name="adj" fmla="val 0"/>
            </a:avLst>
          </a:pr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wrap="square" lIns="91440" rIns="0" rtlCol="0" anchor="t"/>
          <a:lstStyle/>
          <a:p>
            <a:r>
              <a:rPr lang="en-US" sz="900" b="1" dirty="0" smtClean="0">
                <a:solidFill>
                  <a:srgbClr val="1E1E1E">
                    <a:lumMod val="75000"/>
                    <a:lumOff val="25000"/>
                  </a:srgbClr>
                </a:solidFill>
                <a:latin typeface="Arial"/>
                <a:cs typeface="Arial"/>
              </a:rPr>
              <a:t>Provision, Manage, &amp; Monitor</a:t>
            </a:r>
          </a:p>
          <a:p>
            <a:endParaRPr lang="en-US" sz="900" b="1" dirty="0">
              <a:solidFill>
                <a:srgbClr val="1E1E1E">
                  <a:lumMod val="75000"/>
                  <a:lumOff val="25000"/>
                </a:srgbClr>
              </a:solidFill>
              <a:latin typeface="Arial"/>
              <a:cs typeface="Arial"/>
            </a:endParaRPr>
          </a:p>
          <a:p>
            <a:r>
              <a:rPr lang="en-US" sz="900" dirty="0" smtClean="0">
                <a:solidFill>
                  <a:srgbClr val="1E1E1E">
                    <a:lumMod val="75000"/>
                    <a:lumOff val="25000"/>
                  </a:srgbClr>
                </a:solidFill>
                <a:cs typeface="Arial"/>
              </a:rPr>
              <a:t>Ambari</a:t>
            </a:r>
            <a:endParaRPr lang="en-US" sz="900" dirty="0">
              <a:solidFill>
                <a:srgbClr val="1E1E1E">
                  <a:lumMod val="75000"/>
                  <a:lumOff val="25000"/>
                </a:srgbClr>
              </a:solidFill>
              <a:cs typeface="Arial"/>
            </a:endParaRPr>
          </a:p>
          <a:p>
            <a:r>
              <a:rPr lang="en-US" sz="900" dirty="0" smtClean="0">
                <a:solidFill>
                  <a:srgbClr val="1E1E1E">
                    <a:lumMod val="75000"/>
                    <a:lumOff val="25000"/>
                  </a:srgbClr>
                </a:solidFill>
                <a:cs typeface="Arial"/>
              </a:rPr>
              <a:t>Cloudbreak</a:t>
            </a:r>
            <a:endParaRPr lang="en-US" sz="900" dirty="0">
              <a:solidFill>
                <a:srgbClr val="1E1E1E">
                  <a:lumMod val="75000"/>
                  <a:lumOff val="25000"/>
                </a:srgbClr>
              </a:solidFill>
              <a:cs typeface="Arial"/>
            </a:endParaRPr>
          </a:p>
          <a:p>
            <a:r>
              <a:rPr lang="en-US" sz="900" dirty="0">
                <a:solidFill>
                  <a:srgbClr val="1E1E1E">
                    <a:lumMod val="75000"/>
                    <a:lumOff val="25000"/>
                  </a:srgbClr>
                </a:solidFill>
                <a:cs typeface="Arial"/>
              </a:rPr>
              <a:t>Zookeeper</a:t>
            </a:r>
          </a:p>
          <a:p>
            <a:endParaRPr lang="en-US" sz="900" b="1" dirty="0">
              <a:solidFill>
                <a:srgbClr val="1E1E1E">
                  <a:lumMod val="75000"/>
                  <a:lumOff val="25000"/>
                </a:srgbClr>
              </a:solidFill>
              <a:cs typeface="Arial"/>
            </a:endParaRPr>
          </a:p>
          <a:p>
            <a:endParaRPr lang="en-US" sz="900" b="1" dirty="0" smtClean="0">
              <a:solidFill>
                <a:srgbClr val="1E1E1E">
                  <a:lumMod val="75000"/>
                  <a:lumOff val="25000"/>
                </a:srgbClr>
              </a:solidFill>
              <a:latin typeface="Arial"/>
              <a:cs typeface="Arial"/>
            </a:endParaRPr>
          </a:p>
          <a:p>
            <a:endParaRPr lang="en-US" sz="900" b="1" dirty="0">
              <a:solidFill>
                <a:srgbClr val="1E1E1E">
                  <a:lumMod val="75000"/>
                  <a:lumOff val="25000"/>
                </a:srgbClr>
              </a:solidFill>
              <a:latin typeface="Arial"/>
              <a:cs typeface="Arial"/>
            </a:endParaRPr>
          </a:p>
          <a:p>
            <a:endParaRPr lang="en-US" sz="900" b="1" dirty="0" smtClean="0">
              <a:solidFill>
                <a:srgbClr val="1E1E1E">
                  <a:lumMod val="75000"/>
                  <a:lumOff val="25000"/>
                </a:srgbClr>
              </a:solidFill>
              <a:latin typeface="Arial"/>
              <a:cs typeface="Arial"/>
            </a:endParaRPr>
          </a:p>
          <a:p>
            <a:endParaRPr lang="en-US" sz="800" dirty="0" smtClean="0">
              <a:solidFill>
                <a:srgbClr val="1E1E1E">
                  <a:lumMod val="75000"/>
                  <a:lumOff val="25000"/>
                </a:srgbClr>
              </a:solidFill>
              <a:latin typeface="Arial"/>
              <a:cs typeface="Arial"/>
            </a:endParaRPr>
          </a:p>
        </p:txBody>
      </p:sp>
      <p:sp>
        <p:nvSpPr>
          <p:cNvPr id="77" name="Rounded Rectangle 76"/>
          <p:cNvSpPr>
            <a:spLocks/>
          </p:cNvSpPr>
          <p:nvPr/>
        </p:nvSpPr>
        <p:spPr>
          <a:xfrm>
            <a:off x="9464053" y="4205978"/>
            <a:ext cx="1051546" cy="874021"/>
          </a:xfrm>
          <a:prstGeom prst="roundRect">
            <a:avLst>
              <a:gd name="adj" fmla="val 0"/>
            </a:avLst>
          </a:pr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wrap="square" lIns="91440" rIns="0" rtlCol="0" anchor="t"/>
          <a:lstStyle/>
          <a:p>
            <a:r>
              <a:rPr lang="en-US" sz="900" b="1" dirty="0" smtClean="0">
                <a:solidFill>
                  <a:srgbClr val="1E1E1E">
                    <a:lumMod val="75000"/>
                    <a:lumOff val="25000"/>
                  </a:srgbClr>
                </a:solidFill>
                <a:latin typeface="Arial"/>
                <a:cs typeface="Arial"/>
              </a:rPr>
              <a:t>Scheduling</a:t>
            </a:r>
          </a:p>
          <a:p>
            <a:endParaRPr lang="en-US" sz="900" b="1" dirty="0">
              <a:solidFill>
                <a:srgbClr val="1E1E1E">
                  <a:lumMod val="75000"/>
                  <a:lumOff val="25000"/>
                </a:srgbClr>
              </a:solidFill>
              <a:latin typeface="Arial"/>
              <a:cs typeface="Arial"/>
            </a:endParaRPr>
          </a:p>
          <a:p>
            <a:r>
              <a:rPr lang="en-US" sz="900" dirty="0" smtClean="0">
                <a:solidFill>
                  <a:srgbClr val="1E1E1E">
                    <a:lumMod val="75000"/>
                    <a:lumOff val="25000"/>
                  </a:srgbClr>
                </a:solidFill>
                <a:latin typeface="Arial"/>
                <a:cs typeface="Arial"/>
              </a:rPr>
              <a:t>Oozie</a:t>
            </a:r>
          </a:p>
          <a:p>
            <a:endParaRPr lang="en-US" sz="900" b="1" dirty="0">
              <a:solidFill>
                <a:srgbClr val="1E1E1E">
                  <a:lumMod val="75000"/>
                  <a:lumOff val="25000"/>
                </a:srgbClr>
              </a:solidFill>
              <a:latin typeface="Arial"/>
              <a:cs typeface="Arial"/>
            </a:endParaRPr>
          </a:p>
          <a:p>
            <a:endParaRPr lang="en-US" sz="900" b="1" dirty="0" smtClean="0">
              <a:solidFill>
                <a:srgbClr val="1E1E1E">
                  <a:lumMod val="75000"/>
                  <a:lumOff val="25000"/>
                </a:srgbClr>
              </a:solidFill>
              <a:latin typeface="Arial"/>
              <a:cs typeface="Arial"/>
            </a:endParaRPr>
          </a:p>
          <a:p>
            <a:endParaRPr lang="en-US" sz="800" dirty="0" smtClean="0">
              <a:solidFill>
                <a:srgbClr val="1E1E1E">
                  <a:lumMod val="75000"/>
                  <a:lumOff val="25000"/>
                </a:srgbClr>
              </a:solidFill>
              <a:latin typeface="Arial"/>
              <a:cs typeface="Arial"/>
            </a:endParaRPr>
          </a:p>
          <a:p>
            <a:endParaRPr lang="en-US" sz="500" dirty="0">
              <a:solidFill>
                <a:srgbClr val="1E1E1E">
                  <a:lumMod val="75000"/>
                  <a:lumOff val="25000"/>
                </a:srgbClr>
              </a:solidFill>
              <a:latin typeface="Arial"/>
              <a:cs typeface="Arial"/>
            </a:endParaRPr>
          </a:p>
        </p:txBody>
      </p:sp>
      <p:sp>
        <p:nvSpPr>
          <p:cNvPr id="63" name="Rounded Rectangle 37"/>
          <p:cNvSpPr>
            <a:spLocks/>
          </p:cNvSpPr>
          <p:nvPr/>
        </p:nvSpPr>
        <p:spPr>
          <a:xfrm>
            <a:off x="2951163" y="2696398"/>
            <a:ext cx="630936" cy="926487"/>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1E1E1E">
                    <a:lumMod val="75000"/>
                    <a:lumOff val="25000"/>
                  </a:srgbClr>
                </a:solidFill>
                <a:latin typeface="Arial"/>
                <a:cs typeface="Arial"/>
              </a:rPr>
              <a:t>Batch</a:t>
            </a:r>
          </a:p>
          <a:p>
            <a:pPr algn="ctr"/>
            <a:endParaRPr lang="en-US" sz="800" b="1" kern="0" dirty="0">
              <a:solidFill>
                <a:srgbClr val="1E1E1E">
                  <a:lumMod val="75000"/>
                  <a:lumOff val="25000"/>
                </a:srgbClr>
              </a:solidFill>
              <a:latin typeface="Arial"/>
              <a:cs typeface="Arial"/>
            </a:endParaRPr>
          </a:p>
          <a:p>
            <a:pPr algn="ctr"/>
            <a:r>
              <a:rPr lang="en-US" sz="750" kern="0" dirty="0" smtClean="0">
                <a:solidFill>
                  <a:srgbClr val="1E1E1E">
                    <a:lumMod val="75000"/>
                    <a:lumOff val="25000"/>
                  </a:srgbClr>
                </a:solidFill>
                <a:latin typeface="Arial"/>
                <a:cs typeface="Arial"/>
              </a:rPr>
              <a:t>MapReduce</a:t>
            </a:r>
            <a:endParaRPr lang="en-US" sz="750" kern="0" dirty="0">
              <a:solidFill>
                <a:srgbClr val="1E1E1E">
                  <a:lumMod val="75000"/>
                  <a:lumOff val="25000"/>
                </a:srgbClr>
              </a:solidFill>
              <a:latin typeface="Arial"/>
              <a:cs typeface="Arial"/>
            </a:endParaRPr>
          </a:p>
          <a:p>
            <a:pPr algn="ctr"/>
            <a:endParaRPr lang="en-US" sz="800" kern="0" dirty="0" smtClean="0">
              <a:solidFill>
                <a:srgbClr val="1E1E1E">
                  <a:lumMod val="75000"/>
                  <a:lumOff val="25000"/>
                </a:srgbClr>
              </a:solidFill>
              <a:latin typeface="Arial"/>
              <a:cs typeface="Arial"/>
            </a:endParaRPr>
          </a:p>
          <a:p>
            <a:pPr algn="ctr"/>
            <a:endParaRPr lang="en-US" sz="800" b="1" kern="0" dirty="0">
              <a:solidFill>
                <a:srgbClr val="1E1E1E">
                  <a:lumMod val="75000"/>
                  <a:lumOff val="25000"/>
                </a:srgbClr>
              </a:solidFill>
              <a:latin typeface="Arial"/>
              <a:cs typeface="Arial"/>
            </a:endParaRPr>
          </a:p>
          <a:p>
            <a:pPr algn="ctr"/>
            <a:endParaRPr lang="en-US" sz="800" b="1" kern="0" dirty="0" smtClean="0">
              <a:solidFill>
                <a:srgbClr val="1E1E1E">
                  <a:lumMod val="75000"/>
                  <a:lumOff val="25000"/>
                </a:srgbClr>
              </a:solidFill>
              <a:latin typeface="Arial"/>
              <a:cs typeface="Arial"/>
            </a:endParaRPr>
          </a:p>
          <a:p>
            <a:pPr algn="ctr"/>
            <a:endParaRPr lang="en-US" sz="800" b="1" kern="0" dirty="0" smtClean="0">
              <a:solidFill>
                <a:srgbClr val="1E1E1E">
                  <a:lumMod val="75000"/>
                  <a:lumOff val="25000"/>
                </a:srgbClr>
              </a:solidFill>
              <a:latin typeface="Arial"/>
              <a:cs typeface="Arial"/>
            </a:endParaRPr>
          </a:p>
        </p:txBody>
      </p:sp>
      <p:sp>
        <p:nvSpPr>
          <p:cNvPr id="21" name="Rounded Rectangle 37"/>
          <p:cNvSpPr>
            <a:spLocks/>
          </p:cNvSpPr>
          <p:nvPr/>
        </p:nvSpPr>
        <p:spPr>
          <a:xfrm>
            <a:off x="3601884" y="2696398"/>
            <a:ext cx="630936" cy="926487"/>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1E1E1E">
                    <a:lumMod val="75000"/>
                    <a:lumOff val="25000"/>
                  </a:srgbClr>
                </a:solidFill>
                <a:latin typeface="Arial"/>
                <a:cs typeface="Arial"/>
              </a:rPr>
              <a:t>Script</a:t>
            </a:r>
          </a:p>
          <a:p>
            <a:pPr algn="ctr"/>
            <a:endParaRPr lang="en-US" sz="800" kern="0" dirty="0" smtClean="0">
              <a:solidFill>
                <a:srgbClr val="1E1E1E">
                  <a:lumMod val="75000"/>
                  <a:lumOff val="25000"/>
                </a:srgbClr>
              </a:solidFill>
              <a:latin typeface="Arial"/>
              <a:cs typeface="Arial"/>
            </a:endParaRPr>
          </a:p>
          <a:p>
            <a:pPr algn="ctr"/>
            <a:r>
              <a:rPr lang="en-US" sz="800" kern="0" dirty="0" smtClean="0">
                <a:solidFill>
                  <a:srgbClr val="1E1E1E">
                    <a:lumMod val="75000"/>
                    <a:lumOff val="25000"/>
                  </a:srgbClr>
                </a:solidFill>
                <a:cs typeface="Arial"/>
              </a:rPr>
              <a:t>Pig</a:t>
            </a:r>
            <a:endParaRPr lang="en-US" sz="800" kern="0" dirty="0">
              <a:solidFill>
                <a:srgbClr val="1E1E1E">
                  <a:lumMod val="75000"/>
                  <a:lumOff val="25000"/>
                </a:srgbClr>
              </a:solidFill>
              <a:cs typeface="Arial"/>
            </a:endParaRPr>
          </a:p>
          <a:p>
            <a:pPr algn="ctr"/>
            <a:endParaRPr lang="en-US" sz="800" kern="0" dirty="0" smtClean="0">
              <a:solidFill>
                <a:srgbClr val="1E1E1E">
                  <a:lumMod val="75000"/>
                  <a:lumOff val="25000"/>
                </a:srgbClr>
              </a:solidFill>
              <a:latin typeface="Arial"/>
              <a:cs typeface="Arial"/>
            </a:endParaRPr>
          </a:p>
          <a:p>
            <a:pPr algn="ctr"/>
            <a:endParaRPr lang="en-US" sz="800" b="1" kern="0" dirty="0" smtClean="0">
              <a:solidFill>
                <a:srgbClr val="1E1E1E">
                  <a:lumMod val="75000"/>
                  <a:lumOff val="25000"/>
                </a:srgbClr>
              </a:solidFill>
              <a:latin typeface="Arial"/>
              <a:cs typeface="Arial"/>
            </a:endParaRPr>
          </a:p>
        </p:txBody>
      </p:sp>
      <p:sp>
        <p:nvSpPr>
          <p:cNvPr id="22" name="Rounded Rectangle 37"/>
          <p:cNvSpPr>
            <a:spLocks/>
          </p:cNvSpPr>
          <p:nvPr/>
        </p:nvSpPr>
        <p:spPr>
          <a:xfrm>
            <a:off x="6204768" y="2696398"/>
            <a:ext cx="630936" cy="926487"/>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1E1E1E">
                    <a:lumMod val="75000"/>
                    <a:lumOff val="25000"/>
                  </a:srgbClr>
                </a:solidFill>
                <a:latin typeface="Arial"/>
                <a:cs typeface="Arial"/>
              </a:rPr>
              <a:t>Search</a:t>
            </a:r>
          </a:p>
          <a:p>
            <a:pPr algn="ctr"/>
            <a:endParaRPr lang="en-US" sz="800" kern="0" dirty="0" smtClean="0">
              <a:solidFill>
                <a:srgbClr val="1E1E1E">
                  <a:lumMod val="75000"/>
                  <a:lumOff val="25000"/>
                </a:srgbClr>
              </a:solidFill>
              <a:latin typeface="Arial"/>
              <a:cs typeface="Arial"/>
            </a:endParaRPr>
          </a:p>
          <a:p>
            <a:pPr algn="ctr"/>
            <a:r>
              <a:rPr lang="en-US" sz="800" kern="0" dirty="0" smtClean="0">
                <a:solidFill>
                  <a:srgbClr val="1E1E1E">
                    <a:lumMod val="75000"/>
                    <a:lumOff val="25000"/>
                  </a:srgbClr>
                </a:solidFill>
                <a:cs typeface="Arial"/>
              </a:rPr>
              <a:t>Solr</a:t>
            </a:r>
            <a:endParaRPr lang="en-US" sz="800" kern="0" dirty="0">
              <a:solidFill>
                <a:srgbClr val="1E1E1E">
                  <a:lumMod val="75000"/>
                  <a:lumOff val="25000"/>
                </a:srgbClr>
              </a:solidFill>
              <a:cs typeface="Arial"/>
            </a:endParaRPr>
          </a:p>
          <a:p>
            <a:pPr algn="ctr"/>
            <a:endParaRPr lang="en-US" sz="800" kern="0" dirty="0">
              <a:solidFill>
                <a:srgbClr val="1E1E1E">
                  <a:lumMod val="75000"/>
                  <a:lumOff val="25000"/>
                </a:srgbClr>
              </a:solidFill>
              <a:latin typeface="Arial"/>
              <a:cs typeface="Arial"/>
            </a:endParaRPr>
          </a:p>
          <a:p>
            <a:pPr algn="ctr"/>
            <a:endParaRPr lang="en-US" sz="800" b="1" kern="0" dirty="0" smtClean="0">
              <a:solidFill>
                <a:srgbClr val="1E1E1E">
                  <a:lumMod val="75000"/>
                  <a:lumOff val="25000"/>
                </a:srgbClr>
              </a:solidFill>
              <a:latin typeface="Arial"/>
              <a:cs typeface="Arial"/>
            </a:endParaRPr>
          </a:p>
          <a:p>
            <a:pPr algn="ctr"/>
            <a:endParaRPr lang="en-US" sz="800" b="1" kern="0" dirty="0" smtClean="0">
              <a:solidFill>
                <a:srgbClr val="1E1E1E">
                  <a:lumMod val="75000"/>
                  <a:lumOff val="25000"/>
                </a:srgbClr>
              </a:solidFill>
              <a:latin typeface="Arial"/>
              <a:cs typeface="Arial"/>
            </a:endParaRPr>
          </a:p>
        </p:txBody>
      </p:sp>
      <p:sp>
        <p:nvSpPr>
          <p:cNvPr id="23" name="Rounded Rectangle 37"/>
          <p:cNvSpPr>
            <a:spLocks/>
          </p:cNvSpPr>
          <p:nvPr/>
        </p:nvSpPr>
        <p:spPr>
          <a:xfrm>
            <a:off x="4252605" y="2696398"/>
            <a:ext cx="630936" cy="926487"/>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1E1E1E">
                    <a:lumMod val="75000"/>
                    <a:lumOff val="25000"/>
                  </a:srgbClr>
                </a:solidFill>
                <a:latin typeface="Arial"/>
                <a:cs typeface="Arial"/>
              </a:rPr>
              <a:t>SQL</a:t>
            </a:r>
          </a:p>
          <a:p>
            <a:pPr algn="ctr"/>
            <a:endParaRPr lang="en-US" sz="800" kern="0" dirty="0" smtClean="0">
              <a:solidFill>
                <a:srgbClr val="1E1E1E">
                  <a:lumMod val="75000"/>
                  <a:lumOff val="25000"/>
                </a:srgbClr>
              </a:solidFill>
              <a:latin typeface="Arial"/>
              <a:cs typeface="Arial"/>
            </a:endParaRPr>
          </a:p>
          <a:p>
            <a:pPr algn="ctr"/>
            <a:r>
              <a:rPr lang="en-US" sz="800" kern="0" dirty="0" smtClean="0">
                <a:solidFill>
                  <a:srgbClr val="1E1E1E">
                    <a:lumMod val="75000"/>
                    <a:lumOff val="25000"/>
                  </a:srgbClr>
                </a:solidFill>
                <a:cs typeface="Arial"/>
              </a:rPr>
              <a:t>Hive</a:t>
            </a:r>
            <a:endParaRPr lang="en-US" sz="800" kern="0" dirty="0">
              <a:solidFill>
                <a:srgbClr val="1E1E1E">
                  <a:lumMod val="75000"/>
                  <a:lumOff val="25000"/>
                </a:srgbClr>
              </a:solidFill>
              <a:cs typeface="Arial"/>
            </a:endParaRPr>
          </a:p>
          <a:p>
            <a:pPr algn="ctr"/>
            <a:endParaRPr lang="en-US" sz="800" b="1" kern="0" dirty="0">
              <a:solidFill>
                <a:srgbClr val="1E1E1E">
                  <a:lumMod val="75000"/>
                  <a:lumOff val="25000"/>
                </a:srgbClr>
              </a:solidFill>
              <a:latin typeface="Arial"/>
              <a:cs typeface="Arial"/>
            </a:endParaRPr>
          </a:p>
          <a:p>
            <a:pPr algn="ctr"/>
            <a:endParaRPr lang="en-US" sz="800" b="1" kern="0" dirty="0" smtClean="0">
              <a:solidFill>
                <a:srgbClr val="1E1E1E">
                  <a:lumMod val="75000"/>
                  <a:lumOff val="25000"/>
                </a:srgbClr>
              </a:solidFill>
              <a:latin typeface="Arial"/>
              <a:cs typeface="Arial"/>
            </a:endParaRPr>
          </a:p>
          <a:p>
            <a:pPr algn="ctr"/>
            <a:endParaRPr lang="en-US" sz="800" b="1" kern="0" dirty="0" smtClean="0">
              <a:solidFill>
                <a:srgbClr val="1E1E1E">
                  <a:lumMod val="75000"/>
                  <a:lumOff val="25000"/>
                </a:srgbClr>
              </a:solidFill>
              <a:latin typeface="Arial"/>
              <a:cs typeface="Arial"/>
            </a:endParaRPr>
          </a:p>
        </p:txBody>
      </p:sp>
      <p:sp>
        <p:nvSpPr>
          <p:cNvPr id="24" name="Rounded Rectangle 37"/>
          <p:cNvSpPr>
            <a:spLocks/>
          </p:cNvSpPr>
          <p:nvPr/>
        </p:nvSpPr>
        <p:spPr>
          <a:xfrm>
            <a:off x="4903326" y="2696398"/>
            <a:ext cx="630936" cy="926487"/>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1E1E1E">
                    <a:lumMod val="75000"/>
                    <a:lumOff val="25000"/>
                  </a:srgbClr>
                </a:solidFill>
                <a:latin typeface="Arial"/>
                <a:cs typeface="Arial"/>
              </a:rPr>
              <a:t>NoSQL</a:t>
            </a:r>
            <a:endParaRPr lang="en-US" sz="800" b="1" kern="0" dirty="0">
              <a:solidFill>
                <a:srgbClr val="1E1E1E">
                  <a:lumMod val="75000"/>
                  <a:lumOff val="25000"/>
                </a:srgbClr>
              </a:solidFill>
              <a:latin typeface="Arial"/>
              <a:cs typeface="Arial"/>
            </a:endParaRPr>
          </a:p>
          <a:p>
            <a:pPr algn="ctr"/>
            <a:endParaRPr lang="en-US" sz="800" kern="0" dirty="0" smtClean="0">
              <a:solidFill>
                <a:srgbClr val="1E1E1E">
                  <a:lumMod val="75000"/>
                  <a:lumOff val="25000"/>
                </a:srgbClr>
              </a:solidFill>
              <a:latin typeface="Arial"/>
              <a:cs typeface="Arial"/>
            </a:endParaRPr>
          </a:p>
          <a:p>
            <a:pPr algn="ctr"/>
            <a:r>
              <a:rPr lang="en-US" sz="800" kern="0" dirty="0" smtClean="0">
                <a:solidFill>
                  <a:srgbClr val="1E1E1E">
                    <a:lumMod val="75000"/>
                    <a:lumOff val="25000"/>
                  </a:srgbClr>
                </a:solidFill>
                <a:cs typeface="Arial"/>
              </a:rPr>
              <a:t>HBase</a:t>
            </a:r>
          </a:p>
          <a:p>
            <a:pPr algn="ctr"/>
            <a:r>
              <a:rPr lang="en-US" sz="800" kern="0" dirty="0" smtClean="0">
                <a:solidFill>
                  <a:srgbClr val="1E1E1E">
                    <a:lumMod val="75000"/>
                    <a:lumOff val="25000"/>
                  </a:srgbClr>
                </a:solidFill>
                <a:cs typeface="Arial"/>
              </a:rPr>
              <a:t>Accumulo</a:t>
            </a:r>
          </a:p>
          <a:p>
            <a:pPr algn="ctr"/>
            <a:r>
              <a:rPr lang="en-US" sz="800" kern="0" dirty="0" smtClean="0">
                <a:solidFill>
                  <a:srgbClr val="1E1E1E">
                    <a:lumMod val="75000"/>
                    <a:lumOff val="25000"/>
                  </a:srgbClr>
                </a:solidFill>
                <a:cs typeface="Arial"/>
              </a:rPr>
              <a:t>Phoenix</a:t>
            </a:r>
          </a:p>
          <a:p>
            <a:pPr algn="ctr"/>
            <a:endParaRPr lang="en-US" sz="800" kern="0" dirty="0" smtClean="0">
              <a:solidFill>
                <a:srgbClr val="1E1E1E">
                  <a:lumMod val="75000"/>
                  <a:lumOff val="25000"/>
                </a:srgbClr>
              </a:solidFill>
              <a:cs typeface="Arial"/>
            </a:endParaRPr>
          </a:p>
          <a:p>
            <a:pPr algn="ctr"/>
            <a:endParaRPr lang="en-US" sz="800" b="1" kern="0" dirty="0" smtClean="0">
              <a:solidFill>
                <a:srgbClr val="1E1E1E">
                  <a:lumMod val="75000"/>
                  <a:lumOff val="25000"/>
                </a:srgbClr>
              </a:solidFill>
              <a:latin typeface="Arial"/>
              <a:cs typeface="Arial"/>
            </a:endParaRPr>
          </a:p>
          <a:p>
            <a:pPr algn="ctr"/>
            <a:endParaRPr lang="en-US" sz="800" b="1" kern="0" dirty="0" smtClean="0">
              <a:solidFill>
                <a:srgbClr val="1E1E1E">
                  <a:lumMod val="75000"/>
                  <a:lumOff val="25000"/>
                </a:srgbClr>
              </a:solidFill>
              <a:latin typeface="Arial"/>
              <a:cs typeface="Arial"/>
            </a:endParaRPr>
          </a:p>
        </p:txBody>
      </p:sp>
      <p:sp>
        <p:nvSpPr>
          <p:cNvPr id="25" name="Rounded Rectangle 37"/>
          <p:cNvSpPr>
            <a:spLocks/>
          </p:cNvSpPr>
          <p:nvPr/>
        </p:nvSpPr>
        <p:spPr>
          <a:xfrm>
            <a:off x="5554047" y="2696398"/>
            <a:ext cx="630936" cy="926487"/>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1E1E1E">
                    <a:lumMod val="75000"/>
                    <a:lumOff val="25000"/>
                  </a:srgbClr>
                </a:solidFill>
                <a:latin typeface="Arial"/>
                <a:cs typeface="Arial"/>
              </a:rPr>
              <a:t>Stream</a:t>
            </a:r>
            <a:endParaRPr lang="en-US" sz="800" b="1" kern="0" dirty="0">
              <a:solidFill>
                <a:srgbClr val="1E1E1E">
                  <a:lumMod val="75000"/>
                  <a:lumOff val="25000"/>
                </a:srgbClr>
              </a:solidFill>
              <a:latin typeface="Arial"/>
              <a:cs typeface="Arial"/>
            </a:endParaRPr>
          </a:p>
          <a:p>
            <a:pPr algn="ctr"/>
            <a:endParaRPr lang="en-US" sz="800" kern="0" dirty="0" smtClean="0">
              <a:solidFill>
                <a:srgbClr val="1E1E1E">
                  <a:lumMod val="75000"/>
                  <a:lumOff val="25000"/>
                </a:srgbClr>
              </a:solidFill>
              <a:latin typeface="Arial"/>
              <a:cs typeface="Arial"/>
            </a:endParaRPr>
          </a:p>
          <a:p>
            <a:pPr algn="ctr"/>
            <a:r>
              <a:rPr lang="en-US" sz="800" kern="0" dirty="0" smtClean="0">
                <a:solidFill>
                  <a:srgbClr val="1E1E1E">
                    <a:lumMod val="75000"/>
                    <a:lumOff val="25000"/>
                  </a:srgbClr>
                </a:solidFill>
                <a:cs typeface="Arial"/>
              </a:rPr>
              <a:t>Storm</a:t>
            </a:r>
            <a:endParaRPr lang="en-US" sz="800" kern="0" dirty="0">
              <a:solidFill>
                <a:srgbClr val="1E1E1E">
                  <a:lumMod val="75000"/>
                  <a:lumOff val="25000"/>
                </a:srgbClr>
              </a:solidFill>
              <a:cs typeface="Arial"/>
            </a:endParaRPr>
          </a:p>
          <a:p>
            <a:pPr algn="ctr"/>
            <a:endParaRPr lang="en-US" sz="800" kern="0" dirty="0">
              <a:solidFill>
                <a:srgbClr val="1E1E1E">
                  <a:lumMod val="75000"/>
                  <a:lumOff val="25000"/>
                </a:srgbClr>
              </a:solidFill>
              <a:latin typeface="Arial"/>
              <a:cs typeface="Arial"/>
            </a:endParaRPr>
          </a:p>
          <a:p>
            <a:pPr algn="ctr"/>
            <a:endParaRPr lang="en-US" sz="800" b="1" kern="0" dirty="0" smtClean="0">
              <a:solidFill>
                <a:srgbClr val="1E1E1E">
                  <a:lumMod val="75000"/>
                  <a:lumOff val="25000"/>
                </a:srgbClr>
              </a:solidFill>
              <a:latin typeface="Arial"/>
              <a:cs typeface="Arial"/>
            </a:endParaRPr>
          </a:p>
          <a:p>
            <a:pPr algn="ctr"/>
            <a:endParaRPr lang="en-US" sz="800" b="1" kern="0" dirty="0" smtClean="0">
              <a:solidFill>
                <a:srgbClr val="1E1E1E">
                  <a:lumMod val="75000"/>
                  <a:lumOff val="25000"/>
                </a:srgbClr>
              </a:solidFill>
              <a:latin typeface="Arial"/>
              <a:cs typeface="Arial"/>
            </a:endParaRPr>
          </a:p>
        </p:txBody>
      </p:sp>
      <p:sp>
        <p:nvSpPr>
          <p:cNvPr id="69" name="Rounded Rectangle 37"/>
          <p:cNvSpPr>
            <a:spLocks/>
          </p:cNvSpPr>
          <p:nvPr/>
        </p:nvSpPr>
        <p:spPr>
          <a:xfrm>
            <a:off x="6855489" y="2696398"/>
            <a:ext cx="630936" cy="926487"/>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wrap="none" lIns="0" rIns="0" rtlCol="0" anchor="t"/>
          <a:lstStyle/>
          <a:p>
            <a:pPr algn="ctr"/>
            <a:r>
              <a:rPr lang="en-US" sz="800" b="1" kern="0" dirty="0" smtClean="0">
                <a:solidFill>
                  <a:srgbClr val="1E1E1E">
                    <a:lumMod val="75000"/>
                    <a:lumOff val="25000"/>
                  </a:srgbClr>
                </a:solidFill>
                <a:latin typeface="Arial"/>
                <a:cs typeface="Arial"/>
              </a:rPr>
              <a:t>In-memory</a:t>
            </a:r>
          </a:p>
          <a:p>
            <a:pPr algn="ctr"/>
            <a:endParaRPr lang="en-US" sz="800" b="1" kern="0" dirty="0">
              <a:solidFill>
                <a:srgbClr val="1E1E1E">
                  <a:lumMod val="75000"/>
                  <a:lumOff val="25000"/>
                </a:srgbClr>
              </a:solidFill>
              <a:latin typeface="Arial"/>
              <a:cs typeface="Arial"/>
            </a:endParaRPr>
          </a:p>
          <a:p>
            <a:pPr algn="ctr"/>
            <a:r>
              <a:rPr lang="en-US" sz="800" kern="0" dirty="0" smtClean="0">
                <a:solidFill>
                  <a:srgbClr val="1E1E1E">
                    <a:lumMod val="75000"/>
                    <a:lumOff val="25000"/>
                  </a:srgbClr>
                </a:solidFill>
                <a:cs typeface="Arial"/>
              </a:rPr>
              <a:t>Spark</a:t>
            </a:r>
            <a:endParaRPr lang="en-US" sz="800" kern="0" dirty="0">
              <a:solidFill>
                <a:srgbClr val="1E1E1E">
                  <a:lumMod val="75000"/>
                  <a:lumOff val="25000"/>
                </a:srgbClr>
              </a:solidFill>
              <a:cs typeface="Arial"/>
            </a:endParaRPr>
          </a:p>
          <a:p>
            <a:pPr algn="ctr"/>
            <a:endParaRPr lang="en-US" sz="800" b="1" kern="0" dirty="0" smtClean="0">
              <a:solidFill>
                <a:srgbClr val="1E1E1E">
                  <a:lumMod val="75000"/>
                  <a:lumOff val="25000"/>
                </a:srgbClr>
              </a:solidFill>
              <a:latin typeface="Arial"/>
              <a:cs typeface="Arial"/>
            </a:endParaRPr>
          </a:p>
          <a:p>
            <a:pPr algn="ctr"/>
            <a:endParaRPr lang="en-US" sz="800" kern="0" dirty="0" smtClean="0">
              <a:solidFill>
                <a:srgbClr val="1E1E1E">
                  <a:lumMod val="75000"/>
                  <a:lumOff val="25000"/>
                </a:srgbClr>
              </a:solidFill>
              <a:latin typeface="Arial"/>
              <a:cs typeface="Arial"/>
            </a:endParaRPr>
          </a:p>
        </p:txBody>
      </p:sp>
      <p:sp>
        <p:nvSpPr>
          <p:cNvPr id="71" name="Rounded Rectangle 37"/>
          <p:cNvSpPr>
            <a:spLocks/>
          </p:cNvSpPr>
          <p:nvPr/>
        </p:nvSpPr>
        <p:spPr>
          <a:xfrm>
            <a:off x="7506213" y="2696399"/>
            <a:ext cx="630936" cy="926487"/>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lumMod val="95000"/>
            </a:schemeClr>
          </a:solidFill>
          <a:ln w="9525" cmpd="sng">
            <a:solidFill>
              <a:schemeClr val="tx2">
                <a:lumMod val="75000"/>
              </a:schemeClr>
            </a:solidFill>
            <a:prstDash val="dash"/>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1E1E1E">
                    <a:lumMod val="75000"/>
                    <a:lumOff val="25000"/>
                  </a:srgbClr>
                </a:solidFill>
                <a:latin typeface="Arial"/>
                <a:cs typeface="Arial"/>
              </a:rPr>
              <a:t>Others</a:t>
            </a:r>
          </a:p>
          <a:p>
            <a:pPr algn="ctr"/>
            <a:endParaRPr lang="en-US" sz="800" b="1" kern="0" dirty="0" smtClean="0">
              <a:solidFill>
                <a:srgbClr val="1E1E1E">
                  <a:lumMod val="75000"/>
                  <a:lumOff val="25000"/>
                </a:srgbClr>
              </a:solidFill>
              <a:latin typeface="Arial"/>
              <a:cs typeface="Arial"/>
            </a:endParaRPr>
          </a:p>
          <a:p>
            <a:pPr algn="ctr"/>
            <a:r>
              <a:rPr lang="en-US" sz="800" kern="0" dirty="0" smtClean="0">
                <a:solidFill>
                  <a:srgbClr val="1E1E1E">
                    <a:lumMod val="75000"/>
                    <a:lumOff val="25000"/>
                  </a:srgbClr>
                </a:solidFill>
                <a:latin typeface="Arial"/>
                <a:cs typeface="Arial"/>
              </a:rPr>
              <a:t>ISV Engines</a:t>
            </a:r>
          </a:p>
        </p:txBody>
      </p:sp>
      <p:pic>
        <p:nvPicPr>
          <p:cNvPr id="83" name="Picture 82"/>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586669" y="3291322"/>
            <a:ext cx="467950" cy="230854"/>
          </a:xfrm>
          <a:prstGeom prst="rect">
            <a:avLst/>
          </a:prstGeom>
        </p:spPr>
      </p:pic>
      <p:sp>
        <p:nvSpPr>
          <p:cNvPr id="66" name="Rounded Rectangle 65"/>
          <p:cNvSpPr/>
          <p:nvPr/>
        </p:nvSpPr>
        <p:spPr>
          <a:xfrm>
            <a:off x="3728036" y="3382208"/>
            <a:ext cx="384175" cy="131117"/>
          </a:xfrm>
          <a:prstGeom prst="roundRect">
            <a:avLst>
              <a:gd name="adj" fmla="val 2922"/>
            </a:avLst>
          </a:prstGeom>
          <a:solidFill>
            <a:schemeClr val="bg1">
              <a:lumMod val="50000"/>
              <a:lumOff val="50000"/>
            </a:schemeClr>
          </a:solidFill>
          <a:ln w="9525" cmpd="sng">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fontAlgn="base">
              <a:spcBef>
                <a:spcPct val="0"/>
              </a:spcBef>
              <a:spcAft>
                <a:spcPct val="0"/>
              </a:spcAft>
            </a:pPr>
            <a:r>
              <a:rPr lang="en-US" sz="700" dirty="0">
                <a:solidFill>
                  <a:srgbClr val="FFFFFF"/>
                </a:solidFill>
                <a:cs typeface="Arial"/>
              </a:rPr>
              <a:t>Tez</a:t>
            </a:r>
            <a:endParaRPr lang="en-US" sz="800" dirty="0">
              <a:solidFill>
                <a:srgbClr val="FFFFFF"/>
              </a:solidFill>
              <a:cs typeface="Arial"/>
            </a:endParaRPr>
          </a:p>
        </p:txBody>
      </p:sp>
      <p:sp>
        <p:nvSpPr>
          <p:cNvPr id="67" name="Rounded Rectangle 66"/>
          <p:cNvSpPr/>
          <p:nvPr/>
        </p:nvSpPr>
        <p:spPr>
          <a:xfrm>
            <a:off x="3083831" y="3382208"/>
            <a:ext cx="356904" cy="131117"/>
          </a:xfrm>
          <a:prstGeom prst="roundRect">
            <a:avLst>
              <a:gd name="adj" fmla="val 2922"/>
            </a:avLst>
          </a:prstGeom>
          <a:solidFill>
            <a:schemeClr val="bg1">
              <a:lumMod val="50000"/>
              <a:lumOff val="50000"/>
            </a:schemeClr>
          </a:solidFill>
          <a:ln w="9525" cmpd="sng">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fontAlgn="base">
              <a:spcBef>
                <a:spcPct val="0"/>
              </a:spcBef>
              <a:spcAft>
                <a:spcPct val="0"/>
              </a:spcAft>
            </a:pPr>
            <a:r>
              <a:rPr lang="en-US" sz="700" dirty="0" smtClean="0">
                <a:solidFill>
                  <a:srgbClr val="FFFFFF"/>
                </a:solidFill>
                <a:latin typeface="Arial"/>
                <a:cs typeface="Arial"/>
              </a:rPr>
              <a:t>Tez</a:t>
            </a:r>
            <a:endParaRPr lang="en-US" sz="800" dirty="0">
              <a:solidFill>
                <a:srgbClr val="FFFFFF"/>
              </a:solidFill>
              <a:latin typeface="Arial"/>
              <a:cs typeface="Arial"/>
            </a:endParaRPr>
          </a:p>
        </p:txBody>
      </p:sp>
      <p:sp>
        <p:nvSpPr>
          <p:cNvPr id="68" name="Rounded Rectangle 67"/>
          <p:cNvSpPr/>
          <p:nvPr/>
        </p:nvSpPr>
        <p:spPr>
          <a:xfrm>
            <a:off x="4376313" y="3382208"/>
            <a:ext cx="384175" cy="131117"/>
          </a:xfrm>
          <a:prstGeom prst="roundRect">
            <a:avLst>
              <a:gd name="adj" fmla="val 2922"/>
            </a:avLst>
          </a:prstGeom>
          <a:solidFill>
            <a:schemeClr val="bg1">
              <a:lumMod val="50000"/>
              <a:lumOff val="50000"/>
            </a:schemeClr>
          </a:solidFill>
          <a:ln w="9525" cmpd="sng">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fontAlgn="base">
              <a:spcBef>
                <a:spcPct val="0"/>
              </a:spcBef>
              <a:spcAft>
                <a:spcPct val="0"/>
              </a:spcAft>
            </a:pPr>
            <a:r>
              <a:rPr lang="en-US" sz="700" dirty="0">
                <a:solidFill>
                  <a:srgbClr val="FFFFFF"/>
                </a:solidFill>
                <a:cs typeface="Arial"/>
              </a:rPr>
              <a:t>Tez</a:t>
            </a:r>
            <a:endParaRPr lang="en-US" sz="800" dirty="0">
              <a:solidFill>
                <a:srgbClr val="FFFFFF"/>
              </a:solidFill>
              <a:cs typeface="Arial"/>
            </a:endParaRPr>
          </a:p>
        </p:txBody>
      </p:sp>
      <p:sp>
        <p:nvSpPr>
          <p:cNvPr id="70" name="Rounded Rectangle 69"/>
          <p:cNvSpPr/>
          <p:nvPr/>
        </p:nvSpPr>
        <p:spPr>
          <a:xfrm>
            <a:off x="5006054" y="3379437"/>
            <a:ext cx="418303" cy="131117"/>
          </a:xfrm>
          <a:prstGeom prst="roundRect">
            <a:avLst>
              <a:gd name="adj" fmla="val 2922"/>
            </a:avLst>
          </a:prstGeom>
          <a:solidFill>
            <a:schemeClr val="bg1">
              <a:lumMod val="50000"/>
              <a:lumOff val="50000"/>
            </a:schemeClr>
          </a:solidFill>
          <a:ln w="9525" cmpd="sng">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fontAlgn="base">
              <a:spcBef>
                <a:spcPct val="0"/>
              </a:spcBef>
              <a:spcAft>
                <a:spcPct val="0"/>
              </a:spcAft>
            </a:pPr>
            <a:r>
              <a:rPr lang="en-US" sz="700" dirty="0" smtClean="0">
                <a:solidFill>
                  <a:srgbClr val="FFFFFF"/>
                </a:solidFill>
                <a:cs typeface="Arial"/>
              </a:rPr>
              <a:t>Slider</a:t>
            </a:r>
            <a:endParaRPr lang="en-US" sz="800" dirty="0">
              <a:solidFill>
                <a:srgbClr val="FFFFFF"/>
              </a:solidFill>
              <a:cs typeface="Arial"/>
            </a:endParaRPr>
          </a:p>
        </p:txBody>
      </p:sp>
      <p:sp>
        <p:nvSpPr>
          <p:cNvPr id="73" name="Rounded Rectangle 72"/>
          <p:cNvSpPr/>
          <p:nvPr/>
        </p:nvSpPr>
        <p:spPr>
          <a:xfrm>
            <a:off x="5652480" y="3376634"/>
            <a:ext cx="418303" cy="131117"/>
          </a:xfrm>
          <a:prstGeom prst="roundRect">
            <a:avLst>
              <a:gd name="adj" fmla="val 2922"/>
            </a:avLst>
          </a:prstGeom>
          <a:solidFill>
            <a:schemeClr val="bg1">
              <a:lumMod val="50000"/>
              <a:lumOff val="50000"/>
            </a:schemeClr>
          </a:solidFill>
          <a:ln w="9525" cmpd="sng">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fontAlgn="base">
              <a:spcBef>
                <a:spcPct val="0"/>
              </a:spcBef>
              <a:spcAft>
                <a:spcPct val="0"/>
              </a:spcAft>
            </a:pPr>
            <a:r>
              <a:rPr lang="en-US" sz="700" dirty="0">
                <a:solidFill>
                  <a:srgbClr val="FFFFFF"/>
                </a:solidFill>
                <a:cs typeface="Arial"/>
              </a:rPr>
              <a:t>Slider</a:t>
            </a:r>
            <a:endParaRPr lang="en-US" sz="800" dirty="0">
              <a:solidFill>
                <a:srgbClr val="FFFFFF"/>
              </a:solidFill>
              <a:cs typeface="Arial"/>
            </a:endParaRPr>
          </a:p>
        </p:txBody>
      </p:sp>
      <p:sp>
        <p:nvSpPr>
          <p:cNvPr id="62" name="Rounded Rectangle 61"/>
          <p:cNvSpPr>
            <a:spLocks/>
          </p:cNvSpPr>
          <p:nvPr/>
        </p:nvSpPr>
        <p:spPr>
          <a:xfrm>
            <a:off x="2930706" y="3999769"/>
            <a:ext cx="5228900" cy="713979"/>
          </a:xfrm>
          <a:prstGeom prst="roundRect">
            <a:avLst>
              <a:gd name="adj" fmla="val 0"/>
            </a:avLst>
          </a:prstGeom>
          <a:solidFill>
            <a:schemeClr val="tx2">
              <a:alpha val="75000"/>
            </a:schemeClr>
          </a:solidFill>
          <a:ln w="9525"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lIns="0" tIns="109728" rIns="0" rtlCol="0" anchor="ctr"/>
          <a:lstStyle/>
          <a:p>
            <a:pPr algn="ctr"/>
            <a:r>
              <a:rPr lang="en-US" sz="1200" b="1" smtClean="0">
                <a:solidFill>
                  <a:srgbClr val="1E1E1E">
                    <a:lumMod val="75000"/>
                    <a:lumOff val="25000"/>
                  </a:srgbClr>
                </a:solidFill>
                <a:latin typeface="Arial"/>
                <a:cs typeface="Arial"/>
              </a:rPr>
              <a:t>HDFS </a:t>
            </a:r>
            <a:r>
              <a:rPr lang="en-US" sz="1000" smtClean="0">
                <a:solidFill>
                  <a:srgbClr val="1E1E1E">
                    <a:lumMod val="75000"/>
                    <a:lumOff val="25000"/>
                  </a:srgbClr>
                </a:solidFill>
                <a:latin typeface="Arial"/>
                <a:cs typeface="Arial"/>
              </a:rPr>
              <a:t>Hadoop Distributed File System</a:t>
            </a:r>
            <a:endParaRPr lang="en-US" sz="1000" dirty="0">
              <a:solidFill>
                <a:srgbClr val="1E1E1E">
                  <a:lumMod val="75000"/>
                  <a:lumOff val="25000"/>
                </a:srgbClr>
              </a:solidFill>
              <a:latin typeface="Arial"/>
              <a:cs typeface="Arial"/>
            </a:endParaRPr>
          </a:p>
        </p:txBody>
      </p:sp>
      <p:sp>
        <p:nvSpPr>
          <p:cNvPr id="15" name="Rounded Rectangle 14"/>
          <p:cNvSpPr/>
          <p:nvPr/>
        </p:nvSpPr>
        <p:spPr>
          <a:xfrm rot="5400000">
            <a:off x="5334843" y="2309611"/>
            <a:ext cx="420624" cy="5228899"/>
          </a:xfrm>
          <a:prstGeom prst="roundRect">
            <a:avLst>
              <a:gd name="adj" fmla="val 0"/>
            </a:avLst>
          </a:prstGeom>
          <a:solidFill>
            <a:srgbClr val="59B51E"/>
          </a:solidFill>
          <a:ln w="28575" cmpd="sng">
            <a:noFill/>
          </a:ln>
          <a:effectLst/>
        </p:spPr>
        <p:style>
          <a:lnRef idx="1">
            <a:schemeClr val="accent1"/>
          </a:lnRef>
          <a:fillRef idx="3">
            <a:schemeClr val="accent1"/>
          </a:fillRef>
          <a:effectRef idx="2">
            <a:schemeClr val="accent1"/>
          </a:effectRef>
          <a:fontRef idx="minor">
            <a:schemeClr val="lt1"/>
          </a:fontRef>
        </p:style>
        <p:txBody>
          <a:bodyPr vert="vert270" lIns="0" tIns="0" rIns="0" bIns="0" rtlCol="0" anchor="ctr"/>
          <a:lstStyle/>
          <a:p>
            <a:pPr algn="ctr"/>
            <a:r>
              <a:rPr lang="en-US" sz="900" b="1" dirty="0">
                <a:solidFill>
                  <a:srgbClr val="FFFFFF"/>
                </a:solidFill>
                <a:latin typeface="Arial"/>
                <a:cs typeface="Arial"/>
              </a:rPr>
              <a:t>DATA </a:t>
            </a:r>
            <a:r>
              <a:rPr lang="en-US" sz="900" b="1" dirty="0" smtClean="0">
                <a:solidFill>
                  <a:srgbClr val="FFFFFF"/>
                </a:solidFill>
                <a:latin typeface="Arial"/>
                <a:cs typeface="Arial"/>
              </a:rPr>
              <a:t> MANAGEMENT</a:t>
            </a:r>
            <a:endParaRPr lang="en-US" sz="900" b="1" dirty="0">
              <a:solidFill>
                <a:srgbClr val="FFFFFF"/>
              </a:solidFill>
              <a:latin typeface="Arial"/>
              <a:cs typeface="Arial"/>
            </a:endParaRPr>
          </a:p>
        </p:txBody>
      </p:sp>
      <p:sp>
        <p:nvSpPr>
          <p:cNvPr id="58" name="Rounded Rectangle 57"/>
          <p:cNvSpPr>
            <a:spLocks/>
          </p:cNvSpPr>
          <p:nvPr/>
        </p:nvSpPr>
        <p:spPr>
          <a:xfrm>
            <a:off x="2930706" y="5181600"/>
            <a:ext cx="5234065" cy="400050"/>
          </a:xfrm>
          <a:prstGeom prst="roundRect">
            <a:avLst>
              <a:gd name="adj" fmla="val 0"/>
            </a:avLst>
          </a:prstGeom>
          <a:solidFill>
            <a:srgbClr val="1E1E1E">
              <a:lumMod val="50000"/>
              <a:lumOff val="50000"/>
            </a:srgbClr>
          </a:solidFill>
          <a:ln w="9525" cap="flat" cmpd="sng" algn="ctr">
            <a:noFill/>
            <a:prstDash val="solid"/>
          </a:ln>
          <a:effectLst/>
        </p:spPr>
        <p:txBody>
          <a:bodyPr wrap="none" lIns="0" tIns="45720" rIns="0" rtlCol="0" anchor="t" anchorCtr="0"/>
          <a:lstStyle/>
          <a:p>
            <a:pPr marL="0" marR="0" lvl="0" indent="0" algn="ctr" defTabSz="914400" eaLnBrk="1" fontAlgn="auto" latinLnBrk="0" hangingPunct="1">
              <a:lnSpc>
                <a:spcPct val="100000"/>
              </a:lnSpc>
              <a:buClrTx/>
              <a:buSzTx/>
              <a:buFontTx/>
              <a:buNone/>
              <a:tabLst/>
              <a:defRPr/>
            </a:pPr>
            <a:r>
              <a:rPr kumimoji="0" lang="en-US" sz="900" b="1" i="0" u="none" strike="noStrike" kern="0" cap="none" spc="0" normalizeH="0" baseline="0" noProof="0" dirty="0" smtClean="0">
                <a:ln>
                  <a:noFill/>
                </a:ln>
                <a:solidFill>
                  <a:srgbClr val="FFFFFF"/>
                </a:solidFill>
                <a:effectLst/>
                <a:uLnTx/>
                <a:uFillTx/>
                <a:latin typeface="Calibri"/>
                <a:ea typeface="+mn-ea"/>
                <a:cs typeface="Arial"/>
              </a:rPr>
              <a:t>Deployment Choice</a:t>
            </a:r>
            <a:endParaRPr kumimoji="0" lang="en-US" sz="800" b="0" i="0" u="none" strike="noStrike" kern="0" cap="none" spc="0" normalizeH="0" baseline="0" noProof="0" dirty="0">
              <a:ln>
                <a:noFill/>
              </a:ln>
              <a:solidFill>
                <a:srgbClr val="FFFFFF"/>
              </a:solidFill>
              <a:effectLst/>
              <a:uLnTx/>
              <a:uFillTx/>
              <a:latin typeface="Calibri"/>
              <a:ea typeface="+mn-ea"/>
              <a:cs typeface="Arial"/>
            </a:endParaRPr>
          </a:p>
        </p:txBody>
      </p:sp>
      <p:grpSp>
        <p:nvGrpSpPr>
          <p:cNvPr id="2" name="Group 1"/>
          <p:cNvGrpSpPr/>
          <p:nvPr/>
        </p:nvGrpSpPr>
        <p:grpSpPr>
          <a:xfrm>
            <a:off x="3398323" y="5222255"/>
            <a:ext cx="1400022" cy="215444"/>
            <a:chOff x="2655373" y="5203205"/>
            <a:chExt cx="1400022" cy="215444"/>
          </a:xfrm>
        </p:grpSpPr>
        <p:cxnSp>
          <p:nvCxnSpPr>
            <p:cNvPr id="59" name="Straight Connector 58"/>
            <p:cNvCxnSpPr/>
            <p:nvPr/>
          </p:nvCxnSpPr>
          <p:spPr>
            <a:xfrm>
              <a:off x="2655373" y="5418649"/>
              <a:ext cx="1400022" cy="0"/>
            </a:xfrm>
            <a:prstGeom prst="line">
              <a:avLst/>
            </a:prstGeom>
            <a:noFill/>
            <a:ln w="12700" cap="flat" cmpd="sng" algn="ctr">
              <a:solidFill>
                <a:srgbClr val="FFFFFF"/>
              </a:solidFill>
              <a:prstDash val="sysDash"/>
              <a:headEnd type="triangle"/>
              <a:tailEnd type="triangle"/>
            </a:ln>
            <a:effectLst/>
          </p:spPr>
        </p:cxnSp>
        <p:sp>
          <p:nvSpPr>
            <p:cNvPr id="60" name="Rectangle 59"/>
            <p:cNvSpPr/>
            <p:nvPr/>
          </p:nvSpPr>
          <p:spPr>
            <a:xfrm>
              <a:off x="2731320" y="5203205"/>
              <a:ext cx="366078" cy="215444"/>
            </a:xfrm>
            <a:prstGeom prst="rect">
              <a:avLst/>
            </a:prstGeom>
          </p:spPr>
          <p:txBody>
            <a:bodyPr wrap="square" lIns="0" rIns="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FFFFFF"/>
                  </a:solidFill>
                  <a:effectLst/>
                  <a:uLnTx/>
                  <a:uFillTx/>
                  <a:cs typeface="Arial"/>
                </a:rPr>
                <a:t>Linux </a:t>
              </a:r>
              <a:endParaRPr kumimoji="0" lang="en-US" sz="800" b="0" i="0" u="none" strike="noStrike" kern="0" cap="none" spc="0" normalizeH="0" baseline="0" noProof="0" dirty="0">
                <a:ln>
                  <a:noFill/>
                </a:ln>
                <a:solidFill>
                  <a:sysClr val="windowText" lastClr="000000"/>
                </a:solidFill>
                <a:effectLst/>
                <a:uLnTx/>
                <a:uFillTx/>
              </a:endParaRPr>
            </a:p>
          </p:txBody>
        </p:sp>
        <p:sp>
          <p:nvSpPr>
            <p:cNvPr id="65" name="Rectangle 64"/>
            <p:cNvSpPr/>
            <p:nvPr/>
          </p:nvSpPr>
          <p:spPr>
            <a:xfrm>
              <a:off x="3311549" y="5203205"/>
              <a:ext cx="669176" cy="215444"/>
            </a:xfrm>
            <a:prstGeom prst="rect">
              <a:avLst/>
            </a:prstGeom>
          </p:spPr>
          <p:txBody>
            <a:bodyPr wrap="square" lIns="0" rIns="0">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smtClean="0">
                  <a:ln>
                    <a:noFill/>
                  </a:ln>
                  <a:solidFill>
                    <a:srgbClr val="FFFFFF"/>
                  </a:solidFill>
                  <a:effectLst/>
                  <a:uLnTx/>
                  <a:uFillTx/>
                  <a:cs typeface="Arial"/>
                </a:rPr>
                <a:t>Windows </a:t>
              </a:r>
              <a:endParaRPr kumimoji="0" lang="en-US" sz="800" b="0" i="0" u="none" strike="noStrike" kern="0" cap="none" spc="0" normalizeH="0" baseline="0" noProof="0" dirty="0">
                <a:ln>
                  <a:noFill/>
                </a:ln>
                <a:solidFill>
                  <a:sysClr val="windowText" lastClr="000000"/>
                </a:solidFill>
                <a:effectLst/>
                <a:uLnTx/>
                <a:uFillTx/>
              </a:endParaRPr>
            </a:p>
          </p:txBody>
        </p:sp>
      </p:grpSp>
      <p:grpSp>
        <p:nvGrpSpPr>
          <p:cNvPr id="3" name="Group 2"/>
          <p:cNvGrpSpPr/>
          <p:nvPr/>
        </p:nvGrpSpPr>
        <p:grpSpPr>
          <a:xfrm>
            <a:off x="6234690" y="5222255"/>
            <a:ext cx="1400022" cy="215444"/>
            <a:chOff x="7079296" y="5209555"/>
            <a:chExt cx="1400022" cy="215444"/>
          </a:xfrm>
        </p:grpSpPr>
        <p:cxnSp>
          <p:nvCxnSpPr>
            <p:cNvPr id="61" name="Straight Connector 60"/>
            <p:cNvCxnSpPr/>
            <p:nvPr/>
          </p:nvCxnSpPr>
          <p:spPr>
            <a:xfrm>
              <a:off x="7079296" y="5424999"/>
              <a:ext cx="1400022" cy="0"/>
            </a:xfrm>
            <a:prstGeom prst="line">
              <a:avLst/>
            </a:prstGeom>
            <a:noFill/>
            <a:ln w="12700" cap="flat" cmpd="sng" algn="ctr">
              <a:solidFill>
                <a:srgbClr val="FFFFFF"/>
              </a:solidFill>
              <a:prstDash val="sysDash"/>
              <a:headEnd type="triangle"/>
              <a:tailEnd type="triangle"/>
            </a:ln>
            <a:effectLst/>
          </p:spPr>
        </p:cxnSp>
        <p:sp>
          <p:nvSpPr>
            <p:cNvPr id="72" name="Rectangle 71"/>
            <p:cNvSpPr/>
            <p:nvPr/>
          </p:nvSpPr>
          <p:spPr>
            <a:xfrm>
              <a:off x="7155495" y="5209555"/>
              <a:ext cx="720094" cy="215444"/>
            </a:xfrm>
            <a:prstGeom prst="rect">
              <a:avLst/>
            </a:prstGeom>
          </p:spPr>
          <p:txBody>
            <a:bodyPr wrap="square" lIns="0" rIns="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smtClean="0">
                  <a:ln>
                    <a:noFill/>
                  </a:ln>
                  <a:solidFill>
                    <a:srgbClr val="FFFFFF"/>
                  </a:solidFill>
                  <a:effectLst/>
                  <a:uLnTx/>
                  <a:uFillTx/>
                  <a:cs typeface="Arial"/>
                </a:rPr>
                <a:t>On-Premise </a:t>
              </a:r>
              <a:endParaRPr kumimoji="0" lang="en-US" sz="800" b="0" i="0" u="none" strike="noStrike" kern="0" cap="none" spc="0" normalizeH="0" baseline="0" noProof="0" dirty="0">
                <a:ln>
                  <a:noFill/>
                </a:ln>
                <a:solidFill>
                  <a:sysClr val="windowText" lastClr="000000"/>
                </a:solidFill>
                <a:effectLst/>
                <a:uLnTx/>
                <a:uFillTx/>
              </a:endParaRPr>
            </a:p>
          </p:txBody>
        </p:sp>
        <p:sp>
          <p:nvSpPr>
            <p:cNvPr id="74" name="Rectangle 73"/>
            <p:cNvSpPr/>
            <p:nvPr/>
          </p:nvSpPr>
          <p:spPr>
            <a:xfrm>
              <a:off x="7863359" y="5209555"/>
              <a:ext cx="522493" cy="215444"/>
            </a:xfrm>
            <a:prstGeom prst="rect">
              <a:avLst/>
            </a:prstGeom>
          </p:spPr>
          <p:txBody>
            <a:bodyPr wrap="square" lIns="0" rIns="0">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smtClean="0">
                  <a:ln>
                    <a:noFill/>
                  </a:ln>
                  <a:solidFill>
                    <a:srgbClr val="FFFFFF"/>
                  </a:solidFill>
                  <a:effectLst/>
                  <a:uLnTx/>
                  <a:uFillTx/>
                  <a:cs typeface="Arial"/>
                </a:rPr>
                <a:t>Cloud</a:t>
              </a:r>
              <a:endParaRPr kumimoji="0" lang="en-US" sz="800" b="0" i="0" u="none" strike="noStrike" kern="0" cap="none" spc="0" normalizeH="0" baseline="0" noProof="0" dirty="0">
                <a:ln>
                  <a:noFill/>
                </a:ln>
                <a:solidFill>
                  <a:sysClr val="windowText" lastClr="000000"/>
                </a:solidFill>
                <a:effectLst/>
                <a:uLnTx/>
                <a:uFillTx/>
              </a:endParaRPr>
            </a:p>
          </p:txBody>
        </p:sp>
      </p:grpSp>
      <p:sp>
        <p:nvSpPr>
          <p:cNvPr id="85" name="Rounded Rectangle 84"/>
          <p:cNvSpPr/>
          <p:nvPr/>
        </p:nvSpPr>
        <p:spPr>
          <a:xfrm>
            <a:off x="1651000" y="1930400"/>
            <a:ext cx="8978900" cy="3708400"/>
          </a:xfrm>
          <a:prstGeom prst="roundRect">
            <a:avLst>
              <a:gd name="adj" fmla="val 0"/>
            </a:avLst>
          </a:prstGeom>
          <a:noFill/>
          <a:ln w="6350" cmpd="sng">
            <a:solidFill>
              <a:schemeClr val="bg1">
                <a:lumMod val="50000"/>
                <a:lumOff val="50000"/>
              </a:schemeClr>
            </a:solidFill>
          </a:ln>
          <a:effectLst/>
        </p:spPr>
        <p:style>
          <a:lnRef idx="2">
            <a:schemeClr val="accent1"/>
          </a:lnRef>
          <a:fillRef idx="0">
            <a:schemeClr val="accent1"/>
          </a:fillRef>
          <a:effectRef idx="1">
            <a:schemeClr val="accent1"/>
          </a:effectRef>
          <a:fontRef idx="minor">
            <a:schemeClr val="tx1"/>
          </a:fontRef>
        </p:style>
        <p:txBody>
          <a:bodyPr rtlCol="0" anchor="t"/>
          <a:lstStyle/>
          <a:p>
            <a:pPr marL="1485900"/>
            <a:r>
              <a:rPr lang="en-US" sz="3200" b="1" dirty="0" smtClean="0">
                <a:solidFill>
                  <a:srgbClr val="FFFFFF"/>
                </a:solidFill>
              </a:rPr>
              <a:t>    </a:t>
            </a:r>
            <a:endParaRPr lang="en-US" sz="3200" b="1" dirty="0">
              <a:solidFill>
                <a:srgbClr val="FFFFFF"/>
              </a:solidFill>
            </a:endParaRPr>
          </a:p>
        </p:txBody>
      </p:sp>
    </p:spTree>
    <p:extLst>
      <p:ext uri="{BB962C8B-B14F-4D97-AF65-F5344CB8AC3E}">
        <p14:creationId xmlns:p14="http://schemas.microsoft.com/office/powerpoint/2010/main" val="153812822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Rounded Rectangle 79"/>
          <p:cNvSpPr/>
          <p:nvPr/>
        </p:nvSpPr>
        <p:spPr>
          <a:xfrm>
            <a:off x="1651000" y="1930400"/>
            <a:ext cx="8978900" cy="303264"/>
          </a:xfrm>
          <a:prstGeom prst="roundRect">
            <a:avLst>
              <a:gd name="adj" fmla="val 0"/>
            </a:avLst>
          </a:prstGeom>
          <a:solidFill>
            <a:srgbClr val="595959"/>
          </a:solidFill>
          <a:ln w="19050" cmpd="sng">
            <a:noFill/>
          </a:ln>
          <a:effectLst/>
        </p:spPr>
        <p:style>
          <a:lnRef idx="2">
            <a:schemeClr val="accent1"/>
          </a:lnRef>
          <a:fillRef idx="0">
            <a:schemeClr val="accent1"/>
          </a:fillRef>
          <a:effectRef idx="1">
            <a:schemeClr val="accent1"/>
          </a:effectRef>
          <a:fontRef idx="minor">
            <a:schemeClr val="tx1"/>
          </a:fontRef>
        </p:style>
        <p:txBody>
          <a:bodyPr rtlCol="0" anchor="t"/>
          <a:lstStyle/>
          <a:p>
            <a:pPr marL="1485900"/>
            <a:r>
              <a:rPr lang="en-US" sz="3200" b="1" dirty="0" smtClean="0">
                <a:solidFill>
                  <a:srgbClr val="FFFFFF"/>
                </a:solidFill>
              </a:rPr>
              <a:t>    </a:t>
            </a:r>
            <a:endParaRPr lang="en-US" sz="3200" b="1" dirty="0">
              <a:solidFill>
                <a:srgbClr val="FFFFFF"/>
              </a:solidFill>
            </a:endParaRPr>
          </a:p>
        </p:txBody>
      </p:sp>
      <p:sp>
        <p:nvSpPr>
          <p:cNvPr id="82" name="TextBox 81"/>
          <p:cNvSpPr txBox="1"/>
          <p:nvPr/>
        </p:nvSpPr>
        <p:spPr>
          <a:xfrm>
            <a:off x="1662144" y="1936750"/>
            <a:ext cx="5807995" cy="317225"/>
          </a:xfrm>
          <a:prstGeom prst="rect">
            <a:avLst/>
          </a:prstGeom>
        </p:spPr>
        <p:txBody>
          <a:bodyPr vert="horz" wrap="none" lIns="91440" tIns="45720" rIns="91440" bIns="45720" rtlCol="0">
            <a:noAutofit/>
          </a:bodyPr>
          <a:lstStyle/>
          <a:p>
            <a:pPr>
              <a:spcBef>
                <a:spcPct val="20000"/>
              </a:spcBef>
            </a:pPr>
            <a:r>
              <a:rPr lang="en-US" sz="1200" b="1" dirty="0" smtClean="0">
                <a:solidFill>
                  <a:schemeClr val="bg2"/>
                </a:solidFill>
              </a:rPr>
              <a:t>Hortonworks Data Platform 2.3</a:t>
            </a:r>
            <a:endParaRPr lang="en-US" sz="1200" b="1" dirty="0">
              <a:solidFill>
                <a:schemeClr val="bg2"/>
              </a:solidFill>
            </a:endParaRPr>
          </a:p>
        </p:txBody>
      </p:sp>
      <p:pic>
        <p:nvPicPr>
          <p:cNvPr id="84" name="Picture 83" descr="Hor_RGBLogo ALL white copy.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80900" y="1714500"/>
            <a:ext cx="906462" cy="342621"/>
          </a:xfrm>
          <a:prstGeom prst="rect">
            <a:avLst/>
          </a:prstGeom>
        </p:spPr>
      </p:pic>
      <p:sp>
        <p:nvSpPr>
          <p:cNvPr id="8" name="Rounded Rectangle 7"/>
          <p:cNvSpPr/>
          <p:nvPr/>
        </p:nvSpPr>
        <p:spPr>
          <a:xfrm>
            <a:off x="2937103" y="3822793"/>
            <a:ext cx="5221059" cy="890955"/>
          </a:xfrm>
          <a:prstGeom prst="roundRect">
            <a:avLst>
              <a:gd name="adj" fmla="val 0"/>
            </a:avLst>
          </a:prstGeom>
          <a:solidFill>
            <a:schemeClr val="accent1">
              <a:lumMod val="20000"/>
              <a:lumOff val="80000"/>
            </a:schemeClr>
          </a:solidFill>
          <a:ln w="12700"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lIns="91440" rIns="0" rtlCol="0" anchor="t"/>
          <a:lstStyle/>
          <a:p>
            <a:r>
              <a:rPr lang="en-US" sz="1100" b="1" dirty="0" smtClean="0">
                <a:solidFill>
                  <a:prstClr val="black">
                    <a:lumMod val="65000"/>
                    <a:lumOff val="35000"/>
                  </a:prstClr>
                </a:solidFill>
                <a:latin typeface="Calibri"/>
                <a:cs typeface="Calibri"/>
              </a:rPr>
              <a:t> </a:t>
            </a:r>
            <a:endParaRPr lang="en-US" sz="1100" b="1" dirty="0">
              <a:solidFill>
                <a:prstClr val="black">
                  <a:lumMod val="65000"/>
                  <a:lumOff val="35000"/>
                </a:prstClr>
              </a:solidFill>
              <a:latin typeface="Calibri"/>
              <a:cs typeface="Calibri"/>
            </a:endParaRPr>
          </a:p>
        </p:txBody>
      </p:sp>
      <p:sp>
        <p:nvSpPr>
          <p:cNvPr id="12" name="Rounded Rectangle 11"/>
          <p:cNvSpPr/>
          <p:nvPr/>
        </p:nvSpPr>
        <p:spPr>
          <a:xfrm>
            <a:off x="2930706" y="2283653"/>
            <a:ext cx="5228902" cy="1454382"/>
          </a:xfrm>
          <a:prstGeom prst="roundRect">
            <a:avLst>
              <a:gd name="adj" fmla="val 0"/>
            </a:avLst>
          </a:prstGeom>
          <a:solidFill>
            <a:schemeClr val="accent1">
              <a:lumMod val="20000"/>
              <a:lumOff val="80000"/>
            </a:schemeClr>
          </a:solidFill>
          <a:ln w="12700"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lIns="91440" rIns="0" rtlCol="0" anchor="t"/>
          <a:lstStyle/>
          <a:p>
            <a:endParaRPr lang="en-US" sz="1100" b="1" dirty="0">
              <a:solidFill>
                <a:prstClr val="black">
                  <a:lumMod val="65000"/>
                  <a:lumOff val="35000"/>
                </a:prstClr>
              </a:solidFill>
              <a:latin typeface="Calibri"/>
              <a:cs typeface="Calibri"/>
            </a:endParaRPr>
          </a:p>
        </p:txBody>
      </p:sp>
      <p:sp>
        <p:nvSpPr>
          <p:cNvPr id="13" name="Rounded Rectangle 12"/>
          <p:cNvSpPr>
            <a:spLocks/>
          </p:cNvSpPr>
          <p:nvPr/>
        </p:nvSpPr>
        <p:spPr>
          <a:xfrm>
            <a:off x="2926597" y="3502666"/>
            <a:ext cx="5242283" cy="499696"/>
          </a:xfrm>
          <a:prstGeom prst="roundRect">
            <a:avLst>
              <a:gd name="adj" fmla="val 0"/>
            </a:avLst>
          </a:prstGeom>
          <a:solidFill>
            <a:schemeClr val="accent3"/>
          </a:solidFill>
          <a:ln w="9525" cmpd="sng">
            <a:noFill/>
          </a:ln>
          <a:effectLst/>
        </p:spPr>
        <p:style>
          <a:lnRef idx="1">
            <a:schemeClr val="accent1"/>
          </a:lnRef>
          <a:fillRef idx="3">
            <a:schemeClr val="accent1"/>
          </a:fillRef>
          <a:effectRef idx="2">
            <a:schemeClr val="accent1"/>
          </a:effectRef>
          <a:fontRef idx="minor">
            <a:schemeClr val="lt1"/>
          </a:fontRef>
        </p:style>
        <p:txBody>
          <a:bodyPr lIns="0" tIns="137160" rIns="0" rtlCol="0" anchor="ctr"/>
          <a:lstStyle/>
          <a:p>
            <a:pPr algn="ctr"/>
            <a:r>
              <a:rPr lang="en-US" sz="1100" b="1" dirty="0" smtClean="0">
                <a:solidFill>
                  <a:schemeClr val="bg2"/>
                </a:solidFill>
                <a:latin typeface="Arial"/>
                <a:cs typeface="Arial"/>
              </a:rPr>
              <a:t>YARN : Data Operating System</a:t>
            </a:r>
            <a:endParaRPr lang="en-US" sz="900" dirty="0">
              <a:solidFill>
                <a:schemeClr val="bg2"/>
              </a:solidFill>
              <a:latin typeface="Arial"/>
              <a:cs typeface="Arial"/>
            </a:endParaRPr>
          </a:p>
        </p:txBody>
      </p:sp>
      <p:sp>
        <p:nvSpPr>
          <p:cNvPr id="17" name="Rounded Rectangle 16"/>
          <p:cNvSpPr/>
          <p:nvPr/>
        </p:nvSpPr>
        <p:spPr>
          <a:xfrm rot="5400000">
            <a:off x="5339312" y="-129062"/>
            <a:ext cx="412744" cy="5238174"/>
          </a:xfrm>
          <a:prstGeom prst="roundRect">
            <a:avLst>
              <a:gd name="adj" fmla="val 0"/>
            </a:avLst>
          </a:prstGeom>
          <a:solidFill>
            <a:srgbClr val="59B51E"/>
          </a:solidFill>
          <a:ln w="28575" cmpd="sng">
            <a:noFill/>
          </a:ln>
          <a:effectLst/>
        </p:spPr>
        <p:style>
          <a:lnRef idx="1">
            <a:schemeClr val="accent1"/>
          </a:lnRef>
          <a:fillRef idx="3">
            <a:schemeClr val="accent1"/>
          </a:fillRef>
          <a:effectRef idx="2">
            <a:schemeClr val="accent1"/>
          </a:effectRef>
          <a:fontRef idx="minor">
            <a:schemeClr val="lt1"/>
          </a:fontRef>
        </p:style>
        <p:txBody>
          <a:bodyPr vert="vert270" lIns="0" tIns="0" rIns="0" bIns="0" rtlCol="0" anchor="ctr"/>
          <a:lstStyle/>
          <a:p>
            <a:pPr algn="ctr"/>
            <a:r>
              <a:rPr lang="en-US" sz="900" b="1" dirty="0">
                <a:solidFill>
                  <a:srgbClr val="FFFFFF"/>
                </a:solidFill>
                <a:latin typeface="Arial"/>
                <a:cs typeface="Arial"/>
              </a:rPr>
              <a:t>DATA </a:t>
            </a:r>
            <a:r>
              <a:rPr lang="en-US" sz="900" b="1" dirty="0" smtClean="0">
                <a:solidFill>
                  <a:srgbClr val="FFFFFF"/>
                </a:solidFill>
                <a:latin typeface="Arial"/>
                <a:cs typeface="Arial"/>
              </a:rPr>
              <a:t> ACCESS</a:t>
            </a:r>
            <a:endParaRPr lang="en-US" sz="900" b="1" dirty="0">
              <a:solidFill>
                <a:srgbClr val="FFFFFF"/>
              </a:solidFill>
              <a:latin typeface="Arial"/>
              <a:cs typeface="Arial"/>
            </a:endParaRPr>
          </a:p>
        </p:txBody>
      </p:sp>
      <p:sp>
        <p:nvSpPr>
          <p:cNvPr id="5" name="Title 4"/>
          <p:cNvSpPr>
            <a:spLocks noGrp="1"/>
          </p:cNvSpPr>
          <p:nvPr>
            <p:ph type="title"/>
          </p:nvPr>
        </p:nvSpPr>
        <p:spPr>
          <a:xfrm>
            <a:off x="609441" y="0"/>
            <a:ext cx="11453222" cy="1016000"/>
          </a:xfrm>
        </p:spPr>
        <p:txBody>
          <a:bodyPr>
            <a:normAutofit/>
          </a:bodyPr>
          <a:lstStyle/>
          <a:p>
            <a:r>
              <a:rPr lang="en-US" dirty="0" smtClean="0"/>
              <a:t>Core Capabilities of HDP 2.3</a:t>
            </a:r>
            <a:endParaRPr lang="en-US" dirty="0"/>
          </a:p>
        </p:txBody>
      </p:sp>
      <p:sp>
        <p:nvSpPr>
          <p:cNvPr id="6" name="Rounded Rectangle 5"/>
          <p:cNvSpPr/>
          <p:nvPr/>
        </p:nvSpPr>
        <p:spPr>
          <a:xfrm>
            <a:off x="1727976" y="2283653"/>
            <a:ext cx="1143000" cy="2850720"/>
          </a:xfrm>
          <a:prstGeom prst="roundRect">
            <a:avLst>
              <a:gd name="adj" fmla="val 0"/>
            </a:avLst>
          </a:prstGeom>
          <a:solidFill>
            <a:schemeClr val="accent1">
              <a:lumMod val="20000"/>
              <a:lumOff val="80000"/>
            </a:schemeClr>
          </a:solidFill>
          <a:ln w="12700"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endParaRPr lang="en-US" sz="1100" b="1" dirty="0">
              <a:solidFill>
                <a:prstClr val="black">
                  <a:lumMod val="65000"/>
                  <a:lumOff val="35000"/>
                </a:prstClr>
              </a:solidFill>
              <a:latin typeface="Calibri"/>
              <a:cs typeface="Calibri"/>
            </a:endParaRPr>
          </a:p>
        </p:txBody>
      </p:sp>
      <p:sp>
        <p:nvSpPr>
          <p:cNvPr id="7" name="Rounded Rectangle 6"/>
          <p:cNvSpPr/>
          <p:nvPr/>
        </p:nvSpPr>
        <p:spPr>
          <a:xfrm>
            <a:off x="9419058" y="2278139"/>
            <a:ext cx="1143000" cy="2856234"/>
          </a:xfrm>
          <a:prstGeom prst="roundRect">
            <a:avLst>
              <a:gd name="adj" fmla="val 0"/>
            </a:avLst>
          </a:prstGeom>
          <a:solidFill>
            <a:schemeClr val="accent1">
              <a:lumMod val="20000"/>
              <a:lumOff val="80000"/>
            </a:schemeClr>
          </a:solidFill>
          <a:ln w="12700"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endParaRPr lang="en-US" sz="1100" b="1" dirty="0">
              <a:solidFill>
                <a:prstClr val="black">
                  <a:lumMod val="65000"/>
                  <a:lumOff val="35000"/>
                </a:prstClr>
              </a:solidFill>
              <a:latin typeface="Calibri"/>
              <a:cs typeface="Calibri"/>
            </a:endParaRPr>
          </a:p>
        </p:txBody>
      </p:sp>
      <p:sp>
        <p:nvSpPr>
          <p:cNvPr id="14" name="Rounded Rectangle 13"/>
          <p:cNvSpPr/>
          <p:nvPr/>
        </p:nvSpPr>
        <p:spPr>
          <a:xfrm>
            <a:off x="8215868" y="2278139"/>
            <a:ext cx="1143000" cy="2856234"/>
          </a:xfrm>
          <a:prstGeom prst="roundRect">
            <a:avLst>
              <a:gd name="adj" fmla="val 0"/>
            </a:avLst>
          </a:prstGeom>
          <a:solidFill>
            <a:schemeClr val="accent1">
              <a:lumMod val="20000"/>
              <a:lumOff val="80000"/>
            </a:schemeClr>
          </a:solidFill>
          <a:ln w="12700"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spcBef>
                <a:spcPts val="400"/>
              </a:spcBef>
            </a:pPr>
            <a:endParaRPr lang="en-US" sz="1100" b="1" dirty="0">
              <a:solidFill>
                <a:prstClr val="black">
                  <a:lumMod val="65000"/>
                  <a:lumOff val="35000"/>
                </a:prstClr>
              </a:solidFill>
              <a:latin typeface="Calibri"/>
              <a:cs typeface="Calibri"/>
            </a:endParaRPr>
          </a:p>
        </p:txBody>
      </p:sp>
      <p:sp>
        <p:nvSpPr>
          <p:cNvPr id="16" name="Rounded Rectangle 15"/>
          <p:cNvSpPr/>
          <p:nvPr/>
        </p:nvSpPr>
        <p:spPr>
          <a:xfrm rot="5400000">
            <a:off x="8577134" y="1915769"/>
            <a:ext cx="418259" cy="1143000"/>
          </a:xfrm>
          <a:prstGeom prst="roundRect">
            <a:avLst>
              <a:gd name="adj" fmla="val 0"/>
            </a:avLst>
          </a:prstGeom>
          <a:solidFill>
            <a:srgbClr val="59B51E"/>
          </a:solidFill>
          <a:ln w="28575" cmpd="sng">
            <a:noFill/>
          </a:ln>
          <a:effectLst/>
        </p:spPr>
        <p:style>
          <a:lnRef idx="1">
            <a:schemeClr val="accent1"/>
          </a:lnRef>
          <a:fillRef idx="3">
            <a:schemeClr val="accent1"/>
          </a:fillRef>
          <a:effectRef idx="2">
            <a:schemeClr val="accent1"/>
          </a:effectRef>
          <a:fontRef idx="minor">
            <a:schemeClr val="lt1"/>
          </a:fontRef>
        </p:style>
        <p:txBody>
          <a:bodyPr vert="vert270" lIns="0" tIns="0" rIns="0" bIns="0" rtlCol="0" anchor="ctr"/>
          <a:lstStyle/>
          <a:p>
            <a:pPr algn="ctr"/>
            <a:r>
              <a:rPr lang="en-US" sz="900" b="1" dirty="0" smtClean="0">
                <a:solidFill>
                  <a:srgbClr val="FFFFFF"/>
                </a:solidFill>
                <a:latin typeface="Arial"/>
                <a:cs typeface="Arial"/>
              </a:rPr>
              <a:t>SECURITY</a:t>
            </a:r>
            <a:endParaRPr lang="en-US" sz="900" b="1" dirty="0">
              <a:solidFill>
                <a:srgbClr val="FFFFFF"/>
              </a:solidFill>
              <a:latin typeface="Arial"/>
              <a:cs typeface="Arial"/>
            </a:endParaRPr>
          </a:p>
        </p:txBody>
      </p:sp>
      <p:sp>
        <p:nvSpPr>
          <p:cNvPr id="18" name="Rounded Rectangle 17"/>
          <p:cNvSpPr/>
          <p:nvPr/>
        </p:nvSpPr>
        <p:spPr>
          <a:xfrm rot="5400000">
            <a:off x="2087751" y="1915768"/>
            <a:ext cx="418259" cy="1143000"/>
          </a:xfrm>
          <a:prstGeom prst="roundRect">
            <a:avLst>
              <a:gd name="adj" fmla="val 0"/>
            </a:avLst>
          </a:prstGeom>
          <a:solidFill>
            <a:srgbClr val="59B51E"/>
          </a:solidFill>
          <a:ln w="28575" cmpd="sng">
            <a:noFill/>
          </a:ln>
          <a:effectLst/>
        </p:spPr>
        <p:style>
          <a:lnRef idx="1">
            <a:schemeClr val="accent1"/>
          </a:lnRef>
          <a:fillRef idx="3">
            <a:schemeClr val="accent1"/>
          </a:fillRef>
          <a:effectRef idx="2">
            <a:schemeClr val="accent1"/>
          </a:effectRef>
          <a:fontRef idx="minor">
            <a:schemeClr val="lt1"/>
          </a:fontRef>
        </p:style>
        <p:txBody>
          <a:bodyPr vert="vert270" lIns="0" tIns="0" rIns="0" bIns="0" rtlCol="0" anchor="ctr"/>
          <a:lstStyle/>
          <a:p>
            <a:pPr algn="ctr"/>
            <a:r>
              <a:rPr lang="en-US" sz="900" b="1" dirty="0" smtClean="0">
                <a:solidFill>
                  <a:srgbClr val="FFFFFF"/>
                </a:solidFill>
                <a:latin typeface="Arial"/>
                <a:cs typeface="Arial"/>
              </a:rPr>
              <a:t>GOVERNANCE &amp; INTEGRATION</a:t>
            </a:r>
            <a:endParaRPr lang="en-US" sz="900" b="1" dirty="0">
              <a:solidFill>
                <a:srgbClr val="FFFFFF"/>
              </a:solidFill>
              <a:latin typeface="Arial"/>
              <a:cs typeface="Arial"/>
            </a:endParaRPr>
          </a:p>
        </p:txBody>
      </p:sp>
      <p:sp>
        <p:nvSpPr>
          <p:cNvPr id="20" name="Rounded Rectangle 19"/>
          <p:cNvSpPr/>
          <p:nvPr/>
        </p:nvSpPr>
        <p:spPr>
          <a:xfrm rot="5400000">
            <a:off x="9784624" y="1915999"/>
            <a:ext cx="417797" cy="1143000"/>
          </a:xfrm>
          <a:prstGeom prst="roundRect">
            <a:avLst>
              <a:gd name="adj" fmla="val 0"/>
            </a:avLst>
          </a:prstGeom>
          <a:solidFill>
            <a:srgbClr val="59B51E"/>
          </a:solidFill>
          <a:ln w="28575" cmpd="sng">
            <a:noFill/>
          </a:ln>
          <a:effectLst/>
        </p:spPr>
        <p:style>
          <a:lnRef idx="1">
            <a:schemeClr val="accent1"/>
          </a:lnRef>
          <a:fillRef idx="3">
            <a:schemeClr val="accent1"/>
          </a:fillRef>
          <a:effectRef idx="2">
            <a:schemeClr val="accent1"/>
          </a:effectRef>
          <a:fontRef idx="minor">
            <a:schemeClr val="lt1"/>
          </a:fontRef>
        </p:style>
        <p:txBody>
          <a:bodyPr vert="vert270" lIns="0" tIns="0" rIns="0" bIns="0" rtlCol="0" anchor="ctr"/>
          <a:lstStyle/>
          <a:p>
            <a:pPr algn="ctr"/>
            <a:r>
              <a:rPr lang="en-US" sz="900" b="1" dirty="0" smtClean="0">
                <a:solidFill>
                  <a:srgbClr val="FFFFFF"/>
                </a:solidFill>
                <a:latin typeface="Arial"/>
                <a:cs typeface="Arial"/>
              </a:rPr>
              <a:t>OPERATIONS</a:t>
            </a:r>
            <a:endParaRPr lang="en-US" sz="900" b="1" dirty="0">
              <a:solidFill>
                <a:srgbClr val="FFFFFF"/>
              </a:solidFill>
              <a:latin typeface="Arial"/>
              <a:cs typeface="Arial"/>
            </a:endParaRPr>
          </a:p>
        </p:txBody>
      </p:sp>
      <p:grpSp>
        <p:nvGrpSpPr>
          <p:cNvPr id="27" name="Group 26"/>
          <p:cNvGrpSpPr/>
          <p:nvPr/>
        </p:nvGrpSpPr>
        <p:grpSpPr>
          <a:xfrm>
            <a:off x="2957152" y="4111620"/>
            <a:ext cx="5179978" cy="475013"/>
            <a:chOff x="2499285" y="4541714"/>
            <a:chExt cx="3308943" cy="475013"/>
          </a:xfrm>
        </p:grpSpPr>
        <p:grpSp>
          <p:nvGrpSpPr>
            <p:cNvPr id="28" name="Group 27"/>
            <p:cNvGrpSpPr/>
            <p:nvPr/>
          </p:nvGrpSpPr>
          <p:grpSpPr>
            <a:xfrm>
              <a:off x="2499285" y="4541714"/>
              <a:ext cx="3001931" cy="475013"/>
              <a:chOff x="2573538" y="3889648"/>
              <a:chExt cx="3001931" cy="475013"/>
            </a:xfrm>
            <a:solidFill>
              <a:schemeClr val="tx2"/>
            </a:solidFill>
          </p:grpSpPr>
          <p:sp>
            <p:nvSpPr>
              <p:cNvPr id="32" name="Rounded Rectangle 31"/>
              <p:cNvSpPr>
                <a:spLocks/>
              </p:cNvSpPr>
              <p:nvPr/>
            </p:nvSpPr>
            <p:spPr>
              <a:xfrm>
                <a:off x="2573538" y="3889648"/>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a:solidFill>
                      <a:srgbClr val="1E1E1E">
                        <a:lumMod val="75000"/>
                        <a:lumOff val="25000"/>
                      </a:srgbClr>
                    </a:solidFill>
                    <a:latin typeface="Calibri"/>
                    <a:cs typeface="Calibri"/>
                  </a:rPr>
                  <a:t>1</a:t>
                </a:r>
              </a:p>
            </p:txBody>
          </p:sp>
          <p:sp>
            <p:nvSpPr>
              <p:cNvPr id="33" name="Rounded Rectangle 32"/>
              <p:cNvSpPr>
                <a:spLocks/>
              </p:cNvSpPr>
              <p:nvPr/>
            </p:nvSpPr>
            <p:spPr>
              <a:xfrm>
                <a:off x="2876974" y="3889648"/>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34" name="Rounded Rectangle 33"/>
              <p:cNvSpPr>
                <a:spLocks/>
              </p:cNvSpPr>
              <p:nvPr/>
            </p:nvSpPr>
            <p:spPr>
              <a:xfrm>
                <a:off x="3180410" y="3889648"/>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35" name="Rounded Rectangle 34"/>
              <p:cNvSpPr>
                <a:spLocks/>
              </p:cNvSpPr>
              <p:nvPr/>
            </p:nvSpPr>
            <p:spPr>
              <a:xfrm>
                <a:off x="3483846" y="3889648"/>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36" name="Rounded Rectangle 35"/>
              <p:cNvSpPr>
                <a:spLocks/>
              </p:cNvSpPr>
              <p:nvPr/>
            </p:nvSpPr>
            <p:spPr>
              <a:xfrm>
                <a:off x="3787282" y="3889648"/>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37" name="Rounded Rectangle 36"/>
              <p:cNvSpPr>
                <a:spLocks/>
              </p:cNvSpPr>
              <p:nvPr/>
            </p:nvSpPr>
            <p:spPr>
              <a:xfrm>
                <a:off x="4090718" y="3889648"/>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38" name="Rounded Rectangle 37"/>
              <p:cNvSpPr>
                <a:spLocks/>
              </p:cNvSpPr>
              <p:nvPr/>
            </p:nvSpPr>
            <p:spPr>
              <a:xfrm>
                <a:off x="4394154" y="3889648"/>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39" name="Rounded Rectangle 38"/>
              <p:cNvSpPr>
                <a:spLocks/>
              </p:cNvSpPr>
              <p:nvPr/>
            </p:nvSpPr>
            <p:spPr>
              <a:xfrm>
                <a:off x="4697590" y="3889648"/>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40" name="Rounded Rectangle 39"/>
              <p:cNvSpPr>
                <a:spLocks/>
              </p:cNvSpPr>
              <p:nvPr/>
            </p:nvSpPr>
            <p:spPr>
              <a:xfrm>
                <a:off x="5001026" y="3889648"/>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41" name="Rounded Rectangle 40"/>
              <p:cNvSpPr>
                <a:spLocks/>
              </p:cNvSpPr>
              <p:nvPr/>
            </p:nvSpPr>
            <p:spPr>
              <a:xfrm>
                <a:off x="5304462" y="3889648"/>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42" name="Rounded Rectangle 41"/>
              <p:cNvSpPr>
                <a:spLocks/>
              </p:cNvSpPr>
              <p:nvPr/>
            </p:nvSpPr>
            <p:spPr>
              <a:xfrm>
                <a:off x="2573538" y="4145352"/>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43" name="Rounded Rectangle 42"/>
              <p:cNvSpPr>
                <a:spLocks/>
              </p:cNvSpPr>
              <p:nvPr/>
            </p:nvSpPr>
            <p:spPr>
              <a:xfrm>
                <a:off x="2876974" y="4145352"/>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44" name="Rounded Rectangle 43"/>
              <p:cNvSpPr>
                <a:spLocks/>
              </p:cNvSpPr>
              <p:nvPr/>
            </p:nvSpPr>
            <p:spPr>
              <a:xfrm>
                <a:off x="3180410" y="4145352"/>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45" name="Rounded Rectangle 44"/>
              <p:cNvSpPr>
                <a:spLocks/>
              </p:cNvSpPr>
              <p:nvPr/>
            </p:nvSpPr>
            <p:spPr>
              <a:xfrm>
                <a:off x="3483846" y="4145352"/>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46" name="Rounded Rectangle 45"/>
              <p:cNvSpPr>
                <a:spLocks/>
              </p:cNvSpPr>
              <p:nvPr/>
            </p:nvSpPr>
            <p:spPr>
              <a:xfrm>
                <a:off x="3787282" y="4145352"/>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47" name="Rounded Rectangle 46"/>
              <p:cNvSpPr>
                <a:spLocks/>
              </p:cNvSpPr>
              <p:nvPr/>
            </p:nvSpPr>
            <p:spPr>
              <a:xfrm>
                <a:off x="4090718" y="4145352"/>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48" name="Rounded Rectangle 47"/>
              <p:cNvSpPr>
                <a:spLocks/>
              </p:cNvSpPr>
              <p:nvPr/>
            </p:nvSpPr>
            <p:spPr>
              <a:xfrm>
                <a:off x="4394154" y="4145352"/>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49" name="Rounded Rectangle 48"/>
              <p:cNvSpPr>
                <a:spLocks/>
              </p:cNvSpPr>
              <p:nvPr/>
            </p:nvSpPr>
            <p:spPr>
              <a:xfrm>
                <a:off x="4697590" y="4145352"/>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50" name="Rounded Rectangle 49"/>
              <p:cNvSpPr>
                <a:spLocks/>
              </p:cNvSpPr>
              <p:nvPr/>
            </p:nvSpPr>
            <p:spPr>
              <a:xfrm>
                <a:off x="5001026" y="4145352"/>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51" name="Rounded Rectangle 50"/>
              <p:cNvSpPr>
                <a:spLocks/>
              </p:cNvSpPr>
              <p:nvPr/>
            </p:nvSpPr>
            <p:spPr>
              <a:xfrm>
                <a:off x="5304462" y="4145352"/>
                <a:ext cx="271007" cy="219309"/>
              </a:xfrm>
              <a:prstGeom prst="roundRect">
                <a:avLst>
                  <a:gd name="adj" fmla="val 5758"/>
                </a:avLst>
              </a:prstGeom>
              <a:grp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grpSp>
        <p:sp>
          <p:nvSpPr>
            <p:cNvPr id="29" name="Rounded Rectangle 28"/>
            <p:cNvSpPr>
              <a:spLocks/>
            </p:cNvSpPr>
            <p:nvPr/>
          </p:nvSpPr>
          <p:spPr>
            <a:xfrm>
              <a:off x="5537221" y="4541714"/>
              <a:ext cx="271007"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Calibri"/>
                  <a:cs typeface="Calibri"/>
                </a:rPr>
                <a:t>°</a:t>
              </a:r>
              <a:endParaRPr lang="en-US" sz="700" dirty="0">
                <a:solidFill>
                  <a:srgbClr val="1E1E1E">
                    <a:lumMod val="75000"/>
                    <a:lumOff val="25000"/>
                  </a:srgbClr>
                </a:solidFill>
                <a:latin typeface="Calibri"/>
                <a:cs typeface="Calibri"/>
              </a:endParaRPr>
            </a:p>
          </p:txBody>
        </p:sp>
        <p:sp>
          <p:nvSpPr>
            <p:cNvPr id="31" name="Rounded Rectangle 30"/>
            <p:cNvSpPr>
              <a:spLocks/>
            </p:cNvSpPr>
            <p:nvPr/>
          </p:nvSpPr>
          <p:spPr>
            <a:xfrm>
              <a:off x="5537221" y="4797418"/>
              <a:ext cx="271007"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b="1" dirty="0">
                  <a:solidFill>
                    <a:srgbClr val="1E1E1E">
                      <a:lumMod val="75000"/>
                      <a:lumOff val="25000"/>
                    </a:srgbClr>
                  </a:solidFill>
                  <a:latin typeface="Calibri"/>
                  <a:cs typeface="Calibri"/>
                </a:rPr>
                <a:t>N</a:t>
              </a:r>
            </a:p>
          </p:txBody>
        </p:sp>
      </p:grpSp>
      <p:sp>
        <p:nvSpPr>
          <p:cNvPr id="11" name="Rounded Rectangle 10"/>
          <p:cNvSpPr>
            <a:spLocks/>
          </p:cNvSpPr>
          <p:nvPr/>
        </p:nvSpPr>
        <p:spPr>
          <a:xfrm>
            <a:off x="1773019" y="2764295"/>
            <a:ext cx="1051560" cy="922230"/>
          </a:xfrm>
          <a:prstGeom prst="roundRect">
            <a:avLst>
              <a:gd name="adj" fmla="val 0"/>
            </a:avLst>
          </a:prstGeom>
          <a:solidFill>
            <a:schemeClr val="accent6">
              <a:lumMod val="60000"/>
              <a:lumOff val="40000"/>
            </a:schemeClr>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wrap="square" lIns="91440" rIns="0" rtlCol="0" anchor="t"/>
          <a:lstStyle/>
          <a:p>
            <a:r>
              <a:rPr lang="en-US" sz="900" b="1" dirty="0" smtClean="0">
                <a:solidFill>
                  <a:srgbClr val="1E1E1E">
                    <a:lumMod val="75000"/>
                    <a:lumOff val="25000"/>
                  </a:srgbClr>
                </a:solidFill>
                <a:latin typeface="Arial"/>
                <a:cs typeface="Arial"/>
              </a:rPr>
              <a:t>Data Lifecycle &amp; Governance</a:t>
            </a:r>
          </a:p>
          <a:p>
            <a:endParaRPr lang="en-US" sz="900" b="1" dirty="0">
              <a:solidFill>
                <a:srgbClr val="1E1E1E">
                  <a:lumMod val="75000"/>
                  <a:lumOff val="25000"/>
                </a:srgbClr>
              </a:solidFill>
              <a:latin typeface="Arial"/>
              <a:cs typeface="Arial"/>
            </a:endParaRPr>
          </a:p>
          <a:p>
            <a:r>
              <a:rPr lang="en-US" sz="900" dirty="0" smtClean="0">
                <a:solidFill>
                  <a:srgbClr val="1E1E1E">
                    <a:lumMod val="75000"/>
                    <a:lumOff val="25000"/>
                  </a:srgbClr>
                </a:solidFill>
                <a:latin typeface="Arial"/>
                <a:cs typeface="Arial"/>
              </a:rPr>
              <a:t>Falcon</a:t>
            </a:r>
          </a:p>
          <a:p>
            <a:r>
              <a:rPr lang="en-US" sz="900" dirty="0" smtClean="0">
                <a:solidFill>
                  <a:srgbClr val="1E1E1E">
                    <a:lumMod val="75000"/>
                    <a:lumOff val="25000"/>
                  </a:srgbClr>
                </a:solidFill>
                <a:latin typeface="Arial"/>
                <a:cs typeface="Arial"/>
              </a:rPr>
              <a:t>Atlas</a:t>
            </a:r>
          </a:p>
          <a:p>
            <a:endParaRPr lang="en-US" sz="900" b="1" dirty="0">
              <a:solidFill>
                <a:srgbClr val="1E1E1E">
                  <a:lumMod val="75000"/>
                  <a:lumOff val="25000"/>
                </a:srgbClr>
              </a:solidFill>
              <a:latin typeface="Arial"/>
              <a:cs typeface="Arial"/>
            </a:endParaRPr>
          </a:p>
          <a:p>
            <a:endParaRPr lang="en-US" sz="900" b="1" dirty="0" smtClean="0">
              <a:solidFill>
                <a:srgbClr val="1E1E1E">
                  <a:lumMod val="75000"/>
                  <a:lumOff val="25000"/>
                </a:srgbClr>
              </a:solidFill>
              <a:latin typeface="Arial"/>
              <a:cs typeface="Arial"/>
            </a:endParaRPr>
          </a:p>
        </p:txBody>
      </p:sp>
      <p:sp>
        <p:nvSpPr>
          <p:cNvPr id="19" name="Rounded Rectangle 18"/>
          <p:cNvSpPr>
            <a:spLocks/>
          </p:cNvSpPr>
          <p:nvPr/>
        </p:nvSpPr>
        <p:spPr>
          <a:xfrm>
            <a:off x="8263368" y="2815094"/>
            <a:ext cx="1051560" cy="2264906"/>
          </a:xfrm>
          <a:prstGeom prst="roundRect">
            <a:avLst>
              <a:gd name="adj" fmla="val 0"/>
            </a:avLst>
          </a:pr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wrap="square" lIns="91440" rIns="0" rtlCol="0" anchor="t"/>
          <a:lstStyle/>
          <a:p>
            <a:r>
              <a:rPr lang="en-US" sz="900" b="1" dirty="0">
                <a:solidFill>
                  <a:srgbClr val="1E1E1E">
                    <a:lumMod val="75000"/>
                    <a:lumOff val="25000"/>
                  </a:srgbClr>
                </a:solidFill>
                <a:latin typeface="Arial"/>
                <a:cs typeface="Arial"/>
              </a:rPr>
              <a:t>Administration</a:t>
            </a:r>
          </a:p>
          <a:p>
            <a:r>
              <a:rPr lang="en-US" sz="900" b="1" dirty="0">
                <a:solidFill>
                  <a:srgbClr val="1E1E1E">
                    <a:lumMod val="75000"/>
                    <a:lumOff val="25000"/>
                  </a:srgbClr>
                </a:solidFill>
                <a:latin typeface="Arial"/>
                <a:cs typeface="Arial"/>
              </a:rPr>
              <a:t>Authentication</a:t>
            </a:r>
          </a:p>
          <a:p>
            <a:r>
              <a:rPr lang="en-US" sz="900" b="1" dirty="0">
                <a:solidFill>
                  <a:srgbClr val="1E1E1E">
                    <a:lumMod val="75000"/>
                    <a:lumOff val="25000"/>
                  </a:srgbClr>
                </a:solidFill>
                <a:latin typeface="Arial"/>
                <a:cs typeface="Arial"/>
              </a:rPr>
              <a:t>Authorization</a:t>
            </a:r>
          </a:p>
          <a:p>
            <a:r>
              <a:rPr lang="en-US" sz="900" b="1" dirty="0">
                <a:solidFill>
                  <a:srgbClr val="1E1E1E">
                    <a:lumMod val="75000"/>
                    <a:lumOff val="25000"/>
                  </a:srgbClr>
                </a:solidFill>
                <a:latin typeface="Arial"/>
                <a:cs typeface="Arial"/>
              </a:rPr>
              <a:t>Audit</a:t>
            </a:r>
          </a:p>
          <a:p>
            <a:r>
              <a:rPr lang="en-US" sz="900" b="1" dirty="0">
                <a:solidFill>
                  <a:srgbClr val="1E1E1E">
                    <a:lumMod val="75000"/>
                    <a:lumOff val="25000"/>
                  </a:srgbClr>
                </a:solidFill>
                <a:latin typeface="Arial"/>
                <a:cs typeface="Arial"/>
              </a:rPr>
              <a:t>Data </a:t>
            </a:r>
            <a:r>
              <a:rPr lang="en-US" sz="900" b="1" dirty="0" smtClean="0">
                <a:solidFill>
                  <a:srgbClr val="1E1E1E">
                    <a:lumMod val="75000"/>
                    <a:lumOff val="25000"/>
                  </a:srgbClr>
                </a:solidFill>
                <a:latin typeface="Arial"/>
                <a:cs typeface="Arial"/>
              </a:rPr>
              <a:t>Protection</a:t>
            </a:r>
          </a:p>
          <a:p>
            <a:endParaRPr lang="en-US" sz="900" b="1" dirty="0">
              <a:solidFill>
                <a:srgbClr val="1E1E1E">
                  <a:lumMod val="75000"/>
                  <a:lumOff val="25000"/>
                </a:srgbClr>
              </a:solidFill>
              <a:latin typeface="Arial"/>
              <a:cs typeface="Arial"/>
            </a:endParaRPr>
          </a:p>
          <a:p>
            <a:r>
              <a:rPr lang="en-US" sz="900" dirty="0" smtClean="0">
                <a:solidFill>
                  <a:srgbClr val="1E1E1E">
                    <a:lumMod val="75000"/>
                    <a:lumOff val="25000"/>
                  </a:srgbClr>
                </a:solidFill>
                <a:cs typeface="Arial"/>
              </a:rPr>
              <a:t>Ranger</a:t>
            </a:r>
            <a:endParaRPr lang="en-US" sz="900" dirty="0">
              <a:solidFill>
                <a:srgbClr val="1E1E1E">
                  <a:lumMod val="75000"/>
                  <a:lumOff val="25000"/>
                </a:srgbClr>
              </a:solidFill>
              <a:cs typeface="Arial"/>
            </a:endParaRPr>
          </a:p>
          <a:p>
            <a:r>
              <a:rPr lang="en-US" sz="900" dirty="0" smtClean="0">
                <a:solidFill>
                  <a:srgbClr val="1E1E1E">
                    <a:lumMod val="75000"/>
                    <a:lumOff val="25000"/>
                  </a:srgbClr>
                </a:solidFill>
                <a:cs typeface="Arial"/>
              </a:rPr>
              <a:t>Knox</a:t>
            </a:r>
            <a:endParaRPr lang="en-US" sz="900" dirty="0">
              <a:solidFill>
                <a:srgbClr val="1E1E1E">
                  <a:lumMod val="75000"/>
                  <a:lumOff val="25000"/>
                </a:srgbClr>
              </a:solidFill>
              <a:cs typeface="Arial"/>
            </a:endParaRPr>
          </a:p>
          <a:p>
            <a:r>
              <a:rPr lang="en-US" sz="900" dirty="0" smtClean="0">
                <a:solidFill>
                  <a:srgbClr val="1E1E1E">
                    <a:lumMod val="75000"/>
                    <a:lumOff val="25000"/>
                  </a:srgbClr>
                </a:solidFill>
                <a:cs typeface="Arial"/>
              </a:rPr>
              <a:t>Atlas</a:t>
            </a:r>
            <a:endParaRPr lang="en-US" sz="900" dirty="0">
              <a:solidFill>
                <a:srgbClr val="1E1E1E">
                  <a:lumMod val="75000"/>
                  <a:lumOff val="25000"/>
                </a:srgbClr>
              </a:solidFill>
              <a:cs typeface="Arial"/>
            </a:endParaRPr>
          </a:p>
          <a:p>
            <a:r>
              <a:rPr lang="en-US" sz="900" dirty="0">
                <a:solidFill>
                  <a:srgbClr val="1E1E1E">
                    <a:lumMod val="75000"/>
                    <a:lumOff val="25000"/>
                  </a:srgbClr>
                </a:solidFill>
                <a:cs typeface="Arial"/>
              </a:rPr>
              <a:t>HDFS DARE</a:t>
            </a:r>
            <a:endParaRPr lang="en-US" sz="900" dirty="0" smtClean="0">
              <a:solidFill>
                <a:srgbClr val="1E1E1E">
                  <a:lumMod val="75000"/>
                  <a:lumOff val="25000"/>
                </a:srgbClr>
              </a:solidFill>
              <a:latin typeface="Arial"/>
              <a:cs typeface="Arial"/>
            </a:endParaRPr>
          </a:p>
          <a:p>
            <a:endParaRPr lang="en-US" sz="900" b="1" dirty="0">
              <a:solidFill>
                <a:srgbClr val="1E1E1E">
                  <a:lumMod val="75000"/>
                  <a:lumOff val="25000"/>
                </a:srgbClr>
              </a:solidFill>
              <a:latin typeface="Arial"/>
              <a:cs typeface="Arial"/>
            </a:endParaRPr>
          </a:p>
          <a:p>
            <a:endParaRPr lang="en-US" sz="800" dirty="0" smtClean="0">
              <a:solidFill>
                <a:srgbClr val="1E1E1E">
                  <a:lumMod val="75000"/>
                  <a:lumOff val="25000"/>
                </a:srgbClr>
              </a:solidFill>
              <a:latin typeface="Arial"/>
              <a:cs typeface="Arial"/>
            </a:endParaRPr>
          </a:p>
        </p:txBody>
      </p:sp>
      <p:sp>
        <p:nvSpPr>
          <p:cNvPr id="64" name="Rounded Rectangle 63"/>
          <p:cNvSpPr>
            <a:spLocks/>
          </p:cNvSpPr>
          <p:nvPr/>
        </p:nvSpPr>
        <p:spPr>
          <a:xfrm>
            <a:off x="1773019" y="3763140"/>
            <a:ext cx="1051560" cy="1316860"/>
          </a:xfrm>
          <a:prstGeom prst="roundRect">
            <a:avLst>
              <a:gd name="adj" fmla="val 0"/>
            </a:avLst>
          </a:pr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wrap="square" lIns="91440" rIns="0" rtlCol="0" anchor="t"/>
          <a:lstStyle/>
          <a:p>
            <a:r>
              <a:rPr lang="en-US" sz="900" b="1" dirty="0" smtClean="0">
                <a:solidFill>
                  <a:srgbClr val="1E1E1E">
                    <a:lumMod val="75000"/>
                    <a:lumOff val="25000"/>
                  </a:srgbClr>
                </a:solidFill>
                <a:latin typeface="Arial"/>
                <a:cs typeface="Arial"/>
              </a:rPr>
              <a:t>Data Workflow</a:t>
            </a:r>
          </a:p>
          <a:p>
            <a:endParaRPr lang="en-US" sz="900" b="1" dirty="0">
              <a:solidFill>
                <a:srgbClr val="1E1E1E">
                  <a:lumMod val="75000"/>
                  <a:lumOff val="25000"/>
                </a:srgbClr>
              </a:solidFill>
              <a:latin typeface="Arial"/>
              <a:cs typeface="Arial"/>
            </a:endParaRPr>
          </a:p>
          <a:p>
            <a:r>
              <a:rPr lang="en-US" sz="900" dirty="0">
                <a:solidFill>
                  <a:srgbClr val="1E1E1E">
                    <a:lumMod val="75000"/>
                    <a:lumOff val="25000"/>
                  </a:srgbClr>
                </a:solidFill>
                <a:cs typeface="Arial"/>
              </a:rPr>
              <a:t>Sqoop</a:t>
            </a:r>
          </a:p>
          <a:p>
            <a:r>
              <a:rPr lang="en-US" sz="900" dirty="0">
                <a:solidFill>
                  <a:srgbClr val="1E1E1E">
                    <a:lumMod val="75000"/>
                    <a:lumOff val="25000"/>
                  </a:srgbClr>
                </a:solidFill>
                <a:cs typeface="Arial"/>
              </a:rPr>
              <a:t>Flume</a:t>
            </a:r>
          </a:p>
          <a:p>
            <a:r>
              <a:rPr lang="en-US" sz="900" dirty="0">
                <a:solidFill>
                  <a:srgbClr val="1E1E1E">
                    <a:lumMod val="75000"/>
                    <a:lumOff val="25000"/>
                  </a:srgbClr>
                </a:solidFill>
                <a:cs typeface="Arial"/>
              </a:rPr>
              <a:t>Kafka</a:t>
            </a:r>
          </a:p>
          <a:p>
            <a:r>
              <a:rPr lang="en-US" sz="900" dirty="0">
                <a:solidFill>
                  <a:srgbClr val="1E1E1E">
                    <a:lumMod val="75000"/>
                    <a:lumOff val="25000"/>
                  </a:srgbClr>
                </a:solidFill>
                <a:cs typeface="Arial"/>
              </a:rPr>
              <a:t>NFS</a:t>
            </a:r>
          </a:p>
          <a:p>
            <a:r>
              <a:rPr lang="en-US" sz="900" dirty="0" smtClean="0">
                <a:solidFill>
                  <a:srgbClr val="1E1E1E">
                    <a:lumMod val="75000"/>
                    <a:lumOff val="25000"/>
                  </a:srgbClr>
                </a:solidFill>
                <a:cs typeface="Arial"/>
              </a:rPr>
              <a:t>WebHDFS</a:t>
            </a:r>
            <a:endParaRPr lang="en-US" sz="800" dirty="0" smtClean="0">
              <a:solidFill>
                <a:srgbClr val="1E1E1E">
                  <a:lumMod val="75000"/>
                  <a:lumOff val="25000"/>
                </a:srgbClr>
              </a:solidFill>
              <a:latin typeface="Arial"/>
              <a:cs typeface="Arial"/>
            </a:endParaRPr>
          </a:p>
          <a:p>
            <a:endParaRPr lang="en-US" sz="500" dirty="0">
              <a:solidFill>
                <a:srgbClr val="1E1E1E">
                  <a:lumMod val="75000"/>
                  <a:lumOff val="25000"/>
                </a:srgbClr>
              </a:solidFill>
              <a:latin typeface="Arial"/>
              <a:cs typeface="Arial"/>
            </a:endParaRPr>
          </a:p>
        </p:txBody>
      </p:sp>
      <p:sp>
        <p:nvSpPr>
          <p:cNvPr id="76" name="Rounded Rectangle 75"/>
          <p:cNvSpPr>
            <a:spLocks/>
          </p:cNvSpPr>
          <p:nvPr/>
        </p:nvSpPr>
        <p:spPr>
          <a:xfrm>
            <a:off x="9464052" y="2809265"/>
            <a:ext cx="1051547" cy="1306584"/>
          </a:xfrm>
          <a:prstGeom prst="roundRect">
            <a:avLst>
              <a:gd name="adj" fmla="val 0"/>
            </a:avLst>
          </a:pr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wrap="square" lIns="91440" rIns="0" rtlCol="0" anchor="t"/>
          <a:lstStyle/>
          <a:p>
            <a:r>
              <a:rPr lang="en-US" sz="900" b="1" dirty="0" smtClean="0">
                <a:solidFill>
                  <a:srgbClr val="1E1E1E">
                    <a:lumMod val="75000"/>
                    <a:lumOff val="25000"/>
                  </a:srgbClr>
                </a:solidFill>
                <a:latin typeface="Arial"/>
                <a:cs typeface="Arial"/>
              </a:rPr>
              <a:t>Provision, Manage, &amp; Monitor</a:t>
            </a:r>
          </a:p>
          <a:p>
            <a:endParaRPr lang="en-US" sz="900" b="1" dirty="0">
              <a:solidFill>
                <a:srgbClr val="1E1E1E">
                  <a:lumMod val="75000"/>
                  <a:lumOff val="25000"/>
                </a:srgbClr>
              </a:solidFill>
              <a:latin typeface="Arial"/>
              <a:cs typeface="Arial"/>
            </a:endParaRPr>
          </a:p>
          <a:p>
            <a:r>
              <a:rPr lang="en-US" sz="900" dirty="0" smtClean="0">
                <a:solidFill>
                  <a:srgbClr val="1E1E1E">
                    <a:lumMod val="75000"/>
                    <a:lumOff val="25000"/>
                  </a:srgbClr>
                </a:solidFill>
                <a:cs typeface="Arial"/>
              </a:rPr>
              <a:t>Ambari</a:t>
            </a:r>
            <a:endParaRPr lang="en-US" sz="900" dirty="0">
              <a:solidFill>
                <a:srgbClr val="1E1E1E">
                  <a:lumMod val="75000"/>
                  <a:lumOff val="25000"/>
                </a:srgbClr>
              </a:solidFill>
              <a:cs typeface="Arial"/>
            </a:endParaRPr>
          </a:p>
          <a:p>
            <a:r>
              <a:rPr lang="en-US" sz="900" dirty="0" smtClean="0">
                <a:solidFill>
                  <a:srgbClr val="1E1E1E">
                    <a:lumMod val="75000"/>
                    <a:lumOff val="25000"/>
                  </a:srgbClr>
                </a:solidFill>
                <a:cs typeface="Arial"/>
              </a:rPr>
              <a:t>Cloudbreak</a:t>
            </a:r>
            <a:endParaRPr lang="en-US" sz="900" dirty="0">
              <a:solidFill>
                <a:srgbClr val="1E1E1E">
                  <a:lumMod val="75000"/>
                  <a:lumOff val="25000"/>
                </a:srgbClr>
              </a:solidFill>
              <a:cs typeface="Arial"/>
            </a:endParaRPr>
          </a:p>
          <a:p>
            <a:r>
              <a:rPr lang="en-US" sz="900" dirty="0">
                <a:solidFill>
                  <a:srgbClr val="1E1E1E">
                    <a:lumMod val="75000"/>
                    <a:lumOff val="25000"/>
                  </a:srgbClr>
                </a:solidFill>
                <a:cs typeface="Arial"/>
              </a:rPr>
              <a:t>Zookeeper</a:t>
            </a:r>
          </a:p>
          <a:p>
            <a:endParaRPr lang="en-US" sz="900" b="1" dirty="0">
              <a:solidFill>
                <a:srgbClr val="1E1E1E">
                  <a:lumMod val="75000"/>
                  <a:lumOff val="25000"/>
                </a:srgbClr>
              </a:solidFill>
              <a:cs typeface="Arial"/>
            </a:endParaRPr>
          </a:p>
          <a:p>
            <a:endParaRPr lang="en-US" sz="900" b="1" dirty="0" smtClean="0">
              <a:solidFill>
                <a:srgbClr val="1E1E1E">
                  <a:lumMod val="75000"/>
                  <a:lumOff val="25000"/>
                </a:srgbClr>
              </a:solidFill>
              <a:latin typeface="Arial"/>
              <a:cs typeface="Arial"/>
            </a:endParaRPr>
          </a:p>
          <a:p>
            <a:endParaRPr lang="en-US" sz="900" b="1" dirty="0">
              <a:solidFill>
                <a:srgbClr val="1E1E1E">
                  <a:lumMod val="75000"/>
                  <a:lumOff val="25000"/>
                </a:srgbClr>
              </a:solidFill>
              <a:latin typeface="Arial"/>
              <a:cs typeface="Arial"/>
            </a:endParaRPr>
          </a:p>
          <a:p>
            <a:endParaRPr lang="en-US" sz="900" b="1" dirty="0" smtClean="0">
              <a:solidFill>
                <a:srgbClr val="1E1E1E">
                  <a:lumMod val="75000"/>
                  <a:lumOff val="25000"/>
                </a:srgbClr>
              </a:solidFill>
              <a:latin typeface="Arial"/>
              <a:cs typeface="Arial"/>
            </a:endParaRPr>
          </a:p>
          <a:p>
            <a:endParaRPr lang="en-US" sz="800" dirty="0" smtClean="0">
              <a:solidFill>
                <a:srgbClr val="1E1E1E">
                  <a:lumMod val="75000"/>
                  <a:lumOff val="25000"/>
                </a:srgbClr>
              </a:solidFill>
              <a:latin typeface="Arial"/>
              <a:cs typeface="Arial"/>
            </a:endParaRPr>
          </a:p>
        </p:txBody>
      </p:sp>
      <p:sp>
        <p:nvSpPr>
          <p:cNvPr id="77" name="Rounded Rectangle 76"/>
          <p:cNvSpPr>
            <a:spLocks/>
          </p:cNvSpPr>
          <p:nvPr/>
        </p:nvSpPr>
        <p:spPr>
          <a:xfrm>
            <a:off x="9464053" y="4205978"/>
            <a:ext cx="1051546" cy="874021"/>
          </a:xfrm>
          <a:prstGeom prst="roundRect">
            <a:avLst>
              <a:gd name="adj" fmla="val 0"/>
            </a:avLst>
          </a:pr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wrap="square" lIns="91440" rIns="0" rtlCol="0" anchor="t"/>
          <a:lstStyle/>
          <a:p>
            <a:r>
              <a:rPr lang="en-US" sz="900" b="1" dirty="0" smtClean="0">
                <a:solidFill>
                  <a:srgbClr val="1E1E1E">
                    <a:lumMod val="75000"/>
                    <a:lumOff val="25000"/>
                  </a:srgbClr>
                </a:solidFill>
                <a:latin typeface="Arial"/>
                <a:cs typeface="Arial"/>
              </a:rPr>
              <a:t>Scheduling</a:t>
            </a:r>
          </a:p>
          <a:p>
            <a:endParaRPr lang="en-US" sz="900" b="1" dirty="0">
              <a:solidFill>
                <a:srgbClr val="1E1E1E">
                  <a:lumMod val="75000"/>
                  <a:lumOff val="25000"/>
                </a:srgbClr>
              </a:solidFill>
              <a:latin typeface="Arial"/>
              <a:cs typeface="Arial"/>
            </a:endParaRPr>
          </a:p>
          <a:p>
            <a:r>
              <a:rPr lang="en-US" sz="900" dirty="0" smtClean="0">
                <a:solidFill>
                  <a:srgbClr val="1E1E1E">
                    <a:lumMod val="75000"/>
                    <a:lumOff val="25000"/>
                  </a:srgbClr>
                </a:solidFill>
                <a:latin typeface="Arial"/>
                <a:cs typeface="Arial"/>
              </a:rPr>
              <a:t>Oozie</a:t>
            </a:r>
          </a:p>
          <a:p>
            <a:endParaRPr lang="en-US" sz="900" b="1" dirty="0">
              <a:solidFill>
                <a:srgbClr val="1E1E1E">
                  <a:lumMod val="75000"/>
                  <a:lumOff val="25000"/>
                </a:srgbClr>
              </a:solidFill>
              <a:latin typeface="Arial"/>
              <a:cs typeface="Arial"/>
            </a:endParaRPr>
          </a:p>
          <a:p>
            <a:endParaRPr lang="en-US" sz="900" b="1" dirty="0" smtClean="0">
              <a:solidFill>
                <a:srgbClr val="1E1E1E">
                  <a:lumMod val="75000"/>
                  <a:lumOff val="25000"/>
                </a:srgbClr>
              </a:solidFill>
              <a:latin typeface="Arial"/>
              <a:cs typeface="Arial"/>
            </a:endParaRPr>
          </a:p>
          <a:p>
            <a:endParaRPr lang="en-US" sz="800" dirty="0" smtClean="0">
              <a:solidFill>
                <a:srgbClr val="1E1E1E">
                  <a:lumMod val="75000"/>
                  <a:lumOff val="25000"/>
                </a:srgbClr>
              </a:solidFill>
              <a:latin typeface="Arial"/>
              <a:cs typeface="Arial"/>
            </a:endParaRPr>
          </a:p>
          <a:p>
            <a:endParaRPr lang="en-US" sz="500" dirty="0">
              <a:solidFill>
                <a:srgbClr val="1E1E1E">
                  <a:lumMod val="75000"/>
                  <a:lumOff val="25000"/>
                </a:srgbClr>
              </a:solidFill>
              <a:latin typeface="Arial"/>
              <a:cs typeface="Arial"/>
            </a:endParaRPr>
          </a:p>
        </p:txBody>
      </p:sp>
      <p:sp>
        <p:nvSpPr>
          <p:cNvPr id="63" name="Rounded Rectangle 37"/>
          <p:cNvSpPr>
            <a:spLocks/>
          </p:cNvSpPr>
          <p:nvPr/>
        </p:nvSpPr>
        <p:spPr>
          <a:xfrm>
            <a:off x="2951163" y="2696398"/>
            <a:ext cx="630936" cy="926487"/>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1E1E1E">
                    <a:lumMod val="75000"/>
                    <a:lumOff val="25000"/>
                  </a:srgbClr>
                </a:solidFill>
                <a:latin typeface="Arial"/>
                <a:cs typeface="Arial"/>
              </a:rPr>
              <a:t>Batch</a:t>
            </a:r>
          </a:p>
          <a:p>
            <a:pPr algn="ctr"/>
            <a:endParaRPr lang="en-US" sz="800" b="1" kern="0" dirty="0">
              <a:solidFill>
                <a:srgbClr val="1E1E1E">
                  <a:lumMod val="75000"/>
                  <a:lumOff val="25000"/>
                </a:srgbClr>
              </a:solidFill>
              <a:latin typeface="Arial"/>
              <a:cs typeface="Arial"/>
            </a:endParaRPr>
          </a:p>
          <a:p>
            <a:pPr algn="ctr"/>
            <a:r>
              <a:rPr lang="en-US" sz="750" kern="0" dirty="0" smtClean="0">
                <a:solidFill>
                  <a:srgbClr val="1E1E1E">
                    <a:lumMod val="75000"/>
                    <a:lumOff val="25000"/>
                  </a:srgbClr>
                </a:solidFill>
                <a:latin typeface="Arial"/>
                <a:cs typeface="Arial"/>
              </a:rPr>
              <a:t>MapReduce</a:t>
            </a:r>
            <a:endParaRPr lang="en-US" sz="750" kern="0" dirty="0">
              <a:solidFill>
                <a:srgbClr val="1E1E1E">
                  <a:lumMod val="75000"/>
                  <a:lumOff val="25000"/>
                </a:srgbClr>
              </a:solidFill>
              <a:latin typeface="Arial"/>
              <a:cs typeface="Arial"/>
            </a:endParaRPr>
          </a:p>
          <a:p>
            <a:pPr algn="ctr"/>
            <a:endParaRPr lang="en-US" sz="800" kern="0" dirty="0" smtClean="0">
              <a:solidFill>
                <a:srgbClr val="1E1E1E">
                  <a:lumMod val="75000"/>
                  <a:lumOff val="25000"/>
                </a:srgbClr>
              </a:solidFill>
              <a:latin typeface="Arial"/>
              <a:cs typeface="Arial"/>
            </a:endParaRPr>
          </a:p>
          <a:p>
            <a:pPr algn="ctr"/>
            <a:endParaRPr lang="en-US" sz="800" b="1" kern="0" dirty="0">
              <a:solidFill>
                <a:srgbClr val="1E1E1E">
                  <a:lumMod val="75000"/>
                  <a:lumOff val="25000"/>
                </a:srgbClr>
              </a:solidFill>
              <a:latin typeface="Arial"/>
              <a:cs typeface="Arial"/>
            </a:endParaRPr>
          </a:p>
          <a:p>
            <a:pPr algn="ctr"/>
            <a:endParaRPr lang="en-US" sz="800" b="1" kern="0" dirty="0" smtClean="0">
              <a:solidFill>
                <a:srgbClr val="1E1E1E">
                  <a:lumMod val="75000"/>
                  <a:lumOff val="25000"/>
                </a:srgbClr>
              </a:solidFill>
              <a:latin typeface="Arial"/>
              <a:cs typeface="Arial"/>
            </a:endParaRPr>
          </a:p>
          <a:p>
            <a:pPr algn="ctr"/>
            <a:endParaRPr lang="en-US" sz="800" b="1" kern="0" dirty="0" smtClean="0">
              <a:solidFill>
                <a:srgbClr val="1E1E1E">
                  <a:lumMod val="75000"/>
                  <a:lumOff val="25000"/>
                </a:srgbClr>
              </a:solidFill>
              <a:latin typeface="Arial"/>
              <a:cs typeface="Arial"/>
            </a:endParaRPr>
          </a:p>
        </p:txBody>
      </p:sp>
      <p:sp>
        <p:nvSpPr>
          <p:cNvPr id="21" name="Rounded Rectangle 37"/>
          <p:cNvSpPr>
            <a:spLocks/>
          </p:cNvSpPr>
          <p:nvPr/>
        </p:nvSpPr>
        <p:spPr>
          <a:xfrm>
            <a:off x="3601884" y="2696398"/>
            <a:ext cx="630936" cy="926487"/>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1E1E1E">
                    <a:lumMod val="75000"/>
                    <a:lumOff val="25000"/>
                  </a:srgbClr>
                </a:solidFill>
                <a:latin typeface="Arial"/>
                <a:cs typeface="Arial"/>
              </a:rPr>
              <a:t>Script</a:t>
            </a:r>
          </a:p>
          <a:p>
            <a:pPr algn="ctr"/>
            <a:endParaRPr lang="en-US" sz="800" kern="0" dirty="0" smtClean="0">
              <a:solidFill>
                <a:srgbClr val="1E1E1E">
                  <a:lumMod val="75000"/>
                  <a:lumOff val="25000"/>
                </a:srgbClr>
              </a:solidFill>
              <a:latin typeface="Arial"/>
              <a:cs typeface="Arial"/>
            </a:endParaRPr>
          </a:p>
          <a:p>
            <a:pPr algn="ctr"/>
            <a:r>
              <a:rPr lang="en-US" sz="800" kern="0" dirty="0" smtClean="0">
                <a:solidFill>
                  <a:srgbClr val="1E1E1E">
                    <a:lumMod val="75000"/>
                    <a:lumOff val="25000"/>
                  </a:srgbClr>
                </a:solidFill>
                <a:cs typeface="Arial"/>
              </a:rPr>
              <a:t>Pig</a:t>
            </a:r>
            <a:endParaRPr lang="en-US" sz="800" kern="0" dirty="0">
              <a:solidFill>
                <a:srgbClr val="1E1E1E">
                  <a:lumMod val="75000"/>
                  <a:lumOff val="25000"/>
                </a:srgbClr>
              </a:solidFill>
              <a:cs typeface="Arial"/>
            </a:endParaRPr>
          </a:p>
          <a:p>
            <a:pPr algn="ctr"/>
            <a:endParaRPr lang="en-US" sz="800" kern="0" dirty="0" smtClean="0">
              <a:solidFill>
                <a:srgbClr val="1E1E1E">
                  <a:lumMod val="75000"/>
                  <a:lumOff val="25000"/>
                </a:srgbClr>
              </a:solidFill>
              <a:latin typeface="Arial"/>
              <a:cs typeface="Arial"/>
            </a:endParaRPr>
          </a:p>
          <a:p>
            <a:pPr algn="ctr"/>
            <a:endParaRPr lang="en-US" sz="800" b="1" kern="0" dirty="0" smtClean="0">
              <a:solidFill>
                <a:srgbClr val="1E1E1E">
                  <a:lumMod val="75000"/>
                  <a:lumOff val="25000"/>
                </a:srgbClr>
              </a:solidFill>
              <a:latin typeface="Arial"/>
              <a:cs typeface="Arial"/>
            </a:endParaRPr>
          </a:p>
        </p:txBody>
      </p:sp>
      <p:sp>
        <p:nvSpPr>
          <p:cNvPr id="22" name="Rounded Rectangle 37"/>
          <p:cNvSpPr>
            <a:spLocks/>
          </p:cNvSpPr>
          <p:nvPr/>
        </p:nvSpPr>
        <p:spPr>
          <a:xfrm>
            <a:off x="6204768" y="2696398"/>
            <a:ext cx="630936" cy="926487"/>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1E1E1E">
                    <a:lumMod val="75000"/>
                    <a:lumOff val="25000"/>
                  </a:srgbClr>
                </a:solidFill>
                <a:latin typeface="Arial"/>
                <a:cs typeface="Arial"/>
              </a:rPr>
              <a:t>Search</a:t>
            </a:r>
          </a:p>
          <a:p>
            <a:pPr algn="ctr"/>
            <a:endParaRPr lang="en-US" sz="800" kern="0" dirty="0" smtClean="0">
              <a:solidFill>
                <a:srgbClr val="1E1E1E">
                  <a:lumMod val="75000"/>
                  <a:lumOff val="25000"/>
                </a:srgbClr>
              </a:solidFill>
              <a:latin typeface="Arial"/>
              <a:cs typeface="Arial"/>
            </a:endParaRPr>
          </a:p>
          <a:p>
            <a:pPr algn="ctr"/>
            <a:r>
              <a:rPr lang="en-US" sz="800" kern="0" dirty="0" smtClean="0">
                <a:solidFill>
                  <a:srgbClr val="1E1E1E">
                    <a:lumMod val="75000"/>
                    <a:lumOff val="25000"/>
                  </a:srgbClr>
                </a:solidFill>
                <a:cs typeface="Arial"/>
              </a:rPr>
              <a:t>Solr</a:t>
            </a:r>
            <a:endParaRPr lang="en-US" sz="800" kern="0" dirty="0">
              <a:solidFill>
                <a:srgbClr val="1E1E1E">
                  <a:lumMod val="75000"/>
                  <a:lumOff val="25000"/>
                </a:srgbClr>
              </a:solidFill>
              <a:cs typeface="Arial"/>
            </a:endParaRPr>
          </a:p>
          <a:p>
            <a:pPr algn="ctr"/>
            <a:endParaRPr lang="en-US" sz="800" kern="0" dirty="0">
              <a:solidFill>
                <a:srgbClr val="1E1E1E">
                  <a:lumMod val="75000"/>
                  <a:lumOff val="25000"/>
                </a:srgbClr>
              </a:solidFill>
              <a:latin typeface="Arial"/>
              <a:cs typeface="Arial"/>
            </a:endParaRPr>
          </a:p>
          <a:p>
            <a:pPr algn="ctr"/>
            <a:endParaRPr lang="en-US" sz="800" b="1" kern="0" dirty="0" smtClean="0">
              <a:solidFill>
                <a:srgbClr val="1E1E1E">
                  <a:lumMod val="75000"/>
                  <a:lumOff val="25000"/>
                </a:srgbClr>
              </a:solidFill>
              <a:latin typeface="Arial"/>
              <a:cs typeface="Arial"/>
            </a:endParaRPr>
          </a:p>
          <a:p>
            <a:pPr algn="ctr"/>
            <a:endParaRPr lang="en-US" sz="800" b="1" kern="0" dirty="0" smtClean="0">
              <a:solidFill>
                <a:srgbClr val="1E1E1E">
                  <a:lumMod val="75000"/>
                  <a:lumOff val="25000"/>
                </a:srgbClr>
              </a:solidFill>
              <a:latin typeface="Arial"/>
              <a:cs typeface="Arial"/>
            </a:endParaRPr>
          </a:p>
        </p:txBody>
      </p:sp>
      <p:sp>
        <p:nvSpPr>
          <p:cNvPr id="23" name="Rounded Rectangle 37"/>
          <p:cNvSpPr>
            <a:spLocks/>
          </p:cNvSpPr>
          <p:nvPr/>
        </p:nvSpPr>
        <p:spPr>
          <a:xfrm>
            <a:off x="4252605" y="2696398"/>
            <a:ext cx="630936" cy="926487"/>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1E1E1E">
                    <a:lumMod val="75000"/>
                    <a:lumOff val="25000"/>
                  </a:srgbClr>
                </a:solidFill>
                <a:latin typeface="Arial"/>
                <a:cs typeface="Arial"/>
              </a:rPr>
              <a:t>SQL</a:t>
            </a:r>
          </a:p>
          <a:p>
            <a:pPr algn="ctr"/>
            <a:endParaRPr lang="en-US" sz="800" kern="0" dirty="0" smtClean="0">
              <a:solidFill>
                <a:srgbClr val="1E1E1E">
                  <a:lumMod val="75000"/>
                  <a:lumOff val="25000"/>
                </a:srgbClr>
              </a:solidFill>
              <a:latin typeface="Arial"/>
              <a:cs typeface="Arial"/>
            </a:endParaRPr>
          </a:p>
          <a:p>
            <a:pPr algn="ctr"/>
            <a:r>
              <a:rPr lang="en-US" sz="800" kern="0" dirty="0" smtClean="0">
                <a:solidFill>
                  <a:srgbClr val="1E1E1E">
                    <a:lumMod val="75000"/>
                    <a:lumOff val="25000"/>
                  </a:srgbClr>
                </a:solidFill>
                <a:cs typeface="Arial"/>
              </a:rPr>
              <a:t>Hive</a:t>
            </a:r>
            <a:endParaRPr lang="en-US" sz="800" kern="0" dirty="0">
              <a:solidFill>
                <a:srgbClr val="1E1E1E">
                  <a:lumMod val="75000"/>
                  <a:lumOff val="25000"/>
                </a:srgbClr>
              </a:solidFill>
              <a:cs typeface="Arial"/>
            </a:endParaRPr>
          </a:p>
          <a:p>
            <a:pPr algn="ctr"/>
            <a:endParaRPr lang="en-US" sz="800" b="1" kern="0" dirty="0">
              <a:solidFill>
                <a:srgbClr val="1E1E1E">
                  <a:lumMod val="75000"/>
                  <a:lumOff val="25000"/>
                </a:srgbClr>
              </a:solidFill>
              <a:latin typeface="Arial"/>
              <a:cs typeface="Arial"/>
            </a:endParaRPr>
          </a:p>
          <a:p>
            <a:pPr algn="ctr"/>
            <a:endParaRPr lang="en-US" sz="800" b="1" kern="0" dirty="0" smtClean="0">
              <a:solidFill>
                <a:srgbClr val="1E1E1E">
                  <a:lumMod val="75000"/>
                  <a:lumOff val="25000"/>
                </a:srgbClr>
              </a:solidFill>
              <a:latin typeface="Arial"/>
              <a:cs typeface="Arial"/>
            </a:endParaRPr>
          </a:p>
          <a:p>
            <a:pPr algn="ctr"/>
            <a:endParaRPr lang="en-US" sz="800" b="1" kern="0" dirty="0" smtClean="0">
              <a:solidFill>
                <a:srgbClr val="1E1E1E">
                  <a:lumMod val="75000"/>
                  <a:lumOff val="25000"/>
                </a:srgbClr>
              </a:solidFill>
              <a:latin typeface="Arial"/>
              <a:cs typeface="Arial"/>
            </a:endParaRPr>
          </a:p>
        </p:txBody>
      </p:sp>
      <p:sp>
        <p:nvSpPr>
          <p:cNvPr id="24" name="Rounded Rectangle 37"/>
          <p:cNvSpPr>
            <a:spLocks/>
          </p:cNvSpPr>
          <p:nvPr/>
        </p:nvSpPr>
        <p:spPr>
          <a:xfrm>
            <a:off x="4903326" y="2696398"/>
            <a:ext cx="630936" cy="926487"/>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1E1E1E">
                    <a:lumMod val="75000"/>
                    <a:lumOff val="25000"/>
                  </a:srgbClr>
                </a:solidFill>
                <a:latin typeface="Arial"/>
                <a:cs typeface="Arial"/>
              </a:rPr>
              <a:t>NoSQL</a:t>
            </a:r>
            <a:endParaRPr lang="en-US" sz="800" b="1" kern="0" dirty="0">
              <a:solidFill>
                <a:srgbClr val="1E1E1E">
                  <a:lumMod val="75000"/>
                  <a:lumOff val="25000"/>
                </a:srgbClr>
              </a:solidFill>
              <a:latin typeface="Arial"/>
              <a:cs typeface="Arial"/>
            </a:endParaRPr>
          </a:p>
          <a:p>
            <a:pPr algn="ctr"/>
            <a:endParaRPr lang="en-US" sz="800" kern="0" dirty="0" smtClean="0">
              <a:solidFill>
                <a:srgbClr val="1E1E1E">
                  <a:lumMod val="75000"/>
                  <a:lumOff val="25000"/>
                </a:srgbClr>
              </a:solidFill>
              <a:latin typeface="Arial"/>
              <a:cs typeface="Arial"/>
            </a:endParaRPr>
          </a:p>
          <a:p>
            <a:pPr algn="ctr"/>
            <a:r>
              <a:rPr lang="en-US" sz="800" kern="0" dirty="0" smtClean="0">
                <a:solidFill>
                  <a:srgbClr val="1E1E1E">
                    <a:lumMod val="75000"/>
                    <a:lumOff val="25000"/>
                  </a:srgbClr>
                </a:solidFill>
                <a:cs typeface="Arial"/>
              </a:rPr>
              <a:t>HBase</a:t>
            </a:r>
          </a:p>
          <a:p>
            <a:pPr algn="ctr"/>
            <a:r>
              <a:rPr lang="en-US" sz="800" kern="0" dirty="0" smtClean="0">
                <a:solidFill>
                  <a:srgbClr val="1E1E1E">
                    <a:lumMod val="75000"/>
                    <a:lumOff val="25000"/>
                  </a:srgbClr>
                </a:solidFill>
                <a:cs typeface="Arial"/>
              </a:rPr>
              <a:t>Accumulo</a:t>
            </a:r>
          </a:p>
          <a:p>
            <a:pPr algn="ctr"/>
            <a:r>
              <a:rPr lang="en-US" sz="800" kern="0" dirty="0" smtClean="0">
                <a:solidFill>
                  <a:srgbClr val="1E1E1E">
                    <a:lumMod val="75000"/>
                    <a:lumOff val="25000"/>
                  </a:srgbClr>
                </a:solidFill>
                <a:cs typeface="Arial"/>
              </a:rPr>
              <a:t>Phoenix</a:t>
            </a:r>
          </a:p>
          <a:p>
            <a:pPr algn="ctr"/>
            <a:endParaRPr lang="en-US" sz="800" kern="0" dirty="0" smtClean="0">
              <a:solidFill>
                <a:srgbClr val="1E1E1E">
                  <a:lumMod val="75000"/>
                  <a:lumOff val="25000"/>
                </a:srgbClr>
              </a:solidFill>
              <a:cs typeface="Arial"/>
            </a:endParaRPr>
          </a:p>
          <a:p>
            <a:pPr algn="ctr"/>
            <a:endParaRPr lang="en-US" sz="800" b="1" kern="0" dirty="0" smtClean="0">
              <a:solidFill>
                <a:srgbClr val="1E1E1E">
                  <a:lumMod val="75000"/>
                  <a:lumOff val="25000"/>
                </a:srgbClr>
              </a:solidFill>
              <a:latin typeface="Arial"/>
              <a:cs typeface="Arial"/>
            </a:endParaRPr>
          </a:p>
          <a:p>
            <a:pPr algn="ctr"/>
            <a:endParaRPr lang="en-US" sz="800" b="1" kern="0" dirty="0" smtClean="0">
              <a:solidFill>
                <a:srgbClr val="1E1E1E">
                  <a:lumMod val="75000"/>
                  <a:lumOff val="25000"/>
                </a:srgbClr>
              </a:solidFill>
              <a:latin typeface="Arial"/>
              <a:cs typeface="Arial"/>
            </a:endParaRPr>
          </a:p>
        </p:txBody>
      </p:sp>
      <p:sp>
        <p:nvSpPr>
          <p:cNvPr id="25" name="Rounded Rectangle 37"/>
          <p:cNvSpPr>
            <a:spLocks/>
          </p:cNvSpPr>
          <p:nvPr/>
        </p:nvSpPr>
        <p:spPr>
          <a:xfrm>
            <a:off x="5554047" y="2696398"/>
            <a:ext cx="630936" cy="926487"/>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1E1E1E">
                    <a:lumMod val="75000"/>
                    <a:lumOff val="25000"/>
                  </a:srgbClr>
                </a:solidFill>
                <a:latin typeface="Arial"/>
                <a:cs typeface="Arial"/>
              </a:rPr>
              <a:t>Stream</a:t>
            </a:r>
            <a:endParaRPr lang="en-US" sz="800" b="1" kern="0" dirty="0">
              <a:solidFill>
                <a:srgbClr val="1E1E1E">
                  <a:lumMod val="75000"/>
                  <a:lumOff val="25000"/>
                </a:srgbClr>
              </a:solidFill>
              <a:latin typeface="Arial"/>
              <a:cs typeface="Arial"/>
            </a:endParaRPr>
          </a:p>
          <a:p>
            <a:pPr algn="ctr"/>
            <a:endParaRPr lang="en-US" sz="800" kern="0" dirty="0" smtClean="0">
              <a:solidFill>
                <a:srgbClr val="1E1E1E">
                  <a:lumMod val="75000"/>
                  <a:lumOff val="25000"/>
                </a:srgbClr>
              </a:solidFill>
              <a:latin typeface="Arial"/>
              <a:cs typeface="Arial"/>
            </a:endParaRPr>
          </a:p>
          <a:p>
            <a:pPr algn="ctr"/>
            <a:r>
              <a:rPr lang="en-US" sz="800" kern="0" dirty="0" smtClean="0">
                <a:solidFill>
                  <a:srgbClr val="1E1E1E">
                    <a:lumMod val="75000"/>
                    <a:lumOff val="25000"/>
                  </a:srgbClr>
                </a:solidFill>
                <a:cs typeface="Arial"/>
              </a:rPr>
              <a:t>Storm</a:t>
            </a:r>
            <a:endParaRPr lang="en-US" sz="800" kern="0" dirty="0">
              <a:solidFill>
                <a:srgbClr val="1E1E1E">
                  <a:lumMod val="75000"/>
                  <a:lumOff val="25000"/>
                </a:srgbClr>
              </a:solidFill>
              <a:cs typeface="Arial"/>
            </a:endParaRPr>
          </a:p>
          <a:p>
            <a:pPr algn="ctr"/>
            <a:endParaRPr lang="en-US" sz="800" kern="0" dirty="0">
              <a:solidFill>
                <a:srgbClr val="1E1E1E">
                  <a:lumMod val="75000"/>
                  <a:lumOff val="25000"/>
                </a:srgbClr>
              </a:solidFill>
              <a:latin typeface="Arial"/>
              <a:cs typeface="Arial"/>
            </a:endParaRPr>
          </a:p>
          <a:p>
            <a:pPr algn="ctr"/>
            <a:endParaRPr lang="en-US" sz="800" b="1" kern="0" dirty="0" smtClean="0">
              <a:solidFill>
                <a:srgbClr val="1E1E1E">
                  <a:lumMod val="75000"/>
                  <a:lumOff val="25000"/>
                </a:srgbClr>
              </a:solidFill>
              <a:latin typeface="Arial"/>
              <a:cs typeface="Arial"/>
            </a:endParaRPr>
          </a:p>
          <a:p>
            <a:pPr algn="ctr"/>
            <a:endParaRPr lang="en-US" sz="800" b="1" kern="0" dirty="0" smtClean="0">
              <a:solidFill>
                <a:srgbClr val="1E1E1E">
                  <a:lumMod val="75000"/>
                  <a:lumOff val="25000"/>
                </a:srgbClr>
              </a:solidFill>
              <a:latin typeface="Arial"/>
              <a:cs typeface="Arial"/>
            </a:endParaRPr>
          </a:p>
        </p:txBody>
      </p:sp>
      <p:sp>
        <p:nvSpPr>
          <p:cNvPr id="69" name="Rounded Rectangle 37"/>
          <p:cNvSpPr>
            <a:spLocks/>
          </p:cNvSpPr>
          <p:nvPr/>
        </p:nvSpPr>
        <p:spPr>
          <a:xfrm>
            <a:off x="6855489" y="2696398"/>
            <a:ext cx="630936" cy="926487"/>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9525" cmpd="sng">
            <a:solidFill>
              <a:schemeClr val="accent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wrap="none" lIns="0" rIns="0" rtlCol="0" anchor="t"/>
          <a:lstStyle/>
          <a:p>
            <a:pPr algn="ctr"/>
            <a:r>
              <a:rPr lang="en-US" sz="800" b="1" kern="0" dirty="0" smtClean="0">
                <a:solidFill>
                  <a:srgbClr val="1E1E1E">
                    <a:lumMod val="75000"/>
                    <a:lumOff val="25000"/>
                  </a:srgbClr>
                </a:solidFill>
                <a:latin typeface="Arial"/>
                <a:cs typeface="Arial"/>
              </a:rPr>
              <a:t>In-memory</a:t>
            </a:r>
          </a:p>
          <a:p>
            <a:pPr algn="ctr"/>
            <a:endParaRPr lang="en-US" sz="800" b="1" kern="0" dirty="0">
              <a:solidFill>
                <a:srgbClr val="1E1E1E">
                  <a:lumMod val="75000"/>
                  <a:lumOff val="25000"/>
                </a:srgbClr>
              </a:solidFill>
              <a:latin typeface="Arial"/>
              <a:cs typeface="Arial"/>
            </a:endParaRPr>
          </a:p>
          <a:p>
            <a:pPr algn="ctr"/>
            <a:r>
              <a:rPr lang="en-US" sz="800" kern="0" dirty="0" smtClean="0">
                <a:solidFill>
                  <a:srgbClr val="1E1E1E">
                    <a:lumMod val="75000"/>
                    <a:lumOff val="25000"/>
                  </a:srgbClr>
                </a:solidFill>
                <a:cs typeface="Arial"/>
              </a:rPr>
              <a:t>Spark</a:t>
            </a:r>
            <a:endParaRPr lang="en-US" sz="800" kern="0" dirty="0">
              <a:solidFill>
                <a:srgbClr val="1E1E1E">
                  <a:lumMod val="75000"/>
                  <a:lumOff val="25000"/>
                </a:srgbClr>
              </a:solidFill>
              <a:cs typeface="Arial"/>
            </a:endParaRPr>
          </a:p>
          <a:p>
            <a:pPr algn="ctr"/>
            <a:endParaRPr lang="en-US" sz="800" b="1" kern="0" dirty="0" smtClean="0">
              <a:solidFill>
                <a:srgbClr val="1E1E1E">
                  <a:lumMod val="75000"/>
                  <a:lumOff val="25000"/>
                </a:srgbClr>
              </a:solidFill>
              <a:latin typeface="Arial"/>
              <a:cs typeface="Arial"/>
            </a:endParaRPr>
          </a:p>
          <a:p>
            <a:pPr algn="ctr"/>
            <a:endParaRPr lang="en-US" sz="800" kern="0" dirty="0" smtClean="0">
              <a:solidFill>
                <a:srgbClr val="1E1E1E">
                  <a:lumMod val="75000"/>
                  <a:lumOff val="25000"/>
                </a:srgbClr>
              </a:solidFill>
              <a:latin typeface="Arial"/>
              <a:cs typeface="Arial"/>
            </a:endParaRPr>
          </a:p>
        </p:txBody>
      </p:sp>
      <p:sp>
        <p:nvSpPr>
          <p:cNvPr id="71" name="Rounded Rectangle 37"/>
          <p:cNvSpPr>
            <a:spLocks/>
          </p:cNvSpPr>
          <p:nvPr/>
        </p:nvSpPr>
        <p:spPr>
          <a:xfrm>
            <a:off x="7506213" y="2696399"/>
            <a:ext cx="630936" cy="926487"/>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lumMod val="95000"/>
            </a:schemeClr>
          </a:solidFill>
          <a:ln w="9525" cmpd="sng">
            <a:solidFill>
              <a:schemeClr val="tx2">
                <a:lumMod val="75000"/>
              </a:schemeClr>
            </a:solidFill>
            <a:prstDash val="dash"/>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1E1E1E">
                    <a:lumMod val="75000"/>
                    <a:lumOff val="25000"/>
                  </a:srgbClr>
                </a:solidFill>
                <a:latin typeface="Arial"/>
                <a:cs typeface="Arial"/>
              </a:rPr>
              <a:t>Others</a:t>
            </a:r>
          </a:p>
          <a:p>
            <a:pPr algn="ctr"/>
            <a:endParaRPr lang="en-US" sz="800" b="1" kern="0" dirty="0" smtClean="0">
              <a:solidFill>
                <a:srgbClr val="1E1E1E">
                  <a:lumMod val="75000"/>
                  <a:lumOff val="25000"/>
                </a:srgbClr>
              </a:solidFill>
              <a:latin typeface="Arial"/>
              <a:cs typeface="Arial"/>
            </a:endParaRPr>
          </a:p>
          <a:p>
            <a:pPr algn="ctr"/>
            <a:r>
              <a:rPr lang="en-US" sz="800" kern="0" dirty="0" smtClean="0">
                <a:solidFill>
                  <a:srgbClr val="1E1E1E">
                    <a:lumMod val="75000"/>
                    <a:lumOff val="25000"/>
                  </a:srgbClr>
                </a:solidFill>
                <a:latin typeface="Arial"/>
                <a:cs typeface="Arial"/>
              </a:rPr>
              <a:t>ISV Engines</a:t>
            </a:r>
          </a:p>
        </p:txBody>
      </p:sp>
      <p:pic>
        <p:nvPicPr>
          <p:cNvPr id="83" name="Picture 82"/>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586669" y="3291322"/>
            <a:ext cx="467950" cy="230854"/>
          </a:xfrm>
          <a:prstGeom prst="rect">
            <a:avLst/>
          </a:prstGeom>
        </p:spPr>
      </p:pic>
      <p:sp>
        <p:nvSpPr>
          <p:cNvPr id="66" name="Rounded Rectangle 65"/>
          <p:cNvSpPr/>
          <p:nvPr/>
        </p:nvSpPr>
        <p:spPr>
          <a:xfrm>
            <a:off x="3728036" y="3382208"/>
            <a:ext cx="384175" cy="131117"/>
          </a:xfrm>
          <a:prstGeom prst="roundRect">
            <a:avLst>
              <a:gd name="adj" fmla="val 2922"/>
            </a:avLst>
          </a:prstGeom>
          <a:solidFill>
            <a:schemeClr val="bg1">
              <a:lumMod val="50000"/>
              <a:lumOff val="50000"/>
            </a:schemeClr>
          </a:solidFill>
          <a:ln w="9525" cmpd="sng">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fontAlgn="base">
              <a:spcBef>
                <a:spcPct val="0"/>
              </a:spcBef>
              <a:spcAft>
                <a:spcPct val="0"/>
              </a:spcAft>
            </a:pPr>
            <a:r>
              <a:rPr lang="en-US" sz="700" dirty="0">
                <a:solidFill>
                  <a:srgbClr val="FFFFFF"/>
                </a:solidFill>
                <a:cs typeface="Arial"/>
              </a:rPr>
              <a:t>Tez</a:t>
            </a:r>
            <a:endParaRPr lang="en-US" sz="800" dirty="0">
              <a:solidFill>
                <a:srgbClr val="FFFFFF"/>
              </a:solidFill>
              <a:cs typeface="Arial"/>
            </a:endParaRPr>
          </a:p>
        </p:txBody>
      </p:sp>
      <p:sp>
        <p:nvSpPr>
          <p:cNvPr id="67" name="Rounded Rectangle 66"/>
          <p:cNvSpPr/>
          <p:nvPr/>
        </p:nvSpPr>
        <p:spPr>
          <a:xfrm>
            <a:off x="3083831" y="3382208"/>
            <a:ext cx="356904" cy="131117"/>
          </a:xfrm>
          <a:prstGeom prst="roundRect">
            <a:avLst>
              <a:gd name="adj" fmla="val 2922"/>
            </a:avLst>
          </a:prstGeom>
          <a:solidFill>
            <a:schemeClr val="bg1">
              <a:lumMod val="50000"/>
              <a:lumOff val="50000"/>
            </a:schemeClr>
          </a:solidFill>
          <a:ln w="9525" cmpd="sng">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fontAlgn="base">
              <a:spcBef>
                <a:spcPct val="0"/>
              </a:spcBef>
              <a:spcAft>
                <a:spcPct val="0"/>
              </a:spcAft>
            </a:pPr>
            <a:r>
              <a:rPr lang="en-US" sz="700" dirty="0" smtClean="0">
                <a:solidFill>
                  <a:srgbClr val="FFFFFF"/>
                </a:solidFill>
                <a:latin typeface="Arial"/>
                <a:cs typeface="Arial"/>
              </a:rPr>
              <a:t>Tez</a:t>
            </a:r>
            <a:endParaRPr lang="en-US" sz="800" dirty="0">
              <a:solidFill>
                <a:srgbClr val="FFFFFF"/>
              </a:solidFill>
              <a:latin typeface="Arial"/>
              <a:cs typeface="Arial"/>
            </a:endParaRPr>
          </a:p>
        </p:txBody>
      </p:sp>
      <p:sp>
        <p:nvSpPr>
          <p:cNvPr id="68" name="Rounded Rectangle 67"/>
          <p:cNvSpPr/>
          <p:nvPr/>
        </p:nvSpPr>
        <p:spPr>
          <a:xfrm>
            <a:off x="4376313" y="3382208"/>
            <a:ext cx="384175" cy="131117"/>
          </a:xfrm>
          <a:prstGeom prst="roundRect">
            <a:avLst>
              <a:gd name="adj" fmla="val 2922"/>
            </a:avLst>
          </a:prstGeom>
          <a:solidFill>
            <a:schemeClr val="bg1">
              <a:lumMod val="50000"/>
              <a:lumOff val="50000"/>
            </a:schemeClr>
          </a:solidFill>
          <a:ln w="9525" cmpd="sng">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fontAlgn="base">
              <a:spcBef>
                <a:spcPct val="0"/>
              </a:spcBef>
              <a:spcAft>
                <a:spcPct val="0"/>
              </a:spcAft>
            </a:pPr>
            <a:r>
              <a:rPr lang="en-US" sz="700" dirty="0">
                <a:solidFill>
                  <a:srgbClr val="FFFFFF"/>
                </a:solidFill>
                <a:cs typeface="Arial"/>
              </a:rPr>
              <a:t>Tez</a:t>
            </a:r>
            <a:endParaRPr lang="en-US" sz="800" dirty="0">
              <a:solidFill>
                <a:srgbClr val="FFFFFF"/>
              </a:solidFill>
              <a:cs typeface="Arial"/>
            </a:endParaRPr>
          </a:p>
        </p:txBody>
      </p:sp>
      <p:sp>
        <p:nvSpPr>
          <p:cNvPr id="70" name="Rounded Rectangle 69"/>
          <p:cNvSpPr/>
          <p:nvPr/>
        </p:nvSpPr>
        <p:spPr>
          <a:xfrm>
            <a:off x="5006054" y="3379437"/>
            <a:ext cx="418303" cy="131117"/>
          </a:xfrm>
          <a:prstGeom prst="roundRect">
            <a:avLst>
              <a:gd name="adj" fmla="val 2922"/>
            </a:avLst>
          </a:prstGeom>
          <a:solidFill>
            <a:schemeClr val="bg1">
              <a:lumMod val="50000"/>
              <a:lumOff val="50000"/>
            </a:schemeClr>
          </a:solidFill>
          <a:ln w="9525" cmpd="sng">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fontAlgn="base">
              <a:spcBef>
                <a:spcPct val="0"/>
              </a:spcBef>
              <a:spcAft>
                <a:spcPct val="0"/>
              </a:spcAft>
            </a:pPr>
            <a:r>
              <a:rPr lang="en-US" sz="700" dirty="0" smtClean="0">
                <a:solidFill>
                  <a:srgbClr val="FFFFFF"/>
                </a:solidFill>
                <a:cs typeface="Arial"/>
              </a:rPr>
              <a:t>Slider</a:t>
            </a:r>
            <a:endParaRPr lang="en-US" sz="800" dirty="0">
              <a:solidFill>
                <a:srgbClr val="FFFFFF"/>
              </a:solidFill>
              <a:cs typeface="Arial"/>
            </a:endParaRPr>
          </a:p>
        </p:txBody>
      </p:sp>
      <p:sp>
        <p:nvSpPr>
          <p:cNvPr id="73" name="Rounded Rectangle 72"/>
          <p:cNvSpPr/>
          <p:nvPr/>
        </p:nvSpPr>
        <p:spPr>
          <a:xfrm>
            <a:off x="5652480" y="3376634"/>
            <a:ext cx="418303" cy="131117"/>
          </a:xfrm>
          <a:prstGeom prst="roundRect">
            <a:avLst>
              <a:gd name="adj" fmla="val 2922"/>
            </a:avLst>
          </a:prstGeom>
          <a:solidFill>
            <a:schemeClr val="bg1">
              <a:lumMod val="50000"/>
              <a:lumOff val="50000"/>
            </a:schemeClr>
          </a:solidFill>
          <a:ln w="9525" cmpd="sng">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fontAlgn="base">
              <a:spcBef>
                <a:spcPct val="0"/>
              </a:spcBef>
              <a:spcAft>
                <a:spcPct val="0"/>
              </a:spcAft>
            </a:pPr>
            <a:r>
              <a:rPr lang="en-US" sz="700" dirty="0">
                <a:solidFill>
                  <a:srgbClr val="FFFFFF"/>
                </a:solidFill>
                <a:cs typeface="Arial"/>
              </a:rPr>
              <a:t>Slider</a:t>
            </a:r>
            <a:endParaRPr lang="en-US" sz="800" dirty="0">
              <a:solidFill>
                <a:srgbClr val="FFFFFF"/>
              </a:solidFill>
              <a:cs typeface="Arial"/>
            </a:endParaRPr>
          </a:p>
        </p:txBody>
      </p:sp>
      <p:sp>
        <p:nvSpPr>
          <p:cNvPr id="62" name="Rounded Rectangle 61"/>
          <p:cNvSpPr>
            <a:spLocks/>
          </p:cNvSpPr>
          <p:nvPr/>
        </p:nvSpPr>
        <p:spPr>
          <a:xfrm>
            <a:off x="2930706" y="3999769"/>
            <a:ext cx="5228900" cy="713979"/>
          </a:xfrm>
          <a:prstGeom prst="roundRect">
            <a:avLst>
              <a:gd name="adj" fmla="val 0"/>
            </a:avLst>
          </a:prstGeom>
          <a:solidFill>
            <a:schemeClr val="tx2">
              <a:alpha val="75000"/>
            </a:schemeClr>
          </a:solidFill>
          <a:ln w="9525"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lIns="0" tIns="109728" rIns="0" rtlCol="0" anchor="ctr"/>
          <a:lstStyle/>
          <a:p>
            <a:pPr algn="ctr"/>
            <a:r>
              <a:rPr lang="en-US" sz="1200" b="1" smtClean="0">
                <a:solidFill>
                  <a:srgbClr val="1E1E1E">
                    <a:lumMod val="75000"/>
                    <a:lumOff val="25000"/>
                  </a:srgbClr>
                </a:solidFill>
                <a:latin typeface="Arial"/>
                <a:cs typeface="Arial"/>
              </a:rPr>
              <a:t>HDFS </a:t>
            </a:r>
            <a:r>
              <a:rPr lang="en-US" sz="1000" smtClean="0">
                <a:solidFill>
                  <a:srgbClr val="1E1E1E">
                    <a:lumMod val="75000"/>
                    <a:lumOff val="25000"/>
                  </a:srgbClr>
                </a:solidFill>
                <a:latin typeface="Arial"/>
                <a:cs typeface="Arial"/>
              </a:rPr>
              <a:t>Hadoop Distributed File System</a:t>
            </a:r>
            <a:endParaRPr lang="en-US" sz="1000" dirty="0">
              <a:solidFill>
                <a:srgbClr val="1E1E1E">
                  <a:lumMod val="75000"/>
                  <a:lumOff val="25000"/>
                </a:srgbClr>
              </a:solidFill>
              <a:latin typeface="Arial"/>
              <a:cs typeface="Arial"/>
            </a:endParaRPr>
          </a:p>
        </p:txBody>
      </p:sp>
      <p:sp>
        <p:nvSpPr>
          <p:cNvPr id="15" name="Rounded Rectangle 14"/>
          <p:cNvSpPr/>
          <p:nvPr/>
        </p:nvSpPr>
        <p:spPr>
          <a:xfrm rot="5400000">
            <a:off x="5334843" y="2309611"/>
            <a:ext cx="420624" cy="5228899"/>
          </a:xfrm>
          <a:prstGeom prst="roundRect">
            <a:avLst>
              <a:gd name="adj" fmla="val 0"/>
            </a:avLst>
          </a:prstGeom>
          <a:solidFill>
            <a:srgbClr val="59B51E"/>
          </a:solidFill>
          <a:ln w="28575" cmpd="sng">
            <a:noFill/>
          </a:ln>
          <a:effectLst/>
        </p:spPr>
        <p:style>
          <a:lnRef idx="1">
            <a:schemeClr val="accent1"/>
          </a:lnRef>
          <a:fillRef idx="3">
            <a:schemeClr val="accent1"/>
          </a:fillRef>
          <a:effectRef idx="2">
            <a:schemeClr val="accent1"/>
          </a:effectRef>
          <a:fontRef idx="minor">
            <a:schemeClr val="lt1"/>
          </a:fontRef>
        </p:style>
        <p:txBody>
          <a:bodyPr vert="vert270" lIns="0" tIns="0" rIns="0" bIns="0" rtlCol="0" anchor="ctr"/>
          <a:lstStyle/>
          <a:p>
            <a:pPr algn="ctr"/>
            <a:r>
              <a:rPr lang="en-US" sz="900" b="1" dirty="0">
                <a:solidFill>
                  <a:srgbClr val="FFFFFF"/>
                </a:solidFill>
                <a:latin typeface="Arial"/>
                <a:cs typeface="Arial"/>
              </a:rPr>
              <a:t>DATA </a:t>
            </a:r>
            <a:r>
              <a:rPr lang="en-US" sz="900" b="1" dirty="0" smtClean="0">
                <a:solidFill>
                  <a:srgbClr val="FFFFFF"/>
                </a:solidFill>
                <a:latin typeface="Arial"/>
                <a:cs typeface="Arial"/>
              </a:rPr>
              <a:t> MANAGEMENT</a:t>
            </a:r>
            <a:endParaRPr lang="en-US" sz="900" b="1" dirty="0">
              <a:solidFill>
                <a:srgbClr val="FFFFFF"/>
              </a:solidFill>
              <a:latin typeface="Arial"/>
              <a:cs typeface="Arial"/>
            </a:endParaRPr>
          </a:p>
        </p:txBody>
      </p:sp>
      <p:sp>
        <p:nvSpPr>
          <p:cNvPr id="58" name="Rounded Rectangle 57"/>
          <p:cNvSpPr>
            <a:spLocks/>
          </p:cNvSpPr>
          <p:nvPr/>
        </p:nvSpPr>
        <p:spPr>
          <a:xfrm>
            <a:off x="2930706" y="5181600"/>
            <a:ext cx="5234065" cy="400050"/>
          </a:xfrm>
          <a:prstGeom prst="roundRect">
            <a:avLst>
              <a:gd name="adj" fmla="val 0"/>
            </a:avLst>
          </a:prstGeom>
          <a:solidFill>
            <a:srgbClr val="1E1E1E">
              <a:lumMod val="50000"/>
              <a:lumOff val="50000"/>
            </a:srgbClr>
          </a:solidFill>
          <a:ln w="9525" cap="flat" cmpd="sng" algn="ctr">
            <a:noFill/>
            <a:prstDash val="solid"/>
          </a:ln>
          <a:effectLst/>
        </p:spPr>
        <p:txBody>
          <a:bodyPr wrap="none" lIns="0" tIns="45720" rIns="0" rtlCol="0" anchor="t" anchorCtr="0"/>
          <a:lstStyle/>
          <a:p>
            <a:pPr marL="0" marR="0" lvl="0" indent="0" algn="ctr" defTabSz="914400" eaLnBrk="1" fontAlgn="auto" latinLnBrk="0" hangingPunct="1">
              <a:lnSpc>
                <a:spcPct val="100000"/>
              </a:lnSpc>
              <a:buClrTx/>
              <a:buSzTx/>
              <a:buFontTx/>
              <a:buNone/>
              <a:tabLst/>
              <a:defRPr/>
            </a:pPr>
            <a:r>
              <a:rPr kumimoji="0" lang="en-US" sz="900" b="1" i="0" u="none" strike="noStrike" kern="0" cap="none" spc="0" normalizeH="0" baseline="0" noProof="0" dirty="0" smtClean="0">
                <a:ln>
                  <a:noFill/>
                </a:ln>
                <a:solidFill>
                  <a:srgbClr val="FFFFFF"/>
                </a:solidFill>
                <a:effectLst/>
                <a:uLnTx/>
                <a:uFillTx/>
                <a:latin typeface="Calibri"/>
                <a:ea typeface="+mn-ea"/>
                <a:cs typeface="Arial"/>
              </a:rPr>
              <a:t>Deployment Choice</a:t>
            </a:r>
            <a:endParaRPr kumimoji="0" lang="en-US" sz="800" b="0" i="0" u="none" strike="noStrike" kern="0" cap="none" spc="0" normalizeH="0" baseline="0" noProof="0" dirty="0">
              <a:ln>
                <a:noFill/>
              </a:ln>
              <a:solidFill>
                <a:srgbClr val="FFFFFF"/>
              </a:solidFill>
              <a:effectLst/>
              <a:uLnTx/>
              <a:uFillTx/>
              <a:latin typeface="Calibri"/>
              <a:ea typeface="+mn-ea"/>
              <a:cs typeface="Arial"/>
            </a:endParaRPr>
          </a:p>
        </p:txBody>
      </p:sp>
      <p:grpSp>
        <p:nvGrpSpPr>
          <p:cNvPr id="2" name="Group 1"/>
          <p:cNvGrpSpPr/>
          <p:nvPr/>
        </p:nvGrpSpPr>
        <p:grpSpPr>
          <a:xfrm>
            <a:off x="3398323" y="5222255"/>
            <a:ext cx="1400022" cy="215444"/>
            <a:chOff x="2655373" y="5203205"/>
            <a:chExt cx="1400022" cy="215444"/>
          </a:xfrm>
        </p:grpSpPr>
        <p:cxnSp>
          <p:nvCxnSpPr>
            <p:cNvPr id="59" name="Straight Connector 58"/>
            <p:cNvCxnSpPr/>
            <p:nvPr/>
          </p:nvCxnSpPr>
          <p:spPr>
            <a:xfrm>
              <a:off x="2655373" y="5418649"/>
              <a:ext cx="1400022" cy="0"/>
            </a:xfrm>
            <a:prstGeom prst="line">
              <a:avLst/>
            </a:prstGeom>
            <a:noFill/>
            <a:ln w="12700" cap="flat" cmpd="sng" algn="ctr">
              <a:solidFill>
                <a:srgbClr val="FFFFFF"/>
              </a:solidFill>
              <a:prstDash val="sysDash"/>
              <a:headEnd type="triangle"/>
              <a:tailEnd type="triangle"/>
            </a:ln>
            <a:effectLst/>
          </p:spPr>
        </p:cxnSp>
        <p:sp>
          <p:nvSpPr>
            <p:cNvPr id="60" name="Rectangle 59"/>
            <p:cNvSpPr/>
            <p:nvPr/>
          </p:nvSpPr>
          <p:spPr>
            <a:xfrm>
              <a:off x="2731320" y="5203205"/>
              <a:ext cx="366078" cy="215444"/>
            </a:xfrm>
            <a:prstGeom prst="rect">
              <a:avLst/>
            </a:prstGeom>
          </p:spPr>
          <p:txBody>
            <a:bodyPr wrap="square" lIns="0" rIns="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FFFFFF"/>
                  </a:solidFill>
                  <a:effectLst/>
                  <a:uLnTx/>
                  <a:uFillTx/>
                  <a:cs typeface="Arial"/>
                </a:rPr>
                <a:t>Linux </a:t>
              </a:r>
              <a:endParaRPr kumimoji="0" lang="en-US" sz="800" b="0" i="0" u="none" strike="noStrike" kern="0" cap="none" spc="0" normalizeH="0" baseline="0" noProof="0" dirty="0">
                <a:ln>
                  <a:noFill/>
                </a:ln>
                <a:solidFill>
                  <a:sysClr val="windowText" lastClr="000000"/>
                </a:solidFill>
                <a:effectLst/>
                <a:uLnTx/>
                <a:uFillTx/>
              </a:endParaRPr>
            </a:p>
          </p:txBody>
        </p:sp>
        <p:sp>
          <p:nvSpPr>
            <p:cNvPr id="65" name="Rectangle 64"/>
            <p:cNvSpPr/>
            <p:nvPr/>
          </p:nvSpPr>
          <p:spPr>
            <a:xfrm>
              <a:off x="3311549" y="5203205"/>
              <a:ext cx="669176" cy="215444"/>
            </a:xfrm>
            <a:prstGeom prst="rect">
              <a:avLst/>
            </a:prstGeom>
          </p:spPr>
          <p:txBody>
            <a:bodyPr wrap="square" lIns="0" rIns="0">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smtClean="0">
                  <a:ln>
                    <a:noFill/>
                  </a:ln>
                  <a:solidFill>
                    <a:srgbClr val="FFFFFF"/>
                  </a:solidFill>
                  <a:effectLst/>
                  <a:uLnTx/>
                  <a:uFillTx/>
                  <a:cs typeface="Arial"/>
                </a:rPr>
                <a:t>Windows </a:t>
              </a:r>
              <a:endParaRPr kumimoji="0" lang="en-US" sz="800" b="0" i="0" u="none" strike="noStrike" kern="0" cap="none" spc="0" normalizeH="0" baseline="0" noProof="0" dirty="0">
                <a:ln>
                  <a:noFill/>
                </a:ln>
                <a:solidFill>
                  <a:sysClr val="windowText" lastClr="000000"/>
                </a:solidFill>
                <a:effectLst/>
                <a:uLnTx/>
                <a:uFillTx/>
              </a:endParaRPr>
            </a:p>
          </p:txBody>
        </p:sp>
      </p:grpSp>
      <p:grpSp>
        <p:nvGrpSpPr>
          <p:cNvPr id="3" name="Group 2"/>
          <p:cNvGrpSpPr/>
          <p:nvPr/>
        </p:nvGrpSpPr>
        <p:grpSpPr>
          <a:xfrm>
            <a:off x="6234690" y="5222255"/>
            <a:ext cx="1400022" cy="215444"/>
            <a:chOff x="7079296" y="5209555"/>
            <a:chExt cx="1400022" cy="215444"/>
          </a:xfrm>
        </p:grpSpPr>
        <p:cxnSp>
          <p:nvCxnSpPr>
            <p:cNvPr id="61" name="Straight Connector 60"/>
            <p:cNvCxnSpPr/>
            <p:nvPr/>
          </p:nvCxnSpPr>
          <p:spPr>
            <a:xfrm>
              <a:off x="7079296" y="5424999"/>
              <a:ext cx="1400022" cy="0"/>
            </a:xfrm>
            <a:prstGeom prst="line">
              <a:avLst/>
            </a:prstGeom>
            <a:noFill/>
            <a:ln w="12700" cap="flat" cmpd="sng" algn="ctr">
              <a:solidFill>
                <a:srgbClr val="FFFFFF"/>
              </a:solidFill>
              <a:prstDash val="sysDash"/>
              <a:headEnd type="triangle"/>
              <a:tailEnd type="triangle"/>
            </a:ln>
            <a:effectLst/>
          </p:spPr>
        </p:cxnSp>
        <p:sp>
          <p:nvSpPr>
            <p:cNvPr id="72" name="Rectangle 71"/>
            <p:cNvSpPr/>
            <p:nvPr/>
          </p:nvSpPr>
          <p:spPr>
            <a:xfrm>
              <a:off x="7155495" y="5209555"/>
              <a:ext cx="720094" cy="215444"/>
            </a:xfrm>
            <a:prstGeom prst="rect">
              <a:avLst/>
            </a:prstGeom>
          </p:spPr>
          <p:txBody>
            <a:bodyPr wrap="square" lIns="0" rIns="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smtClean="0">
                  <a:ln>
                    <a:noFill/>
                  </a:ln>
                  <a:solidFill>
                    <a:srgbClr val="FFFFFF"/>
                  </a:solidFill>
                  <a:effectLst/>
                  <a:uLnTx/>
                  <a:uFillTx/>
                  <a:cs typeface="Arial"/>
                </a:rPr>
                <a:t>On-Premise </a:t>
              </a:r>
              <a:endParaRPr kumimoji="0" lang="en-US" sz="800" b="0" i="0" u="none" strike="noStrike" kern="0" cap="none" spc="0" normalizeH="0" baseline="0" noProof="0" dirty="0">
                <a:ln>
                  <a:noFill/>
                </a:ln>
                <a:solidFill>
                  <a:sysClr val="windowText" lastClr="000000"/>
                </a:solidFill>
                <a:effectLst/>
                <a:uLnTx/>
                <a:uFillTx/>
              </a:endParaRPr>
            </a:p>
          </p:txBody>
        </p:sp>
        <p:sp>
          <p:nvSpPr>
            <p:cNvPr id="74" name="Rectangle 73"/>
            <p:cNvSpPr/>
            <p:nvPr/>
          </p:nvSpPr>
          <p:spPr>
            <a:xfrm>
              <a:off x="7863359" y="5209555"/>
              <a:ext cx="522493" cy="215444"/>
            </a:xfrm>
            <a:prstGeom prst="rect">
              <a:avLst/>
            </a:prstGeom>
          </p:spPr>
          <p:txBody>
            <a:bodyPr wrap="square" lIns="0" rIns="0">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smtClean="0">
                  <a:ln>
                    <a:noFill/>
                  </a:ln>
                  <a:solidFill>
                    <a:srgbClr val="FFFFFF"/>
                  </a:solidFill>
                  <a:effectLst/>
                  <a:uLnTx/>
                  <a:uFillTx/>
                  <a:cs typeface="Arial"/>
                </a:rPr>
                <a:t>Cloud</a:t>
              </a:r>
              <a:endParaRPr kumimoji="0" lang="en-US" sz="800" b="0" i="0" u="none" strike="noStrike" kern="0" cap="none" spc="0" normalizeH="0" baseline="0" noProof="0" dirty="0">
                <a:ln>
                  <a:noFill/>
                </a:ln>
                <a:solidFill>
                  <a:sysClr val="windowText" lastClr="000000"/>
                </a:solidFill>
                <a:effectLst/>
                <a:uLnTx/>
                <a:uFillTx/>
              </a:endParaRPr>
            </a:p>
          </p:txBody>
        </p:sp>
      </p:grpSp>
      <p:sp>
        <p:nvSpPr>
          <p:cNvPr id="85" name="Rounded Rectangle 84"/>
          <p:cNvSpPr/>
          <p:nvPr/>
        </p:nvSpPr>
        <p:spPr>
          <a:xfrm>
            <a:off x="1651000" y="1930400"/>
            <a:ext cx="8978900" cy="3708400"/>
          </a:xfrm>
          <a:prstGeom prst="roundRect">
            <a:avLst>
              <a:gd name="adj" fmla="val 0"/>
            </a:avLst>
          </a:prstGeom>
          <a:noFill/>
          <a:ln w="6350" cmpd="sng">
            <a:solidFill>
              <a:schemeClr val="bg1">
                <a:lumMod val="50000"/>
                <a:lumOff val="50000"/>
              </a:schemeClr>
            </a:solidFill>
          </a:ln>
          <a:effectLst/>
        </p:spPr>
        <p:style>
          <a:lnRef idx="2">
            <a:schemeClr val="accent1"/>
          </a:lnRef>
          <a:fillRef idx="0">
            <a:schemeClr val="accent1"/>
          </a:fillRef>
          <a:effectRef idx="1">
            <a:schemeClr val="accent1"/>
          </a:effectRef>
          <a:fontRef idx="minor">
            <a:schemeClr val="tx1"/>
          </a:fontRef>
        </p:style>
        <p:txBody>
          <a:bodyPr rtlCol="0" anchor="t"/>
          <a:lstStyle/>
          <a:p>
            <a:pPr marL="1485900"/>
            <a:r>
              <a:rPr lang="en-US" sz="3200" b="1" dirty="0" smtClean="0">
                <a:solidFill>
                  <a:srgbClr val="FFFFFF"/>
                </a:solidFill>
              </a:rPr>
              <a:t>    </a:t>
            </a:r>
            <a:endParaRPr lang="en-US" sz="3200" b="1" dirty="0">
              <a:solidFill>
                <a:srgbClr val="FFFFFF"/>
              </a:solidFill>
            </a:endParaRPr>
          </a:p>
        </p:txBody>
      </p:sp>
    </p:spTree>
    <p:extLst>
      <p:ext uri="{BB962C8B-B14F-4D97-AF65-F5344CB8AC3E}">
        <p14:creationId xmlns:p14="http://schemas.microsoft.com/office/powerpoint/2010/main" val="181808429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Apache Atlas Overview</a:t>
            </a:r>
            <a:endParaRPr lang="en-US" dirty="0"/>
          </a:p>
        </p:txBody>
      </p:sp>
      <p:sp>
        <p:nvSpPr>
          <p:cNvPr id="3" name="Text Placeholder 2"/>
          <p:cNvSpPr>
            <a:spLocks noGrp="1"/>
          </p:cNvSpPr>
          <p:nvPr>
            <p:ph type="body" sz="quarter" idx="10"/>
          </p:nvPr>
        </p:nvSpPr>
        <p:spPr>
          <a:prstGeom prst="rect">
            <a:avLst/>
          </a:prstGeom>
        </p:spPr>
        <p:txBody>
          <a:bodyPr/>
          <a:lstStyle/>
          <a:p>
            <a:endParaRPr lang="en-US" dirty="0"/>
          </a:p>
        </p:txBody>
      </p:sp>
      <p:sp>
        <p:nvSpPr>
          <p:cNvPr id="4" name="Subtitle 3"/>
          <p:cNvSpPr>
            <a:spLocks noGrp="1"/>
          </p:cNvSpPr>
          <p:nvPr>
            <p:ph type="subTitle" idx="1"/>
          </p:nvPr>
        </p:nvSpPr>
        <p:spPr/>
        <p:txBody>
          <a:bodyPr/>
          <a:lstStyle/>
          <a:p>
            <a:r>
              <a:rPr lang="en-US" dirty="0" smtClean="0"/>
              <a:t>We Do Hadoop</a:t>
            </a:r>
            <a:endParaRPr lang="en-US" dirty="0"/>
          </a:p>
        </p:txBody>
      </p:sp>
    </p:spTree>
    <p:extLst>
      <p:ext uri="{BB962C8B-B14F-4D97-AF65-F5344CB8AC3E}">
        <p14:creationId xmlns:p14="http://schemas.microsoft.com/office/powerpoint/2010/main" val="183592339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What is Apache Atlas ?</a:t>
            </a:r>
            <a:endParaRPr lang="en-US" dirty="0"/>
          </a:p>
        </p:txBody>
      </p:sp>
      <p:sp>
        <p:nvSpPr>
          <p:cNvPr id="2" name="Text Placeholder 1"/>
          <p:cNvSpPr>
            <a:spLocks noGrp="1"/>
          </p:cNvSpPr>
          <p:nvPr>
            <p:ph type="body" sz="quarter" idx="11"/>
          </p:nvPr>
        </p:nvSpPr>
        <p:spPr>
          <a:xfrm>
            <a:off x="4902056" y="1287958"/>
            <a:ext cx="6097638" cy="4373254"/>
          </a:xfrm>
        </p:spPr>
        <p:txBody>
          <a:bodyPr/>
          <a:lstStyle/>
          <a:p>
            <a:pPr algn="ctr"/>
            <a:endParaRPr lang="en-US" dirty="0" smtClean="0"/>
          </a:p>
          <a:p>
            <a:pPr algn="ctr"/>
            <a:endParaRPr lang="en-US" dirty="0"/>
          </a:p>
          <a:p>
            <a:pPr algn="ctr"/>
            <a:endParaRPr lang="en-US" dirty="0" smtClean="0"/>
          </a:p>
          <a:p>
            <a:pPr algn="ctr"/>
            <a:endParaRPr lang="en-US" sz="4800" dirty="0" smtClean="0"/>
          </a:p>
        </p:txBody>
      </p:sp>
      <p:sp>
        <p:nvSpPr>
          <p:cNvPr id="6" name="TextBox 5"/>
          <p:cNvSpPr txBox="1"/>
          <p:nvPr/>
        </p:nvSpPr>
        <p:spPr>
          <a:xfrm>
            <a:off x="4596800" y="4562635"/>
            <a:ext cx="914400" cy="914400"/>
          </a:xfrm>
          <a:prstGeom prst="rect">
            <a:avLst/>
          </a:prstGeom>
        </p:spPr>
        <p:txBody>
          <a:bodyPr vert="horz" wrap="none" lIns="91440" tIns="91440" rIns="91440" bIns="91440" rtlCol="0">
            <a:noAutofit/>
          </a:bodyPr>
          <a:lstStyle/>
          <a:p>
            <a:endParaRPr lang="en-US" dirty="0"/>
          </a:p>
        </p:txBody>
      </p:sp>
      <p:grpSp>
        <p:nvGrpSpPr>
          <p:cNvPr id="13" name="Group 12"/>
          <p:cNvGrpSpPr/>
          <p:nvPr/>
        </p:nvGrpSpPr>
        <p:grpSpPr>
          <a:xfrm>
            <a:off x="941634" y="1828178"/>
            <a:ext cx="3433736" cy="2564634"/>
            <a:chOff x="941634" y="1638384"/>
            <a:chExt cx="3433736" cy="2564634"/>
          </a:xfrm>
        </p:grpSpPr>
        <p:sp>
          <p:nvSpPr>
            <p:cNvPr id="14" name="Rounded Rectangle 13"/>
            <p:cNvSpPr/>
            <p:nvPr/>
          </p:nvSpPr>
          <p:spPr>
            <a:xfrm>
              <a:off x="941634" y="1638384"/>
              <a:ext cx="3433736" cy="2564634"/>
            </a:xfrm>
            <a:prstGeom prst="roundRect">
              <a:avLst>
                <a:gd name="adj" fmla="val 3472"/>
              </a:avLst>
            </a:prstGeom>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t" anchorCtr="0"/>
            <a:lstStyle/>
            <a:p>
              <a:pPr algn="l"/>
              <a:endParaRPr lang="en-US" sz="2400" b="1" dirty="0" smtClean="0">
                <a:solidFill>
                  <a:schemeClr val="bg2"/>
                </a:solidFill>
              </a:endParaRPr>
            </a:p>
          </p:txBody>
        </p:sp>
        <p:sp>
          <p:nvSpPr>
            <p:cNvPr id="15" name="Rounded Rectangle 14"/>
            <p:cNvSpPr/>
            <p:nvPr/>
          </p:nvSpPr>
          <p:spPr>
            <a:xfrm>
              <a:off x="1175202" y="3110495"/>
              <a:ext cx="3022748" cy="755383"/>
            </a:xfrm>
            <a:prstGeom prst="roundRect">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ctr"/>
              <a:r>
                <a:rPr lang="en-US" sz="2400" b="1" dirty="0" smtClean="0">
                  <a:solidFill>
                    <a:schemeClr val="bg2"/>
                  </a:solidFill>
                </a:rPr>
                <a:t>Apache Atlas</a:t>
              </a:r>
            </a:p>
          </p:txBody>
        </p:sp>
        <p:sp>
          <p:nvSpPr>
            <p:cNvPr id="16" name="Rounded Rectangle 37"/>
            <p:cNvSpPr>
              <a:spLocks/>
            </p:cNvSpPr>
            <p:nvPr/>
          </p:nvSpPr>
          <p:spPr>
            <a:xfrm>
              <a:off x="1287328"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accent1">
                <a:lumMod val="20000"/>
                <a:lumOff val="80000"/>
              </a:schemeClr>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rgbClr val="1E1E1E">
                      <a:lumMod val="75000"/>
                      <a:lumOff val="25000"/>
                    </a:srgbClr>
                  </a:solidFill>
                  <a:latin typeface="Arial"/>
                  <a:cs typeface="Arial"/>
                </a:rPr>
                <a:t>Hive</a:t>
              </a:r>
            </a:p>
            <a:p>
              <a:pPr algn="ctr"/>
              <a:endParaRPr lang="en-US" sz="1400" b="1" kern="0" dirty="0">
                <a:solidFill>
                  <a:srgbClr val="1E1E1E">
                    <a:lumMod val="75000"/>
                    <a:lumOff val="25000"/>
                  </a:srgbClr>
                </a:solidFill>
                <a:latin typeface="Arial"/>
                <a:cs typeface="Arial"/>
              </a:endParaRPr>
            </a:p>
          </p:txBody>
        </p:sp>
        <p:sp>
          <p:nvSpPr>
            <p:cNvPr id="17" name="Rounded Rectangle 37"/>
            <p:cNvSpPr>
              <a:spLocks/>
            </p:cNvSpPr>
            <p:nvPr/>
          </p:nvSpPr>
          <p:spPr>
            <a:xfrm>
              <a:off x="1854013"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rgbClr val="FFFFFF"/>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rgbClr val="1E1E1E">
                      <a:lumMod val="75000"/>
                      <a:lumOff val="25000"/>
                    </a:srgbClr>
                  </a:solidFill>
                  <a:latin typeface="Arial"/>
                  <a:cs typeface="Arial"/>
                </a:rPr>
                <a:t>Ranger</a:t>
              </a:r>
            </a:p>
            <a:p>
              <a:pPr algn="ctr"/>
              <a:endParaRPr lang="en-US" sz="1400" b="1" kern="0" dirty="0">
                <a:solidFill>
                  <a:srgbClr val="1E1E1E">
                    <a:lumMod val="75000"/>
                    <a:lumOff val="25000"/>
                  </a:srgbClr>
                </a:solidFill>
                <a:latin typeface="Arial"/>
                <a:cs typeface="Arial"/>
              </a:endParaRPr>
            </a:p>
          </p:txBody>
        </p:sp>
        <p:sp>
          <p:nvSpPr>
            <p:cNvPr id="18" name="Rounded Rectangle 37"/>
            <p:cNvSpPr>
              <a:spLocks/>
            </p:cNvSpPr>
            <p:nvPr/>
          </p:nvSpPr>
          <p:spPr>
            <a:xfrm>
              <a:off x="2420698"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rgbClr val="FFFFFF"/>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rgbClr val="1E1E1E">
                      <a:lumMod val="75000"/>
                      <a:lumOff val="25000"/>
                    </a:srgbClr>
                  </a:solidFill>
                  <a:latin typeface="Arial"/>
                  <a:cs typeface="Arial"/>
                </a:rPr>
                <a:t>Falcon</a:t>
              </a:r>
            </a:p>
            <a:p>
              <a:pPr algn="ctr"/>
              <a:endParaRPr lang="en-US" sz="1400" b="1" kern="0" dirty="0">
                <a:solidFill>
                  <a:srgbClr val="1E1E1E">
                    <a:lumMod val="75000"/>
                    <a:lumOff val="25000"/>
                  </a:srgbClr>
                </a:solidFill>
                <a:latin typeface="Arial"/>
                <a:cs typeface="Arial"/>
              </a:endParaRPr>
            </a:p>
          </p:txBody>
        </p:sp>
        <p:sp>
          <p:nvSpPr>
            <p:cNvPr id="19" name="Rounded Rectangle 37"/>
            <p:cNvSpPr>
              <a:spLocks/>
            </p:cNvSpPr>
            <p:nvPr/>
          </p:nvSpPr>
          <p:spPr>
            <a:xfrm>
              <a:off x="2987383"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bg2"/>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rgbClr val="1E1E1E">
                      <a:lumMod val="75000"/>
                      <a:lumOff val="25000"/>
                    </a:srgbClr>
                  </a:solidFill>
                  <a:latin typeface="Arial"/>
                  <a:cs typeface="Arial"/>
                </a:rPr>
                <a:t>Kafka</a:t>
              </a:r>
            </a:p>
          </p:txBody>
        </p:sp>
        <p:sp>
          <p:nvSpPr>
            <p:cNvPr id="20" name="Rounded Rectangle 37"/>
            <p:cNvSpPr>
              <a:spLocks/>
            </p:cNvSpPr>
            <p:nvPr/>
          </p:nvSpPr>
          <p:spPr>
            <a:xfrm>
              <a:off x="3554067"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bg2"/>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rgbClr val="1E1E1E">
                      <a:lumMod val="75000"/>
                      <a:lumOff val="25000"/>
                    </a:srgbClr>
                  </a:solidFill>
                  <a:latin typeface="Arial"/>
                  <a:cs typeface="Arial"/>
                </a:rPr>
                <a:t>Storm</a:t>
              </a:r>
            </a:p>
            <a:p>
              <a:pPr algn="ctr"/>
              <a:endParaRPr lang="en-US" sz="1400" b="1" kern="0" dirty="0">
                <a:solidFill>
                  <a:srgbClr val="1E1E1E">
                    <a:lumMod val="75000"/>
                    <a:lumOff val="25000"/>
                  </a:srgbClr>
                </a:solidFill>
                <a:latin typeface="Arial"/>
                <a:cs typeface="Arial"/>
              </a:endParaRPr>
            </a:p>
          </p:txBody>
        </p:sp>
      </p:grpSp>
    </p:spTree>
    <p:extLst>
      <p:ext uri="{BB962C8B-B14F-4D97-AF65-F5344CB8AC3E}">
        <p14:creationId xmlns:p14="http://schemas.microsoft.com/office/powerpoint/2010/main" val="50964356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What is Apache Atlas ?</a:t>
            </a:r>
            <a:endParaRPr lang="en-US" dirty="0"/>
          </a:p>
        </p:txBody>
      </p:sp>
      <p:sp>
        <p:nvSpPr>
          <p:cNvPr id="2" name="Text Placeholder 1"/>
          <p:cNvSpPr>
            <a:spLocks noGrp="1"/>
          </p:cNvSpPr>
          <p:nvPr>
            <p:ph type="body" sz="quarter" idx="11"/>
          </p:nvPr>
        </p:nvSpPr>
        <p:spPr>
          <a:xfrm>
            <a:off x="5054000" y="741102"/>
            <a:ext cx="6097638" cy="2532952"/>
          </a:xfrm>
        </p:spPr>
        <p:txBody>
          <a:bodyPr/>
          <a:lstStyle/>
          <a:p>
            <a:pPr algn="ctr"/>
            <a:endParaRPr lang="en-US" dirty="0" smtClean="0"/>
          </a:p>
          <a:p>
            <a:pPr algn="ctr"/>
            <a:endParaRPr lang="en-US" dirty="0"/>
          </a:p>
          <a:p>
            <a:pPr algn="ctr"/>
            <a:endParaRPr lang="en-US" dirty="0" smtClean="0"/>
          </a:p>
          <a:p>
            <a:pPr algn="ctr"/>
            <a:r>
              <a:rPr lang="en-US" sz="4800" dirty="0" smtClean="0"/>
              <a:t>Metadata</a:t>
            </a:r>
          </a:p>
        </p:txBody>
      </p:sp>
      <p:sp>
        <p:nvSpPr>
          <p:cNvPr id="6" name="TextBox 5"/>
          <p:cNvSpPr txBox="1"/>
          <p:nvPr/>
        </p:nvSpPr>
        <p:spPr>
          <a:xfrm>
            <a:off x="4596800" y="4562635"/>
            <a:ext cx="914400" cy="914400"/>
          </a:xfrm>
          <a:prstGeom prst="rect">
            <a:avLst/>
          </a:prstGeom>
        </p:spPr>
        <p:txBody>
          <a:bodyPr vert="horz" wrap="none" lIns="91440" tIns="91440" rIns="91440" bIns="91440" rtlCol="0">
            <a:noAutofit/>
          </a:bodyPr>
          <a:lstStyle/>
          <a:p>
            <a:endParaRPr lang="en-US" dirty="0"/>
          </a:p>
        </p:txBody>
      </p:sp>
      <p:grpSp>
        <p:nvGrpSpPr>
          <p:cNvPr id="14" name="Group 13"/>
          <p:cNvGrpSpPr/>
          <p:nvPr/>
        </p:nvGrpSpPr>
        <p:grpSpPr>
          <a:xfrm>
            <a:off x="941634" y="1828178"/>
            <a:ext cx="3433736" cy="2564634"/>
            <a:chOff x="941634" y="1638384"/>
            <a:chExt cx="3433736" cy="2564634"/>
          </a:xfrm>
        </p:grpSpPr>
        <p:sp>
          <p:nvSpPr>
            <p:cNvPr id="15" name="Rounded Rectangle 14"/>
            <p:cNvSpPr/>
            <p:nvPr/>
          </p:nvSpPr>
          <p:spPr>
            <a:xfrm>
              <a:off x="941634" y="1638384"/>
              <a:ext cx="3433736" cy="2564634"/>
            </a:xfrm>
            <a:prstGeom prst="roundRect">
              <a:avLst>
                <a:gd name="adj" fmla="val 3472"/>
              </a:avLst>
            </a:prstGeom>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t" anchorCtr="0"/>
            <a:lstStyle/>
            <a:p>
              <a:pPr algn="l"/>
              <a:endParaRPr lang="en-US" sz="2400" b="1" dirty="0" smtClean="0">
                <a:solidFill>
                  <a:schemeClr val="bg2"/>
                </a:solidFill>
              </a:endParaRPr>
            </a:p>
          </p:txBody>
        </p:sp>
        <p:sp>
          <p:nvSpPr>
            <p:cNvPr id="16" name="Rounded Rectangle 15"/>
            <p:cNvSpPr/>
            <p:nvPr/>
          </p:nvSpPr>
          <p:spPr>
            <a:xfrm>
              <a:off x="1175202" y="3110495"/>
              <a:ext cx="3022748" cy="755383"/>
            </a:xfrm>
            <a:prstGeom prst="roundRect">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ctr"/>
              <a:r>
                <a:rPr lang="en-US" sz="2400" b="1" dirty="0" smtClean="0">
                  <a:solidFill>
                    <a:schemeClr val="bg2"/>
                  </a:solidFill>
                </a:rPr>
                <a:t>Apache Atlas</a:t>
              </a:r>
            </a:p>
          </p:txBody>
        </p:sp>
        <p:sp>
          <p:nvSpPr>
            <p:cNvPr id="17" name="Rounded Rectangle 37"/>
            <p:cNvSpPr>
              <a:spLocks/>
            </p:cNvSpPr>
            <p:nvPr/>
          </p:nvSpPr>
          <p:spPr>
            <a:xfrm>
              <a:off x="1287328"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accent1">
                <a:lumMod val="20000"/>
                <a:lumOff val="80000"/>
              </a:schemeClr>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rgbClr val="1E1E1E">
                      <a:lumMod val="75000"/>
                      <a:lumOff val="25000"/>
                    </a:srgbClr>
                  </a:solidFill>
                  <a:latin typeface="Arial"/>
                  <a:cs typeface="Arial"/>
                </a:rPr>
                <a:t>Hive</a:t>
              </a:r>
            </a:p>
            <a:p>
              <a:pPr algn="ctr"/>
              <a:endParaRPr lang="en-US" sz="1400" b="1" kern="0" dirty="0">
                <a:solidFill>
                  <a:srgbClr val="1E1E1E">
                    <a:lumMod val="75000"/>
                    <a:lumOff val="25000"/>
                  </a:srgbClr>
                </a:solidFill>
                <a:latin typeface="Arial"/>
                <a:cs typeface="Arial"/>
              </a:endParaRPr>
            </a:p>
          </p:txBody>
        </p:sp>
        <p:sp>
          <p:nvSpPr>
            <p:cNvPr id="18" name="Rounded Rectangle 37"/>
            <p:cNvSpPr>
              <a:spLocks/>
            </p:cNvSpPr>
            <p:nvPr/>
          </p:nvSpPr>
          <p:spPr>
            <a:xfrm>
              <a:off x="1854013"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rgbClr val="FFFFFF"/>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rgbClr val="1E1E1E">
                      <a:lumMod val="75000"/>
                      <a:lumOff val="25000"/>
                    </a:srgbClr>
                  </a:solidFill>
                  <a:latin typeface="Arial"/>
                  <a:cs typeface="Arial"/>
                </a:rPr>
                <a:t>Ranger</a:t>
              </a:r>
            </a:p>
            <a:p>
              <a:pPr algn="ctr"/>
              <a:endParaRPr lang="en-US" sz="1400" b="1" kern="0" dirty="0">
                <a:solidFill>
                  <a:srgbClr val="1E1E1E">
                    <a:lumMod val="75000"/>
                    <a:lumOff val="25000"/>
                  </a:srgbClr>
                </a:solidFill>
                <a:latin typeface="Arial"/>
                <a:cs typeface="Arial"/>
              </a:endParaRPr>
            </a:p>
          </p:txBody>
        </p:sp>
        <p:sp>
          <p:nvSpPr>
            <p:cNvPr id="19" name="Rounded Rectangle 37"/>
            <p:cNvSpPr>
              <a:spLocks/>
            </p:cNvSpPr>
            <p:nvPr/>
          </p:nvSpPr>
          <p:spPr>
            <a:xfrm>
              <a:off x="2420698"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rgbClr val="FFFFFF"/>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rgbClr val="1E1E1E">
                      <a:lumMod val="75000"/>
                      <a:lumOff val="25000"/>
                    </a:srgbClr>
                  </a:solidFill>
                  <a:latin typeface="Arial"/>
                  <a:cs typeface="Arial"/>
                </a:rPr>
                <a:t>Falcon</a:t>
              </a:r>
            </a:p>
            <a:p>
              <a:pPr algn="ctr"/>
              <a:endParaRPr lang="en-US" sz="1400" b="1" kern="0" dirty="0">
                <a:solidFill>
                  <a:srgbClr val="1E1E1E">
                    <a:lumMod val="75000"/>
                    <a:lumOff val="25000"/>
                  </a:srgbClr>
                </a:solidFill>
                <a:latin typeface="Arial"/>
                <a:cs typeface="Arial"/>
              </a:endParaRPr>
            </a:p>
          </p:txBody>
        </p:sp>
        <p:sp>
          <p:nvSpPr>
            <p:cNvPr id="20" name="Rounded Rectangle 37"/>
            <p:cNvSpPr>
              <a:spLocks/>
            </p:cNvSpPr>
            <p:nvPr/>
          </p:nvSpPr>
          <p:spPr>
            <a:xfrm>
              <a:off x="2987383"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bg2"/>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rgbClr val="1E1E1E">
                      <a:lumMod val="75000"/>
                      <a:lumOff val="25000"/>
                    </a:srgbClr>
                  </a:solidFill>
                  <a:latin typeface="Arial"/>
                  <a:cs typeface="Arial"/>
                </a:rPr>
                <a:t>Kafka</a:t>
              </a:r>
            </a:p>
          </p:txBody>
        </p:sp>
        <p:sp>
          <p:nvSpPr>
            <p:cNvPr id="21" name="Rounded Rectangle 37"/>
            <p:cNvSpPr>
              <a:spLocks/>
            </p:cNvSpPr>
            <p:nvPr/>
          </p:nvSpPr>
          <p:spPr>
            <a:xfrm>
              <a:off x="3554067"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bg2"/>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rgbClr val="1E1E1E">
                      <a:lumMod val="75000"/>
                      <a:lumOff val="25000"/>
                    </a:srgbClr>
                  </a:solidFill>
                  <a:latin typeface="Arial"/>
                  <a:cs typeface="Arial"/>
                </a:rPr>
                <a:t>Storm</a:t>
              </a:r>
            </a:p>
            <a:p>
              <a:pPr algn="ctr"/>
              <a:endParaRPr lang="en-US" sz="1400" b="1" kern="0" dirty="0">
                <a:solidFill>
                  <a:srgbClr val="1E1E1E">
                    <a:lumMod val="75000"/>
                    <a:lumOff val="25000"/>
                  </a:srgbClr>
                </a:solidFill>
                <a:latin typeface="Arial"/>
                <a:cs typeface="Arial"/>
              </a:endParaRPr>
            </a:p>
          </p:txBody>
        </p:sp>
      </p:grpSp>
    </p:spTree>
    <p:extLst>
      <p:ext uri="{BB962C8B-B14F-4D97-AF65-F5344CB8AC3E}">
        <p14:creationId xmlns:p14="http://schemas.microsoft.com/office/powerpoint/2010/main" val="303567610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Apache Atlas Vision 2015 </a:t>
            </a:r>
            <a:endParaRPr lang="en-US" dirty="0"/>
          </a:p>
        </p:txBody>
      </p:sp>
      <p:sp>
        <p:nvSpPr>
          <p:cNvPr id="2" name="Text Placeholder 1"/>
          <p:cNvSpPr>
            <a:spLocks noGrp="1"/>
          </p:cNvSpPr>
          <p:nvPr>
            <p:ph type="body" sz="quarter" idx="11"/>
          </p:nvPr>
        </p:nvSpPr>
        <p:spPr>
          <a:xfrm>
            <a:off x="4870524" y="1016000"/>
            <a:ext cx="6543710" cy="4373254"/>
          </a:xfrm>
        </p:spPr>
        <p:txBody>
          <a:bodyPr/>
          <a:lstStyle/>
          <a:p>
            <a:pPr algn="ctr"/>
            <a:r>
              <a:rPr lang="en-US" sz="3600" dirty="0" smtClean="0"/>
              <a:t>Metadata Services</a:t>
            </a:r>
          </a:p>
          <a:p>
            <a:pPr algn="ctr"/>
            <a:endParaRPr lang="en-US" sz="1200" dirty="0" smtClean="0"/>
          </a:p>
          <a:p>
            <a:pPr marL="509565" lvl="2" indent="-342900"/>
            <a:r>
              <a:rPr lang="en-US" sz="2400" b="0" dirty="0" smtClean="0"/>
              <a:t>Business Taxonomy - classification</a:t>
            </a:r>
          </a:p>
          <a:p>
            <a:pPr marL="509565" lvl="2" indent="-342900"/>
            <a:r>
              <a:rPr lang="en-US" sz="2400" b="0" dirty="0" smtClean="0"/>
              <a:t>Operational Data – Model for Hive: DB, Tables, Col,</a:t>
            </a:r>
          </a:p>
          <a:p>
            <a:pPr marL="509565" lvl="2" indent="-342900"/>
            <a:r>
              <a:rPr lang="en-US" sz="2400" dirty="0" smtClean="0"/>
              <a:t>Centralized location for all </a:t>
            </a:r>
            <a:r>
              <a:rPr lang="en-US" sz="2400" dirty="0"/>
              <a:t>m</a:t>
            </a:r>
            <a:r>
              <a:rPr lang="en-US" sz="2400" dirty="0" smtClean="0"/>
              <a:t>etadata </a:t>
            </a:r>
            <a:r>
              <a:rPr lang="en-US" sz="2400" b="1" dirty="0" smtClean="0">
                <a:solidFill>
                  <a:srgbClr val="FF0000"/>
                </a:solidFill>
              </a:rPr>
              <a:t>inside HDP</a:t>
            </a:r>
          </a:p>
          <a:p>
            <a:pPr marL="509565" lvl="2" indent="-342900"/>
            <a:r>
              <a:rPr lang="en-US" sz="2400" dirty="0" smtClean="0"/>
              <a:t>Single Interface point for Metadata Exchange with platforms </a:t>
            </a:r>
            <a:r>
              <a:rPr lang="en-US" sz="2400" b="1" dirty="0" smtClean="0">
                <a:solidFill>
                  <a:srgbClr val="FF0000"/>
                </a:solidFill>
              </a:rPr>
              <a:t>outside of HDP.</a:t>
            </a:r>
          </a:p>
          <a:p>
            <a:pPr marL="509565" lvl="2" indent="-342900"/>
            <a:r>
              <a:rPr lang="en-US" sz="2400" dirty="0"/>
              <a:t>Search &amp; </a:t>
            </a:r>
            <a:r>
              <a:rPr lang="en-US" sz="2400" dirty="0" smtClean="0">
                <a:solidFill>
                  <a:schemeClr val="bg1"/>
                </a:solidFill>
              </a:rPr>
              <a:t>Prescriptive </a:t>
            </a:r>
            <a:r>
              <a:rPr lang="en-US" sz="2400" dirty="0">
                <a:solidFill>
                  <a:schemeClr val="bg1"/>
                </a:solidFill>
              </a:rPr>
              <a:t>Lineage – Model and Audit</a:t>
            </a:r>
            <a:endParaRPr lang="en-US" sz="1400" dirty="0">
              <a:solidFill>
                <a:schemeClr val="bg1"/>
              </a:solidFill>
            </a:endParaRPr>
          </a:p>
          <a:p>
            <a:pPr marL="342900" indent="-342900">
              <a:buFont typeface="Arial"/>
              <a:buChar char="•"/>
            </a:pPr>
            <a:endParaRPr lang="en-US" sz="2800" dirty="0"/>
          </a:p>
        </p:txBody>
      </p:sp>
      <p:grpSp>
        <p:nvGrpSpPr>
          <p:cNvPr id="7" name="Group 6"/>
          <p:cNvGrpSpPr/>
          <p:nvPr/>
        </p:nvGrpSpPr>
        <p:grpSpPr>
          <a:xfrm>
            <a:off x="941634" y="1828178"/>
            <a:ext cx="3433736" cy="2564634"/>
            <a:chOff x="941634" y="1638384"/>
            <a:chExt cx="3433736" cy="2564634"/>
          </a:xfrm>
        </p:grpSpPr>
        <p:sp>
          <p:nvSpPr>
            <p:cNvPr id="4" name="Rounded Rectangle 3"/>
            <p:cNvSpPr/>
            <p:nvPr/>
          </p:nvSpPr>
          <p:spPr>
            <a:xfrm>
              <a:off x="941634" y="1638384"/>
              <a:ext cx="3433736" cy="2564634"/>
            </a:xfrm>
            <a:prstGeom prst="roundRect">
              <a:avLst>
                <a:gd name="adj" fmla="val 3472"/>
              </a:avLst>
            </a:prstGeom>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t" anchorCtr="0"/>
            <a:lstStyle/>
            <a:p>
              <a:pPr algn="l"/>
              <a:endParaRPr lang="en-US" sz="2400" b="1" dirty="0" smtClean="0">
                <a:solidFill>
                  <a:schemeClr val="bg2"/>
                </a:solidFill>
              </a:endParaRPr>
            </a:p>
          </p:txBody>
        </p:sp>
        <p:sp>
          <p:nvSpPr>
            <p:cNvPr id="3" name="Rounded Rectangle 2"/>
            <p:cNvSpPr/>
            <p:nvPr/>
          </p:nvSpPr>
          <p:spPr>
            <a:xfrm>
              <a:off x="1175202" y="3110495"/>
              <a:ext cx="3022748" cy="755383"/>
            </a:xfrm>
            <a:prstGeom prst="roundRect">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ctr"/>
              <a:r>
                <a:rPr lang="en-US" sz="2400" b="1" dirty="0" smtClean="0">
                  <a:solidFill>
                    <a:schemeClr val="bg2"/>
                  </a:solidFill>
                </a:rPr>
                <a:t>Apache Atlas</a:t>
              </a:r>
            </a:p>
          </p:txBody>
        </p:sp>
        <p:sp>
          <p:nvSpPr>
            <p:cNvPr id="428" name="Rounded Rectangle 37"/>
            <p:cNvSpPr>
              <a:spLocks/>
            </p:cNvSpPr>
            <p:nvPr/>
          </p:nvSpPr>
          <p:spPr>
            <a:xfrm>
              <a:off x="1287328"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accent1">
                <a:lumMod val="20000"/>
                <a:lumOff val="80000"/>
              </a:schemeClr>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rgbClr val="1E1E1E">
                      <a:lumMod val="75000"/>
                      <a:lumOff val="25000"/>
                    </a:srgbClr>
                  </a:solidFill>
                  <a:latin typeface="Arial"/>
                  <a:cs typeface="Arial"/>
                </a:rPr>
                <a:t>Hive</a:t>
              </a:r>
            </a:p>
            <a:p>
              <a:pPr algn="ctr"/>
              <a:endParaRPr lang="en-US" sz="1400" b="1" kern="0" dirty="0">
                <a:solidFill>
                  <a:srgbClr val="1E1E1E">
                    <a:lumMod val="75000"/>
                    <a:lumOff val="25000"/>
                  </a:srgbClr>
                </a:solidFill>
                <a:latin typeface="Arial"/>
                <a:cs typeface="Arial"/>
              </a:endParaRPr>
            </a:p>
          </p:txBody>
        </p:sp>
        <p:sp>
          <p:nvSpPr>
            <p:cNvPr id="573" name="Rounded Rectangle 37"/>
            <p:cNvSpPr>
              <a:spLocks/>
            </p:cNvSpPr>
            <p:nvPr/>
          </p:nvSpPr>
          <p:spPr>
            <a:xfrm>
              <a:off x="1854013"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rgbClr val="FFFFFF"/>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rgbClr val="1E1E1E">
                      <a:lumMod val="75000"/>
                      <a:lumOff val="25000"/>
                    </a:srgbClr>
                  </a:solidFill>
                  <a:latin typeface="Arial"/>
                  <a:cs typeface="Arial"/>
                </a:rPr>
                <a:t>Ranger</a:t>
              </a:r>
            </a:p>
            <a:p>
              <a:pPr algn="ctr"/>
              <a:endParaRPr lang="en-US" sz="1400" b="1" kern="0" dirty="0">
                <a:solidFill>
                  <a:srgbClr val="1E1E1E">
                    <a:lumMod val="75000"/>
                    <a:lumOff val="25000"/>
                  </a:srgbClr>
                </a:solidFill>
                <a:latin typeface="Arial"/>
                <a:cs typeface="Arial"/>
              </a:endParaRPr>
            </a:p>
          </p:txBody>
        </p:sp>
        <p:sp>
          <p:nvSpPr>
            <p:cNvPr id="575" name="Rounded Rectangle 37"/>
            <p:cNvSpPr>
              <a:spLocks/>
            </p:cNvSpPr>
            <p:nvPr/>
          </p:nvSpPr>
          <p:spPr>
            <a:xfrm>
              <a:off x="2420698"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rgbClr val="FFFFFF"/>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rgbClr val="1E1E1E">
                      <a:lumMod val="75000"/>
                      <a:lumOff val="25000"/>
                    </a:srgbClr>
                  </a:solidFill>
                  <a:latin typeface="Arial"/>
                  <a:cs typeface="Arial"/>
                </a:rPr>
                <a:t>Falcon</a:t>
              </a:r>
            </a:p>
            <a:p>
              <a:pPr algn="ctr"/>
              <a:endParaRPr lang="en-US" sz="1400" b="1" kern="0" dirty="0">
                <a:solidFill>
                  <a:srgbClr val="1E1E1E">
                    <a:lumMod val="75000"/>
                    <a:lumOff val="25000"/>
                  </a:srgbClr>
                </a:solidFill>
                <a:latin typeface="Arial"/>
                <a:cs typeface="Arial"/>
              </a:endParaRPr>
            </a:p>
          </p:txBody>
        </p:sp>
        <p:sp>
          <p:nvSpPr>
            <p:cNvPr id="576" name="Rounded Rectangle 37"/>
            <p:cNvSpPr>
              <a:spLocks/>
            </p:cNvSpPr>
            <p:nvPr/>
          </p:nvSpPr>
          <p:spPr>
            <a:xfrm>
              <a:off x="2987383"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bg2"/>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rgbClr val="1E1E1E">
                      <a:lumMod val="75000"/>
                      <a:lumOff val="25000"/>
                    </a:srgbClr>
                  </a:solidFill>
                  <a:latin typeface="Arial"/>
                  <a:cs typeface="Arial"/>
                </a:rPr>
                <a:t>Kafka</a:t>
              </a:r>
            </a:p>
          </p:txBody>
        </p:sp>
        <p:sp>
          <p:nvSpPr>
            <p:cNvPr id="577" name="Rounded Rectangle 37"/>
            <p:cNvSpPr>
              <a:spLocks/>
            </p:cNvSpPr>
            <p:nvPr/>
          </p:nvSpPr>
          <p:spPr>
            <a:xfrm>
              <a:off x="3554067"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bg2"/>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rgbClr val="1E1E1E">
                      <a:lumMod val="75000"/>
                      <a:lumOff val="25000"/>
                    </a:srgbClr>
                  </a:solidFill>
                  <a:latin typeface="Arial"/>
                  <a:cs typeface="Arial"/>
                </a:rPr>
                <a:t>Storm</a:t>
              </a:r>
            </a:p>
            <a:p>
              <a:pPr algn="ctr"/>
              <a:endParaRPr lang="en-US" sz="1400" b="1" kern="0" dirty="0">
                <a:solidFill>
                  <a:srgbClr val="1E1E1E">
                    <a:lumMod val="75000"/>
                    <a:lumOff val="25000"/>
                  </a:srgbClr>
                </a:solidFill>
                <a:latin typeface="Arial"/>
                <a:cs typeface="Arial"/>
              </a:endParaRPr>
            </a:p>
          </p:txBody>
        </p:sp>
      </p:grpSp>
      <p:sp>
        <p:nvSpPr>
          <p:cNvPr id="6" name="TextBox 5"/>
          <p:cNvSpPr txBox="1"/>
          <p:nvPr/>
        </p:nvSpPr>
        <p:spPr>
          <a:xfrm>
            <a:off x="4596800" y="4562635"/>
            <a:ext cx="914400" cy="914400"/>
          </a:xfrm>
          <a:prstGeom prst="rect">
            <a:avLst/>
          </a:prstGeom>
        </p:spPr>
        <p:txBody>
          <a:bodyPr vert="horz" wrap="none" lIns="91440" tIns="91440" rIns="91440" bIns="91440" rtlCol="0">
            <a:noAutofit/>
          </a:bodyPr>
          <a:lstStyle/>
          <a:p>
            <a:endParaRPr lang="en-US" dirty="0"/>
          </a:p>
        </p:txBody>
      </p:sp>
    </p:spTree>
    <p:extLst>
      <p:ext uri="{BB962C8B-B14F-4D97-AF65-F5344CB8AC3E}">
        <p14:creationId xmlns:p14="http://schemas.microsoft.com/office/powerpoint/2010/main" val="74933380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Overlap with Falcon ?</a:t>
            </a:r>
            <a:endParaRPr lang="en-US" dirty="0"/>
          </a:p>
        </p:txBody>
      </p:sp>
      <p:sp>
        <p:nvSpPr>
          <p:cNvPr id="2" name="Text Placeholder 1"/>
          <p:cNvSpPr>
            <a:spLocks noGrp="1"/>
          </p:cNvSpPr>
          <p:nvPr>
            <p:ph type="body" sz="quarter" idx="11"/>
          </p:nvPr>
        </p:nvSpPr>
        <p:spPr>
          <a:xfrm>
            <a:off x="4054485" y="1101782"/>
            <a:ext cx="6815124" cy="4738255"/>
          </a:xfrm>
        </p:spPr>
        <p:txBody>
          <a:bodyPr/>
          <a:lstStyle/>
          <a:p>
            <a:r>
              <a:rPr lang="en-US" sz="1800" dirty="0" smtClean="0">
                <a:solidFill>
                  <a:schemeClr val="bg1"/>
                </a:solidFill>
              </a:rPr>
              <a:t>Atlas provides: </a:t>
            </a:r>
            <a:r>
              <a:rPr lang="en-US" sz="1800" i="1" dirty="0" smtClean="0">
                <a:solidFill>
                  <a:schemeClr val="accent1">
                    <a:lumMod val="75000"/>
                  </a:schemeClr>
                </a:solidFill>
              </a:rPr>
              <a:t>Metadata</a:t>
            </a:r>
          </a:p>
          <a:p>
            <a:pPr marL="285750" indent="-285750">
              <a:buFont typeface="Arial" charset="0"/>
              <a:buChar char="•"/>
            </a:pPr>
            <a:r>
              <a:rPr lang="en-US" sz="1600" b="0" dirty="0" smtClean="0"/>
              <a:t>Business Classification (taxonomy): Products&gt; Vehicles&gt; Trucks</a:t>
            </a:r>
          </a:p>
          <a:p>
            <a:pPr marL="285750" indent="-285750">
              <a:buFont typeface="Arial" charset="0"/>
              <a:buChar char="•"/>
            </a:pPr>
            <a:r>
              <a:rPr lang="en-US" sz="1600" b="0" dirty="0" smtClean="0"/>
              <a:t>Hierarchy  with Inheritance of attribute to child objects: Sens</a:t>
            </a:r>
            <a:r>
              <a:rPr lang="en-US" sz="1600" b="0" dirty="0"/>
              <a:t>i</a:t>
            </a:r>
            <a:r>
              <a:rPr lang="en-US" sz="1600" b="0" dirty="0" smtClean="0"/>
              <a:t>tive “PII” tag of department HR will be inherited by group HR&gt;Benefits</a:t>
            </a:r>
          </a:p>
          <a:p>
            <a:pPr marL="285750" lvl="1" indent="-285750">
              <a:buClr>
                <a:srgbClr val="00B050"/>
              </a:buClr>
              <a:buFont typeface="Arial" charset="0"/>
              <a:buChar char="•"/>
            </a:pPr>
            <a:r>
              <a:rPr lang="en-US" sz="1600" dirty="0" smtClean="0"/>
              <a:t>Repository for any HDP or external reporting via REST API’s</a:t>
            </a:r>
          </a:p>
          <a:p>
            <a:pPr marL="285750" lvl="1" indent="-285750">
              <a:buClr>
                <a:srgbClr val="00B050"/>
              </a:buClr>
              <a:buFont typeface="Arial" charset="0"/>
              <a:buChar char="•"/>
            </a:pPr>
            <a:r>
              <a:rPr lang="en-US" sz="1600" dirty="0" smtClean="0"/>
              <a:t>Does not orchestrate any action in HDP </a:t>
            </a:r>
          </a:p>
          <a:p>
            <a:pPr marL="285750" lvl="1" indent="-285750">
              <a:buClr>
                <a:srgbClr val="00B050"/>
              </a:buClr>
              <a:buFont typeface="Arial" charset="0"/>
              <a:buChar char="•"/>
            </a:pPr>
            <a:r>
              <a:rPr lang="en-US" sz="1600" dirty="0" smtClean="0"/>
              <a:t>Comprehensive….but not instance-based.</a:t>
            </a:r>
          </a:p>
          <a:p>
            <a:r>
              <a:rPr lang="en-US" sz="1800" dirty="0" smtClean="0">
                <a:solidFill>
                  <a:schemeClr val="bg1"/>
                </a:solidFill>
              </a:rPr>
              <a:t>Falcon provides</a:t>
            </a:r>
            <a:r>
              <a:rPr lang="en-US" sz="1800" b="0" dirty="0" smtClean="0">
                <a:solidFill>
                  <a:schemeClr val="bg1"/>
                </a:solidFill>
              </a:rPr>
              <a:t>: </a:t>
            </a:r>
            <a:r>
              <a:rPr lang="en-US" sz="1800" i="1" dirty="0" smtClean="0">
                <a:solidFill>
                  <a:schemeClr val="accent1">
                    <a:lumMod val="75000"/>
                  </a:schemeClr>
                </a:solidFill>
              </a:rPr>
              <a:t>Life Cycle </a:t>
            </a:r>
          </a:p>
          <a:p>
            <a:pPr marL="285750" indent="-285750">
              <a:buFont typeface="Arial" charset="0"/>
              <a:buChar char="•"/>
            </a:pPr>
            <a:r>
              <a:rPr lang="en-US" sz="1600" b="0" dirty="0" smtClean="0"/>
              <a:t>Excels with data handling – movement, archival, eviction</a:t>
            </a:r>
          </a:p>
          <a:p>
            <a:pPr marL="285750" indent="-285750">
              <a:buFont typeface="Arial" charset="0"/>
              <a:buChar char="•"/>
            </a:pPr>
            <a:r>
              <a:rPr lang="en-US" sz="1600" b="0" dirty="0" smtClean="0"/>
              <a:t>Definition, monitoring and tracing of Falcon pipeline entities and instances </a:t>
            </a:r>
            <a:r>
              <a:rPr lang="en-US" sz="1600" i="1" dirty="0" smtClean="0"/>
              <a:t>only</a:t>
            </a:r>
            <a:r>
              <a:rPr lang="en-US" sz="1600" b="0" dirty="0" smtClean="0"/>
              <a:t>.</a:t>
            </a:r>
          </a:p>
          <a:p>
            <a:pPr marL="285750" indent="-285750">
              <a:buFont typeface="Arial" charset="0"/>
              <a:buChar char="•"/>
            </a:pPr>
            <a:r>
              <a:rPr lang="en-US" sz="1600" b="0" dirty="0" smtClean="0"/>
              <a:t>Can be used to label feeds, processes, &amp; clusters but not based on any </a:t>
            </a:r>
            <a:r>
              <a:rPr lang="en-US" sz="1600" b="0" dirty="0"/>
              <a:t>defined taxonomy (free-form tagging) </a:t>
            </a:r>
            <a:endParaRPr lang="en-US" sz="1600" b="0" dirty="0" smtClean="0"/>
          </a:p>
          <a:p>
            <a:endParaRPr lang="en-US" sz="1600" dirty="0" smtClean="0"/>
          </a:p>
          <a:p>
            <a:endParaRPr lang="en-US" sz="1600" dirty="0" smtClean="0"/>
          </a:p>
          <a:p>
            <a:pPr marL="342900" indent="-342900">
              <a:buFont typeface="Arial"/>
              <a:buChar char="•"/>
            </a:pPr>
            <a:endParaRPr lang="en-US" sz="1600" dirty="0"/>
          </a:p>
        </p:txBody>
      </p:sp>
      <p:grpSp>
        <p:nvGrpSpPr>
          <p:cNvPr id="7" name="Group 6"/>
          <p:cNvGrpSpPr/>
          <p:nvPr/>
        </p:nvGrpSpPr>
        <p:grpSpPr>
          <a:xfrm>
            <a:off x="411636" y="2662616"/>
            <a:ext cx="2989964" cy="2233184"/>
            <a:chOff x="941634" y="1638384"/>
            <a:chExt cx="3433736" cy="2564634"/>
          </a:xfrm>
        </p:grpSpPr>
        <p:sp>
          <p:nvSpPr>
            <p:cNvPr id="4" name="Rounded Rectangle 3"/>
            <p:cNvSpPr/>
            <p:nvPr/>
          </p:nvSpPr>
          <p:spPr>
            <a:xfrm>
              <a:off x="941634" y="1638384"/>
              <a:ext cx="3433736" cy="2564634"/>
            </a:xfrm>
            <a:prstGeom prst="roundRect">
              <a:avLst>
                <a:gd name="adj" fmla="val 3472"/>
              </a:avLst>
            </a:prstGeom>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t" anchorCtr="0"/>
            <a:lstStyle/>
            <a:p>
              <a:pPr algn="l"/>
              <a:endParaRPr lang="en-US" sz="2400" b="1" dirty="0" smtClean="0">
                <a:solidFill>
                  <a:schemeClr val="bg2"/>
                </a:solidFill>
              </a:endParaRPr>
            </a:p>
          </p:txBody>
        </p:sp>
        <p:sp>
          <p:nvSpPr>
            <p:cNvPr id="3" name="Rounded Rectangle 2"/>
            <p:cNvSpPr/>
            <p:nvPr/>
          </p:nvSpPr>
          <p:spPr>
            <a:xfrm>
              <a:off x="1175202" y="3110495"/>
              <a:ext cx="3022748" cy="755383"/>
            </a:xfrm>
            <a:prstGeom prst="roundRect">
              <a:avLst/>
            </a:pr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ctr"/>
              <a:r>
                <a:rPr lang="en-US" sz="2400" b="1" dirty="0" smtClean="0">
                  <a:solidFill>
                    <a:schemeClr val="bg2"/>
                  </a:solidFill>
                </a:rPr>
                <a:t>Apache Atlas</a:t>
              </a:r>
            </a:p>
          </p:txBody>
        </p:sp>
        <p:sp>
          <p:nvSpPr>
            <p:cNvPr id="428" name="Rounded Rectangle 37"/>
            <p:cNvSpPr>
              <a:spLocks/>
            </p:cNvSpPr>
            <p:nvPr/>
          </p:nvSpPr>
          <p:spPr>
            <a:xfrm>
              <a:off x="1287328"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rgbClr val="FFFFFF"/>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chemeClr val="bg1">
                      <a:lumMod val="25000"/>
                      <a:lumOff val="75000"/>
                    </a:schemeClr>
                  </a:solidFill>
                  <a:latin typeface="Arial"/>
                  <a:cs typeface="Arial"/>
                </a:rPr>
                <a:t>Hive</a:t>
              </a:r>
            </a:p>
            <a:p>
              <a:pPr algn="ctr"/>
              <a:endParaRPr lang="en-US" sz="1400" b="1" kern="0" dirty="0">
                <a:solidFill>
                  <a:schemeClr val="bg1">
                    <a:lumMod val="25000"/>
                    <a:lumOff val="75000"/>
                  </a:schemeClr>
                </a:solidFill>
                <a:latin typeface="Arial"/>
                <a:cs typeface="Arial"/>
              </a:endParaRPr>
            </a:p>
          </p:txBody>
        </p:sp>
        <p:sp>
          <p:nvSpPr>
            <p:cNvPr id="573" name="Rounded Rectangle 37"/>
            <p:cNvSpPr>
              <a:spLocks/>
            </p:cNvSpPr>
            <p:nvPr/>
          </p:nvSpPr>
          <p:spPr>
            <a:xfrm>
              <a:off x="1854013"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bg2"/>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chemeClr val="bg1">
                      <a:lumMod val="25000"/>
                      <a:lumOff val="75000"/>
                    </a:schemeClr>
                  </a:solidFill>
                  <a:latin typeface="Arial"/>
                  <a:cs typeface="Arial"/>
                </a:rPr>
                <a:t>Ranger</a:t>
              </a:r>
            </a:p>
            <a:p>
              <a:pPr algn="ctr"/>
              <a:endParaRPr lang="en-US" sz="1400" b="1" kern="0" dirty="0">
                <a:solidFill>
                  <a:schemeClr val="bg1">
                    <a:lumMod val="25000"/>
                    <a:lumOff val="75000"/>
                  </a:schemeClr>
                </a:solidFill>
                <a:latin typeface="Arial"/>
                <a:cs typeface="Arial"/>
              </a:endParaRPr>
            </a:p>
          </p:txBody>
        </p:sp>
        <p:sp>
          <p:nvSpPr>
            <p:cNvPr id="575" name="Rounded Rectangle 37"/>
            <p:cNvSpPr>
              <a:spLocks/>
            </p:cNvSpPr>
            <p:nvPr/>
          </p:nvSpPr>
          <p:spPr>
            <a:xfrm>
              <a:off x="2420698"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accent6">
                <a:lumMod val="60000"/>
                <a:lumOff val="40000"/>
              </a:schemeClr>
            </a:solidFill>
            <a:ln w="381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chemeClr val="bg1"/>
                  </a:solidFill>
                  <a:latin typeface="Arial"/>
                  <a:cs typeface="Arial"/>
                </a:rPr>
                <a:t>Falcon</a:t>
              </a:r>
            </a:p>
            <a:p>
              <a:pPr algn="ctr"/>
              <a:endParaRPr lang="en-US" sz="1400" b="1" kern="0" dirty="0">
                <a:solidFill>
                  <a:schemeClr val="bg1"/>
                </a:solidFill>
                <a:latin typeface="Arial"/>
                <a:cs typeface="Arial"/>
              </a:endParaRPr>
            </a:p>
          </p:txBody>
        </p:sp>
        <p:sp>
          <p:nvSpPr>
            <p:cNvPr id="576" name="Rounded Rectangle 37"/>
            <p:cNvSpPr>
              <a:spLocks/>
            </p:cNvSpPr>
            <p:nvPr/>
          </p:nvSpPr>
          <p:spPr>
            <a:xfrm>
              <a:off x="2987383"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bg2"/>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chemeClr val="bg1">
                      <a:lumMod val="25000"/>
                      <a:lumOff val="75000"/>
                    </a:schemeClr>
                  </a:solidFill>
                  <a:latin typeface="Arial"/>
                  <a:cs typeface="Arial"/>
                </a:rPr>
                <a:t>Kafka</a:t>
              </a:r>
            </a:p>
          </p:txBody>
        </p:sp>
        <p:sp>
          <p:nvSpPr>
            <p:cNvPr id="577" name="Rounded Rectangle 37"/>
            <p:cNvSpPr>
              <a:spLocks/>
            </p:cNvSpPr>
            <p:nvPr/>
          </p:nvSpPr>
          <p:spPr>
            <a:xfrm>
              <a:off x="3554067"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bg2"/>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chemeClr val="bg1">
                      <a:lumMod val="25000"/>
                      <a:lumOff val="75000"/>
                    </a:schemeClr>
                  </a:solidFill>
                  <a:latin typeface="Arial"/>
                  <a:cs typeface="Arial"/>
                </a:rPr>
                <a:t>Storm</a:t>
              </a:r>
            </a:p>
            <a:p>
              <a:pPr algn="ctr"/>
              <a:endParaRPr lang="en-US" sz="1400" b="1" kern="0" dirty="0">
                <a:solidFill>
                  <a:schemeClr val="bg1">
                    <a:lumMod val="25000"/>
                    <a:lumOff val="75000"/>
                  </a:schemeClr>
                </a:solidFill>
                <a:latin typeface="Arial"/>
                <a:cs typeface="Arial"/>
              </a:endParaRPr>
            </a:p>
          </p:txBody>
        </p:sp>
      </p:grpSp>
      <p:sp>
        <p:nvSpPr>
          <p:cNvPr id="6" name="TextBox 5"/>
          <p:cNvSpPr txBox="1"/>
          <p:nvPr/>
        </p:nvSpPr>
        <p:spPr>
          <a:xfrm>
            <a:off x="4596800" y="4562635"/>
            <a:ext cx="914400" cy="914400"/>
          </a:xfrm>
          <a:prstGeom prst="rect">
            <a:avLst/>
          </a:prstGeom>
        </p:spPr>
        <p:txBody>
          <a:bodyPr vert="horz" wrap="none" lIns="91440" tIns="91440" rIns="91440" bIns="91440" rtlCol="0">
            <a:noAutofit/>
          </a:bodyPr>
          <a:lstStyle/>
          <a:p>
            <a:endParaRPr lang="en-US" dirty="0"/>
          </a:p>
        </p:txBody>
      </p:sp>
      <p:sp>
        <p:nvSpPr>
          <p:cNvPr id="15" name="Rounded Rectangular Callout 14"/>
          <p:cNvSpPr/>
          <p:nvPr/>
        </p:nvSpPr>
        <p:spPr>
          <a:xfrm>
            <a:off x="768783" y="1677080"/>
            <a:ext cx="1867443" cy="846616"/>
          </a:xfrm>
          <a:prstGeom prst="wedgeRoundRectCallout">
            <a:avLst>
              <a:gd name="adj1" fmla="val -793"/>
              <a:gd name="adj2" fmla="val 79756"/>
              <a:gd name="adj3" fmla="val 16667"/>
            </a:avLst>
          </a:prstGeom>
          <a:solidFill>
            <a:srgbClr val="FFFFFF"/>
          </a:solidFill>
          <a:ln w="25400">
            <a:solidFill>
              <a:schemeClr val="accent1">
                <a:lumMod val="75000"/>
              </a:schemeClr>
            </a:solidFill>
          </a:ln>
          <a:effectLst>
            <a:softEdge rad="0"/>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r>
              <a:rPr lang="en-US" sz="1400" i="1" dirty="0" smtClean="0">
                <a:solidFill>
                  <a:schemeClr val="tx1"/>
                </a:solidFill>
              </a:rPr>
              <a:t>Atlas provides taxonomy to replace labels in Falcon</a:t>
            </a:r>
            <a:endParaRPr lang="en-US" sz="1400" i="1" dirty="0">
              <a:solidFill>
                <a:schemeClr val="tx1"/>
              </a:solidFill>
            </a:endParaRPr>
          </a:p>
        </p:txBody>
      </p:sp>
    </p:spTree>
    <p:extLst>
      <p:ext uri="{BB962C8B-B14F-4D97-AF65-F5344CB8AC3E}">
        <p14:creationId xmlns:p14="http://schemas.microsoft.com/office/powerpoint/2010/main" val="206724703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ounded Rectangle 47"/>
          <p:cNvSpPr/>
          <p:nvPr/>
        </p:nvSpPr>
        <p:spPr>
          <a:xfrm>
            <a:off x="682980" y="1938028"/>
            <a:ext cx="3754396" cy="3357050"/>
          </a:xfrm>
          <a:prstGeom prst="roundRect">
            <a:avLst>
              <a:gd name="adj" fmla="val 2334"/>
            </a:avLst>
          </a:prstGeom>
          <a:solidFill>
            <a:schemeClr val="bg1">
              <a:lumMod val="10000"/>
              <a:lumOff val="90000"/>
            </a:schemeClr>
          </a:solidFill>
          <a:ln w="12700" cmpd="sng">
            <a:solidFill>
              <a:schemeClr val="bg1">
                <a:lumMod val="75000"/>
                <a:lumOff val="25000"/>
              </a:schemeClr>
            </a:solidFill>
          </a:ln>
          <a:effectLst/>
        </p:spPr>
        <p:style>
          <a:lnRef idx="3">
            <a:schemeClr val="lt1"/>
          </a:lnRef>
          <a:fillRef idx="1">
            <a:schemeClr val="accent1"/>
          </a:fillRef>
          <a:effectRef idx="1">
            <a:schemeClr val="accent1"/>
          </a:effectRef>
          <a:fontRef idx="minor">
            <a:schemeClr val="lt1"/>
          </a:fontRef>
        </p:style>
        <p:txBody>
          <a:bodyPr anchor="b"/>
          <a:lstStyle/>
          <a:p>
            <a:pPr algn="ctr"/>
            <a:r>
              <a:rPr lang="en-US" b="1" dirty="0" smtClean="0">
                <a:solidFill>
                  <a:srgbClr val="1E1E1E"/>
                </a:solidFill>
              </a:rPr>
              <a:t>Apache Atlas</a:t>
            </a:r>
          </a:p>
        </p:txBody>
      </p:sp>
      <p:sp>
        <p:nvSpPr>
          <p:cNvPr id="28" name="Rounded Rectangle 27"/>
          <p:cNvSpPr/>
          <p:nvPr/>
        </p:nvSpPr>
        <p:spPr>
          <a:xfrm>
            <a:off x="797001" y="3049731"/>
            <a:ext cx="2234920" cy="1039427"/>
          </a:xfrm>
          <a:prstGeom prst="roundRect">
            <a:avLst>
              <a:gd name="adj" fmla="val 3633"/>
            </a:avLst>
          </a:prstGeom>
          <a:solidFill>
            <a:schemeClr val="bg1">
              <a:lumMod val="10000"/>
              <a:lumOff val="90000"/>
            </a:schemeClr>
          </a:solidFill>
          <a:ln w="12700" cmpd="sng">
            <a:solidFill>
              <a:schemeClr val="bg1">
                <a:lumMod val="25000"/>
                <a:lumOff val="75000"/>
              </a:schemeClr>
            </a:solidFill>
          </a:ln>
          <a:effectLst/>
        </p:spPr>
        <p:style>
          <a:lnRef idx="3">
            <a:schemeClr val="lt1"/>
          </a:lnRef>
          <a:fillRef idx="1">
            <a:schemeClr val="accent1"/>
          </a:fillRef>
          <a:effectRef idx="1">
            <a:schemeClr val="accent1"/>
          </a:effectRef>
          <a:fontRef idx="minor">
            <a:schemeClr val="lt1"/>
          </a:fontRef>
        </p:style>
        <p:txBody>
          <a:bodyPr anchor="t"/>
          <a:lstStyle/>
          <a:p>
            <a:pPr algn="ctr"/>
            <a:r>
              <a:rPr lang="en-US" sz="1200" dirty="0" smtClean="0">
                <a:solidFill>
                  <a:schemeClr val="bg1">
                    <a:lumMod val="50000"/>
                    <a:lumOff val="50000"/>
                  </a:schemeClr>
                </a:solidFill>
              </a:rPr>
              <a:t>Knowledge Store</a:t>
            </a:r>
          </a:p>
        </p:txBody>
      </p:sp>
      <p:sp>
        <p:nvSpPr>
          <p:cNvPr id="2" name="Title 1"/>
          <p:cNvSpPr>
            <a:spLocks noGrp="1"/>
          </p:cNvSpPr>
          <p:nvPr>
            <p:ph type="title"/>
          </p:nvPr>
        </p:nvSpPr>
        <p:spPr/>
        <p:txBody>
          <a:bodyPr/>
          <a:lstStyle/>
          <a:p>
            <a:r>
              <a:rPr lang="en-US" dirty="0" smtClean="0"/>
              <a:t>Apache Atlas Overview</a:t>
            </a:r>
            <a:endParaRPr lang="en-US" dirty="0"/>
          </a:p>
        </p:txBody>
      </p:sp>
      <p:sp>
        <p:nvSpPr>
          <p:cNvPr id="4" name="Text Placeholder 3"/>
          <p:cNvSpPr>
            <a:spLocks noGrp="1"/>
          </p:cNvSpPr>
          <p:nvPr>
            <p:ph type="body" sz="quarter" idx="11"/>
          </p:nvPr>
        </p:nvSpPr>
        <p:spPr>
          <a:xfrm>
            <a:off x="4953886" y="1106435"/>
            <a:ext cx="6625498" cy="4954588"/>
          </a:xfrm>
        </p:spPr>
        <p:txBody>
          <a:bodyPr/>
          <a:lstStyle/>
          <a:p>
            <a:r>
              <a:rPr lang="en-US" dirty="0" err="1" smtClean="0"/>
              <a:t>RESTful</a:t>
            </a:r>
            <a:r>
              <a:rPr lang="en-US" dirty="0" smtClean="0"/>
              <a:t> interface -  HDP 2.3</a:t>
            </a:r>
          </a:p>
          <a:p>
            <a:pPr marL="342900" indent="-342900">
              <a:buFont typeface="Arial"/>
              <a:buChar char="•"/>
            </a:pPr>
            <a:r>
              <a:rPr lang="en-US" sz="2000" b="0" dirty="0" smtClean="0"/>
              <a:t>Extensible </a:t>
            </a:r>
            <a:r>
              <a:rPr lang="en-US" sz="2000" b="0" dirty="0"/>
              <a:t>enterprise classification of data assets, relationships and policies organized in a meaningful way -- aligned to business organization</a:t>
            </a:r>
            <a:r>
              <a:rPr lang="en-US" sz="2000" b="0" dirty="0" smtClean="0"/>
              <a:t>.</a:t>
            </a:r>
            <a:endParaRPr lang="en-US" sz="2000" b="0" dirty="0"/>
          </a:p>
          <a:p>
            <a:pPr marL="342900" indent="-342900">
              <a:buFont typeface="Arial"/>
              <a:buChar char="•"/>
            </a:pPr>
            <a:r>
              <a:rPr lang="en-US" sz="2000" b="0" dirty="0"/>
              <a:t>Supports exploration via user </a:t>
            </a:r>
            <a:r>
              <a:rPr lang="en-US" sz="2000" b="0" dirty="0" smtClean="0"/>
              <a:t>interface</a:t>
            </a:r>
            <a:endParaRPr lang="en-US" sz="2000" b="0" dirty="0"/>
          </a:p>
          <a:p>
            <a:pPr marL="342900" indent="-342900">
              <a:buFont typeface="Arial"/>
              <a:buChar char="•"/>
            </a:pPr>
            <a:r>
              <a:rPr lang="en-US" sz="2000" b="0" dirty="0"/>
              <a:t>Supports extensibility via API and CLI exposure</a:t>
            </a:r>
          </a:p>
          <a:p>
            <a:endParaRPr lang="en-US" dirty="0"/>
          </a:p>
        </p:txBody>
      </p:sp>
      <p:sp>
        <p:nvSpPr>
          <p:cNvPr id="45" name="Rounded Rectangle 44"/>
          <p:cNvSpPr/>
          <p:nvPr/>
        </p:nvSpPr>
        <p:spPr>
          <a:xfrm>
            <a:off x="797001" y="4154772"/>
            <a:ext cx="2234920" cy="287846"/>
          </a:xfrm>
          <a:prstGeom prst="roundRect">
            <a:avLst>
              <a:gd name="adj" fmla="val 10484"/>
            </a:avLst>
          </a:prstGeom>
          <a:solidFill>
            <a:schemeClr val="bg1">
              <a:lumMod val="10000"/>
              <a:lumOff val="90000"/>
            </a:schemeClr>
          </a:solidFill>
          <a:ln w="12700" cmpd="sng">
            <a:solidFill>
              <a:schemeClr val="bg1">
                <a:lumMod val="25000"/>
                <a:lumOff val="75000"/>
              </a:schemeClr>
            </a:solidFill>
          </a:ln>
          <a:effectLst/>
        </p:spPr>
        <p:style>
          <a:lnRef idx="3">
            <a:schemeClr val="lt1"/>
          </a:lnRef>
          <a:fillRef idx="1">
            <a:schemeClr val="accent1"/>
          </a:fillRef>
          <a:effectRef idx="1">
            <a:schemeClr val="accent1"/>
          </a:effectRef>
          <a:fontRef idx="minor">
            <a:schemeClr val="lt1"/>
          </a:fontRef>
        </p:style>
        <p:txBody>
          <a:bodyPr anchor="ctr"/>
          <a:lstStyle/>
          <a:p>
            <a:pPr algn="ctr"/>
            <a:r>
              <a:rPr lang="en-US" sz="1200" dirty="0" smtClean="0">
                <a:solidFill>
                  <a:schemeClr val="bg1">
                    <a:lumMod val="50000"/>
                    <a:lumOff val="50000"/>
                  </a:schemeClr>
                </a:solidFill>
              </a:rPr>
              <a:t>Audit Store</a:t>
            </a:r>
          </a:p>
        </p:txBody>
      </p:sp>
      <p:sp>
        <p:nvSpPr>
          <p:cNvPr id="23" name="Rounded Rectangle 22"/>
          <p:cNvSpPr/>
          <p:nvPr/>
        </p:nvSpPr>
        <p:spPr>
          <a:xfrm>
            <a:off x="1937927" y="3728254"/>
            <a:ext cx="1033800" cy="287846"/>
          </a:xfrm>
          <a:prstGeom prst="roundRect">
            <a:avLst>
              <a:gd name="adj" fmla="val 5758"/>
            </a:avLst>
          </a:prstGeom>
          <a:solidFill>
            <a:schemeClr val="bg1">
              <a:lumMod val="10000"/>
              <a:lumOff val="90000"/>
            </a:schemeClr>
          </a:solidFill>
          <a:ln w="12700" cmpd="sng">
            <a:solidFill>
              <a:schemeClr val="bg1">
                <a:lumMod val="25000"/>
                <a:lumOff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r>
              <a:rPr lang="en-US" sz="1050" dirty="0" smtClean="0">
                <a:solidFill>
                  <a:schemeClr val="bg1">
                    <a:lumMod val="50000"/>
                    <a:lumOff val="50000"/>
                  </a:schemeClr>
                </a:solidFill>
                <a:cs typeface="Calibri"/>
              </a:rPr>
              <a:t>Models</a:t>
            </a:r>
          </a:p>
        </p:txBody>
      </p:sp>
      <p:sp>
        <p:nvSpPr>
          <p:cNvPr id="33" name="Rounded Rectangle 32"/>
          <p:cNvSpPr/>
          <p:nvPr/>
        </p:nvSpPr>
        <p:spPr>
          <a:xfrm>
            <a:off x="845596" y="3728254"/>
            <a:ext cx="1033800" cy="287846"/>
          </a:xfrm>
          <a:prstGeom prst="roundRect">
            <a:avLst>
              <a:gd name="adj" fmla="val 5758"/>
            </a:avLst>
          </a:prstGeom>
          <a:solidFill>
            <a:schemeClr val="bg1">
              <a:lumMod val="10000"/>
              <a:lumOff val="90000"/>
            </a:schemeClr>
          </a:solidFill>
          <a:ln w="12700" cmpd="sng">
            <a:solidFill>
              <a:schemeClr val="bg1">
                <a:lumMod val="25000"/>
                <a:lumOff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r>
              <a:rPr lang="en-US" sz="1050" dirty="0" smtClean="0">
                <a:solidFill>
                  <a:schemeClr val="bg1">
                    <a:lumMod val="50000"/>
                    <a:lumOff val="50000"/>
                  </a:schemeClr>
                </a:solidFill>
                <a:cs typeface="Calibri"/>
              </a:rPr>
              <a:t>Type-System</a:t>
            </a:r>
          </a:p>
        </p:txBody>
      </p:sp>
      <p:sp>
        <p:nvSpPr>
          <p:cNvPr id="37" name="Rounded Rectangle 36"/>
          <p:cNvSpPr/>
          <p:nvPr/>
        </p:nvSpPr>
        <p:spPr>
          <a:xfrm>
            <a:off x="1937927" y="3382418"/>
            <a:ext cx="1033800" cy="287846"/>
          </a:xfrm>
          <a:prstGeom prst="roundRect">
            <a:avLst>
              <a:gd name="adj" fmla="val 5758"/>
            </a:avLst>
          </a:prstGeom>
          <a:solidFill>
            <a:schemeClr val="bg1">
              <a:lumMod val="10000"/>
              <a:lumOff val="90000"/>
            </a:schemeClr>
          </a:solidFill>
          <a:ln w="12700" cmpd="sng">
            <a:solidFill>
              <a:schemeClr val="bg1">
                <a:lumMod val="25000"/>
                <a:lumOff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r>
              <a:rPr lang="en-US" sz="1050" dirty="0" smtClean="0">
                <a:solidFill>
                  <a:schemeClr val="bg1">
                    <a:lumMod val="50000"/>
                    <a:lumOff val="50000"/>
                  </a:schemeClr>
                </a:solidFill>
                <a:cs typeface="Calibri"/>
              </a:rPr>
              <a:t>Policy Rules</a:t>
            </a:r>
          </a:p>
        </p:txBody>
      </p:sp>
      <p:sp>
        <p:nvSpPr>
          <p:cNvPr id="43" name="Rounded Rectangle 42"/>
          <p:cNvSpPr/>
          <p:nvPr/>
        </p:nvSpPr>
        <p:spPr>
          <a:xfrm>
            <a:off x="845596" y="3382418"/>
            <a:ext cx="1033800" cy="287846"/>
          </a:xfrm>
          <a:prstGeom prst="roundRect">
            <a:avLst>
              <a:gd name="adj" fmla="val 5758"/>
            </a:avLst>
          </a:prstGeom>
          <a:solidFill>
            <a:schemeClr val="bg1">
              <a:lumMod val="10000"/>
              <a:lumOff val="90000"/>
            </a:schemeClr>
          </a:solidFill>
          <a:ln w="12700" cmpd="sng">
            <a:solidFill>
              <a:schemeClr val="bg1">
                <a:lumMod val="25000"/>
                <a:lumOff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r>
              <a:rPr lang="en-US" sz="1050" dirty="0" smtClean="0">
                <a:solidFill>
                  <a:schemeClr val="bg1">
                    <a:lumMod val="50000"/>
                    <a:lumOff val="50000"/>
                  </a:schemeClr>
                </a:solidFill>
                <a:cs typeface="Calibri"/>
              </a:rPr>
              <a:t>Taxonomies</a:t>
            </a:r>
            <a:endParaRPr lang="en-US" sz="900" dirty="0">
              <a:solidFill>
                <a:schemeClr val="bg1">
                  <a:lumMod val="50000"/>
                  <a:lumOff val="50000"/>
                </a:schemeClr>
              </a:solidFill>
              <a:cs typeface="Calibri"/>
            </a:endParaRPr>
          </a:p>
        </p:txBody>
      </p:sp>
      <p:sp>
        <p:nvSpPr>
          <p:cNvPr id="29" name="Rounded Rectangle 28"/>
          <p:cNvSpPr/>
          <p:nvPr/>
        </p:nvSpPr>
        <p:spPr>
          <a:xfrm>
            <a:off x="3106778" y="3049730"/>
            <a:ext cx="1232266" cy="654052"/>
          </a:xfrm>
          <a:prstGeom prst="roundRect">
            <a:avLst>
              <a:gd name="adj" fmla="val 6601"/>
            </a:avLst>
          </a:prstGeom>
          <a:solidFill>
            <a:schemeClr val="bg1">
              <a:lumMod val="10000"/>
              <a:lumOff val="90000"/>
            </a:schemeClr>
          </a:solidFill>
          <a:ln w="12700" cmpd="sng">
            <a:solidFill>
              <a:schemeClr val="bg1">
                <a:lumMod val="25000"/>
                <a:lumOff val="75000"/>
              </a:schemeClr>
            </a:solidFill>
          </a:ln>
          <a:effectLst/>
        </p:spPr>
        <p:style>
          <a:lnRef idx="3">
            <a:schemeClr val="lt1"/>
          </a:lnRef>
          <a:fillRef idx="1">
            <a:schemeClr val="accent1"/>
          </a:fillRef>
          <a:effectRef idx="1">
            <a:schemeClr val="accent1"/>
          </a:effectRef>
          <a:fontRef idx="minor">
            <a:schemeClr val="lt1"/>
          </a:fontRef>
        </p:style>
        <p:txBody>
          <a:bodyPr anchor="ctr"/>
          <a:lstStyle/>
          <a:p>
            <a:pPr algn="ctr"/>
            <a:r>
              <a:rPr lang="en-US" sz="1200" dirty="0" smtClean="0">
                <a:solidFill>
                  <a:schemeClr val="bg1">
                    <a:lumMod val="50000"/>
                    <a:lumOff val="50000"/>
                  </a:schemeClr>
                </a:solidFill>
              </a:rPr>
              <a:t>Policy Engine</a:t>
            </a:r>
          </a:p>
        </p:txBody>
      </p:sp>
      <p:sp>
        <p:nvSpPr>
          <p:cNvPr id="30" name="Rounded Rectangle 29"/>
          <p:cNvSpPr/>
          <p:nvPr/>
        </p:nvSpPr>
        <p:spPr>
          <a:xfrm>
            <a:off x="3106778" y="3773633"/>
            <a:ext cx="1232266" cy="668985"/>
          </a:xfrm>
          <a:prstGeom prst="roundRect">
            <a:avLst>
              <a:gd name="adj" fmla="val 6687"/>
            </a:avLst>
          </a:prstGeom>
          <a:solidFill>
            <a:schemeClr val="bg1">
              <a:lumMod val="10000"/>
              <a:lumOff val="90000"/>
            </a:schemeClr>
          </a:solidFill>
          <a:ln w="12700" cmpd="sng">
            <a:solidFill>
              <a:schemeClr val="bg1">
                <a:lumMod val="25000"/>
                <a:lumOff val="75000"/>
              </a:schemeClr>
            </a:solidFill>
          </a:ln>
          <a:effectLst/>
        </p:spPr>
        <p:style>
          <a:lnRef idx="3">
            <a:schemeClr val="lt1"/>
          </a:lnRef>
          <a:fillRef idx="1">
            <a:schemeClr val="accent1"/>
          </a:fillRef>
          <a:effectRef idx="1">
            <a:schemeClr val="accent1"/>
          </a:effectRef>
          <a:fontRef idx="minor">
            <a:schemeClr val="lt1"/>
          </a:fontRef>
        </p:style>
        <p:txBody>
          <a:bodyPr anchor="ctr"/>
          <a:lstStyle/>
          <a:p>
            <a:pPr algn="ctr"/>
            <a:r>
              <a:rPr lang="en-US" sz="1200" dirty="0" smtClean="0">
                <a:solidFill>
                  <a:schemeClr val="bg1">
                    <a:lumMod val="50000"/>
                    <a:lumOff val="50000"/>
                  </a:schemeClr>
                </a:solidFill>
              </a:rPr>
              <a:t>Data Lifecycle </a:t>
            </a:r>
            <a:r>
              <a:rPr lang="en-US" sz="1200" dirty="0">
                <a:solidFill>
                  <a:schemeClr val="bg1">
                    <a:lumMod val="50000"/>
                    <a:lumOff val="50000"/>
                  </a:schemeClr>
                </a:solidFill>
              </a:rPr>
              <a:t>M</a:t>
            </a:r>
            <a:r>
              <a:rPr lang="en-US" sz="1200" dirty="0" smtClean="0">
                <a:solidFill>
                  <a:schemeClr val="bg1">
                    <a:lumMod val="50000"/>
                    <a:lumOff val="50000"/>
                  </a:schemeClr>
                </a:solidFill>
              </a:rPr>
              <a:t>anagement</a:t>
            </a:r>
          </a:p>
        </p:txBody>
      </p:sp>
      <p:sp>
        <p:nvSpPr>
          <p:cNvPr id="32" name="Rounded Rectangle 31"/>
          <p:cNvSpPr/>
          <p:nvPr/>
        </p:nvSpPr>
        <p:spPr>
          <a:xfrm>
            <a:off x="797001" y="4528184"/>
            <a:ext cx="3542043" cy="287846"/>
          </a:xfrm>
          <a:prstGeom prst="roundRect">
            <a:avLst>
              <a:gd name="adj" fmla="val 10484"/>
            </a:avLst>
          </a:prstGeom>
          <a:solidFill>
            <a:schemeClr val="bg1">
              <a:lumMod val="10000"/>
              <a:lumOff val="90000"/>
            </a:schemeClr>
          </a:solidFill>
          <a:ln w="12700" cmpd="sng">
            <a:solidFill>
              <a:schemeClr val="bg1">
                <a:lumMod val="25000"/>
                <a:lumOff val="75000"/>
              </a:schemeClr>
            </a:solidFill>
          </a:ln>
          <a:effectLst/>
        </p:spPr>
        <p:style>
          <a:lnRef idx="3">
            <a:schemeClr val="lt1"/>
          </a:lnRef>
          <a:fillRef idx="1">
            <a:schemeClr val="accent1"/>
          </a:fillRef>
          <a:effectRef idx="1">
            <a:schemeClr val="accent1"/>
          </a:effectRef>
          <a:fontRef idx="minor">
            <a:schemeClr val="lt1"/>
          </a:fontRef>
        </p:style>
        <p:txBody>
          <a:bodyPr anchor="ctr"/>
          <a:lstStyle/>
          <a:p>
            <a:pPr algn="ctr"/>
            <a:r>
              <a:rPr lang="en-US" sz="1200" dirty="0" smtClean="0">
                <a:solidFill>
                  <a:schemeClr val="bg1">
                    <a:lumMod val="50000"/>
                    <a:lumOff val="50000"/>
                  </a:schemeClr>
                </a:solidFill>
              </a:rPr>
              <a:t>Security</a:t>
            </a:r>
          </a:p>
        </p:txBody>
      </p:sp>
      <p:sp>
        <p:nvSpPr>
          <p:cNvPr id="49" name="Rounded Rectangle 48"/>
          <p:cNvSpPr/>
          <p:nvPr/>
        </p:nvSpPr>
        <p:spPr>
          <a:xfrm>
            <a:off x="797001" y="1886038"/>
            <a:ext cx="3542043" cy="1100194"/>
          </a:xfrm>
          <a:prstGeom prst="roundRect">
            <a:avLst>
              <a:gd name="adj" fmla="val 6638"/>
            </a:avLst>
          </a:prstGeom>
          <a:solidFill>
            <a:schemeClr val="accent1">
              <a:lumMod val="60000"/>
              <a:lumOff val="40000"/>
            </a:schemeClr>
          </a:solidFill>
          <a:ln w="38100" cmpd="sng">
            <a:solidFill>
              <a:schemeClr val="bg1"/>
            </a:solidFill>
          </a:ln>
          <a:effectLst/>
        </p:spPr>
        <p:style>
          <a:lnRef idx="3">
            <a:schemeClr val="lt1"/>
          </a:lnRef>
          <a:fillRef idx="1">
            <a:schemeClr val="accent1"/>
          </a:fillRef>
          <a:effectRef idx="1">
            <a:schemeClr val="accent1"/>
          </a:effectRef>
          <a:fontRef idx="minor">
            <a:schemeClr val="lt1"/>
          </a:fontRef>
        </p:style>
        <p:txBody>
          <a:bodyPr tIns="146304" anchor="t"/>
          <a:lstStyle/>
          <a:p>
            <a:pPr algn="ctr"/>
            <a:r>
              <a:rPr lang="en-US" sz="1400" b="1" dirty="0" smtClean="0">
                <a:solidFill>
                  <a:srgbClr val="1E1E1E"/>
                </a:solidFill>
              </a:rPr>
              <a:t>REST API</a:t>
            </a:r>
          </a:p>
          <a:p>
            <a:pPr algn="ctr">
              <a:spcBef>
                <a:spcPts val="900"/>
              </a:spcBef>
            </a:pPr>
            <a:r>
              <a:rPr lang="en-US" sz="1200" dirty="0" smtClean="0">
                <a:solidFill>
                  <a:srgbClr val="1E1E1E"/>
                </a:solidFill>
              </a:rPr>
              <a:t>Services</a:t>
            </a:r>
          </a:p>
        </p:txBody>
      </p:sp>
      <p:sp>
        <p:nvSpPr>
          <p:cNvPr id="3" name="Oval 2"/>
          <p:cNvSpPr/>
          <p:nvPr/>
        </p:nvSpPr>
        <p:spPr>
          <a:xfrm>
            <a:off x="848771" y="2579832"/>
            <a:ext cx="1073056" cy="338004"/>
          </a:xfrm>
          <a:prstGeom prst="ellipse">
            <a:avLst/>
          </a:prstGeom>
          <a:solidFill>
            <a:schemeClr val="bg1">
              <a:lumMod val="25000"/>
              <a:lumOff val="75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ctr" anchorCtr="0"/>
          <a:lstStyle/>
          <a:p>
            <a:pPr algn="ctr"/>
            <a:r>
              <a:rPr lang="en-US" sz="1050" dirty="0" smtClean="0">
                <a:solidFill>
                  <a:schemeClr val="bg1"/>
                </a:solidFill>
              </a:rPr>
              <a:t>Search</a:t>
            </a:r>
          </a:p>
        </p:txBody>
      </p:sp>
      <p:sp>
        <p:nvSpPr>
          <p:cNvPr id="44" name="Oval 43"/>
          <p:cNvSpPr/>
          <p:nvPr/>
        </p:nvSpPr>
        <p:spPr>
          <a:xfrm>
            <a:off x="2023766" y="2579832"/>
            <a:ext cx="1073056" cy="338004"/>
          </a:xfrm>
          <a:prstGeom prst="ellipse">
            <a:avLst/>
          </a:prstGeom>
          <a:solidFill>
            <a:schemeClr val="bg1">
              <a:lumMod val="25000"/>
              <a:lumOff val="75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ctr" anchorCtr="0"/>
          <a:lstStyle/>
          <a:p>
            <a:pPr algn="ctr"/>
            <a:r>
              <a:rPr lang="en-US" sz="1050" dirty="0" smtClean="0">
                <a:solidFill>
                  <a:schemeClr val="bg1"/>
                </a:solidFill>
              </a:rPr>
              <a:t>Lineage</a:t>
            </a:r>
          </a:p>
        </p:txBody>
      </p:sp>
      <p:sp>
        <p:nvSpPr>
          <p:cNvPr id="47" name="Oval 46"/>
          <p:cNvSpPr/>
          <p:nvPr/>
        </p:nvSpPr>
        <p:spPr>
          <a:xfrm>
            <a:off x="3198760" y="2583430"/>
            <a:ext cx="1073056" cy="338004"/>
          </a:xfrm>
          <a:prstGeom prst="ellipse">
            <a:avLst/>
          </a:prstGeom>
          <a:solidFill>
            <a:schemeClr val="bg1">
              <a:lumMod val="25000"/>
              <a:lumOff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91440" rIns="0" bIns="91440" rtlCol="0" anchor="ctr" anchorCtr="0"/>
          <a:lstStyle/>
          <a:p>
            <a:pPr algn="ctr"/>
            <a:r>
              <a:rPr lang="en-US" sz="1050" dirty="0" smtClean="0">
                <a:solidFill>
                  <a:schemeClr val="bg1"/>
                </a:solidFill>
              </a:rPr>
              <a:t>Exchange</a:t>
            </a:r>
          </a:p>
        </p:txBody>
      </p:sp>
      <p:cxnSp>
        <p:nvCxnSpPr>
          <p:cNvPr id="7" name="Straight Connector 6"/>
          <p:cNvCxnSpPr/>
          <p:nvPr/>
        </p:nvCxnSpPr>
        <p:spPr>
          <a:xfrm>
            <a:off x="885621" y="2294082"/>
            <a:ext cx="3346450" cy="0"/>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9" name="Rounded Rectangle 37"/>
          <p:cNvSpPr>
            <a:spLocks/>
          </p:cNvSpPr>
          <p:nvPr/>
        </p:nvSpPr>
        <p:spPr>
          <a:xfrm>
            <a:off x="907846" y="1370678"/>
            <a:ext cx="612311" cy="640019"/>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12700" cmpd="sng">
            <a:solidFill>
              <a:schemeClr val="bg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8E8E8E"/>
                </a:solidFill>
                <a:latin typeface="+mj-lt"/>
                <a:cs typeface="Calibri"/>
              </a:rPr>
              <a:t>Healthcare</a:t>
            </a:r>
            <a:endParaRPr lang="en-US" sz="800" b="1" kern="0" dirty="0">
              <a:solidFill>
                <a:srgbClr val="8E8E8E"/>
              </a:solidFill>
              <a:latin typeface="+mj-lt"/>
              <a:cs typeface="Calibri"/>
            </a:endParaRPr>
          </a:p>
          <a:p>
            <a:pPr algn="ctr"/>
            <a:endParaRPr lang="en-US" sz="800" kern="0" dirty="0">
              <a:solidFill>
                <a:srgbClr val="8E8E8E"/>
              </a:solidFill>
              <a:latin typeface="+mj-lt"/>
              <a:cs typeface="Calibri"/>
            </a:endParaRPr>
          </a:p>
          <a:p>
            <a:pPr algn="ctr"/>
            <a:r>
              <a:rPr lang="en-US" sz="800" kern="0" dirty="0" smtClean="0">
                <a:solidFill>
                  <a:srgbClr val="8E8E8E"/>
                </a:solidFill>
                <a:latin typeface="+mj-lt"/>
                <a:cs typeface="Calibri"/>
              </a:rPr>
              <a:t>HIPAA </a:t>
            </a:r>
          </a:p>
          <a:p>
            <a:pPr algn="ctr"/>
            <a:r>
              <a:rPr lang="en-US" sz="800" kern="0" dirty="0" smtClean="0">
                <a:solidFill>
                  <a:srgbClr val="8E8E8E"/>
                </a:solidFill>
                <a:latin typeface="+mj-lt"/>
                <a:cs typeface="Calibri"/>
              </a:rPr>
              <a:t>HL7</a:t>
            </a:r>
            <a:endParaRPr lang="en-US" sz="800" kern="0" dirty="0">
              <a:solidFill>
                <a:srgbClr val="8E8E8E"/>
              </a:solidFill>
              <a:latin typeface="+mj-lt"/>
              <a:cs typeface="Calibri"/>
            </a:endParaRPr>
          </a:p>
          <a:p>
            <a:pPr algn="ctr"/>
            <a:endParaRPr lang="en-US" sz="800" kern="0" dirty="0" smtClean="0">
              <a:solidFill>
                <a:srgbClr val="8E8E8E"/>
              </a:solidFill>
              <a:latin typeface="+mj-lt"/>
              <a:cs typeface="Calibri"/>
            </a:endParaRPr>
          </a:p>
          <a:p>
            <a:pPr algn="ctr"/>
            <a:endParaRPr lang="en-US" sz="800" kern="0" dirty="0" smtClean="0">
              <a:solidFill>
                <a:srgbClr val="8E8E8E"/>
              </a:solidFill>
              <a:latin typeface="+mj-lt"/>
              <a:cs typeface="Calibri"/>
            </a:endParaRPr>
          </a:p>
        </p:txBody>
      </p:sp>
      <p:sp>
        <p:nvSpPr>
          <p:cNvPr id="40" name="Rounded Rectangle 37"/>
          <p:cNvSpPr>
            <a:spLocks/>
          </p:cNvSpPr>
          <p:nvPr/>
        </p:nvSpPr>
        <p:spPr>
          <a:xfrm>
            <a:off x="1584288" y="1370678"/>
            <a:ext cx="612311" cy="640019"/>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12700" cmpd="sng">
            <a:solidFill>
              <a:schemeClr val="bg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8E8E8E"/>
                </a:solidFill>
                <a:latin typeface="+mj-lt"/>
                <a:cs typeface="Calibri"/>
              </a:rPr>
              <a:t>Financial</a:t>
            </a:r>
            <a:endParaRPr lang="en-US" sz="800" b="1" kern="0" dirty="0">
              <a:solidFill>
                <a:srgbClr val="8E8E8E"/>
              </a:solidFill>
              <a:latin typeface="+mj-lt"/>
              <a:cs typeface="Calibri"/>
            </a:endParaRPr>
          </a:p>
          <a:p>
            <a:pPr algn="ctr"/>
            <a:endParaRPr lang="en-US" sz="800" kern="0" dirty="0">
              <a:solidFill>
                <a:srgbClr val="8E8E8E"/>
              </a:solidFill>
              <a:latin typeface="+mj-lt"/>
              <a:cs typeface="Calibri"/>
            </a:endParaRPr>
          </a:p>
          <a:p>
            <a:pPr algn="ctr"/>
            <a:r>
              <a:rPr lang="en-US" sz="800" kern="0" dirty="0" smtClean="0">
                <a:solidFill>
                  <a:srgbClr val="8E8E8E"/>
                </a:solidFill>
                <a:latin typeface="+mj-lt"/>
                <a:cs typeface="Calibri"/>
              </a:rPr>
              <a:t>SOX</a:t>
            </a:r>
          </a:p>
          <a:p>
            <a:pPr algn="ctr"/>
            <a:r>
              <a:rPr lang="en-US" sz="800" kern="0" dirty="0" smtClean="0">
                <a:solidFill>
                  <a:srgbClr val="8E8E8E"/>
                </a:solidFill>
                <a:latin typeface="+mj-lt"/>
                <a:cs typeface="Calibri"/>
              </a:rPr>
              <a:t>Dodd-Frank</a:t>
            </a:r>
          </a:p>
          <a:p>
            <a:pPr algn="ctr"/>
            <a:endParaRPr lang="en-US" sz="800" kern="0" dirty="0" smtClean="0">
              <a:solidFill>
                <a:srgbClr val="8E8E8E"/>
              </a:solidFill>
              <a:latin typeface="+mj-lt"/>
              <a:cs typeface="Calibri"/>
            </a:endParaRPr>
          </a:p>
        </p:txBody>
      </p:sp>
      <p:sp>
        <p:nvSpPr>
          <p:cNvPr id="41" name="Rounded Rectangle 37"/>
          <p:cNvSpPr>
            <a:spLocks/>
          </p:cNvSpPr>
          <p:nvPr/>
        </p:nvSpPr>
        <p:spPr>
          <a:xfrm>
            <a:off x="2260730" y="1370678"/>
            <a:ext cx="612311" cy="640019"/>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12700" cmpd="sng">
            <a:solidFill>
              <a:schemeClr val="bg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8E8E8E"/>
                </a:solidFill>
                <a:latin typeface="+mj-lt"/>
                <a:cs typeface="Calibri"/>
              </a:rPr>
              <a:t>Custom</a:t>
            </a:r>
            <a:endParaRPr lang="en-US" sz="800" b="1" kern="0" dirty="0">
              <a:solidFill>
                <a:srgbClr val="8E8E8E"/>
              </a:solidFill>
              <a:latin typeface="+mj-lt"/>
              <a:cs typeface="Calibri"/>
            </a:endParaRPr>
          </a:p>
          <a:p>
            <a:pPr algn="ctr"/>
            <a:endParaRPr lang="en-US" sz="800" kern="0" dirty="0">
              <a:solidFill>
                <a:srgbClr val="8E8E8E"/>
              </a:solidFill>
              <a:latin typeface="+mj-lt"/>
              <a:cs typeface="Calibri"/>
            </a:endParaRPr>
          </a:p>
          <a:p>
            <a:pPr algn="ctr"/>
            <a:r>
              <a:rPr lang="en-US" sz="800" kern="0" dirty="0" smtClean="0">
                <a:solidFill>
                  <a:srgbClr val="8E8E8E"/>
                </a:solidFill>
                <a:latin typeface="+mj-lt"/>
                <a:cs typeface="Calibri"/>
              </a:rPr>
              <a:t>CWM</a:t>
            </a:r>
            <a:endParaRPr lang="en-US" sz="800" kern="0" dirty="0">
              <a:solidFill>
                <a:srgbClr val="8E8E8E"/>
              </a:solidFill>
              <a:latin typeface="+mj-lt"/>
              <a:cs typeface="Calibri"/>
            </a:endParaRPr>
          </a:p>
          <a:p>
            <a:pPr algn="ctr"/>
            <a:endParaRPr lang="en-US" sz="800" kern="0" dirty="0" smtClean="0">
              <a:solidFill>
                <a:srgbClr val="8E8E8E"/>
              </a:solidFill>
              <a:latin typeface="+mj-lt"/>
              <a:cs typeface="Calibri"/>
            </a:endParaRPr>
          </a:p>
          <a:p>
            <a:pPr algn="ctr"/>
            <a:endParaRPr lang="en-US" sz="800" kern="0" dirty="0" smtClean="0">
              <a:solidFill>
                <a:srgbClr val="8E8E8E"/>
              </a:solidFill>
              <a:latin typeface="+mj-lt"/>
              <a:cs typeface="Calibri"/>
            </a:endParaRPr>
          </a:p>
        </p:txBody>
      </p:sp>
      <p:sp>
        <p:nvSpPr>
          <p:cNvPr id="46" name="Rounded Rectangle 37"/>
          <p:cNvSpPr>
            <a:spLocks/>
          </p:cNvSpPr>
          <p:nvPr/>
        </p:nvSpPr>
        <p:spPr>
          <a:xfrm>
            <a:off x="2937172" y="1370678"/>
            <a:ext cx="612311" cy="640019"/>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12700" cmpd="sng">
            <a:solidFill>
              <a:schemeClr val="bg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8E8E8E"/>
                </a:solidFill>
                <a:latin typeface="+mj-lt"/>
                <a:cs typeface="Calibri"/>
              </a:rPr>
              <a:t>Retail</a:t>
            </a:r>
          </a:p>
          <a:p>
            <a:pPr algn="ctr"/>
            <a:endParaRPr lang="en-US" sz="800" kern="0" dirty="0">
              <a:solidFill>
                <a:srgbClr val="8E8E8E"/>
              </a:solidFill>
              <a:latin typeface="+mj-lt"/>
              <a:cs typeface="Calibri"/>
            </a:endParaRPr>
          </a:p>
          <a:p>
            <a:pPr algn="ctr"/>
            <a:r>
              <a:rPr lang="en-US" sz="800" kern="0" dirty="0" smtClean="0">
                <a:solidFill>
                  <a:srgbClr val="8E8E8E"/>
                </a:solidFill>
                <a:latin typeface="+mj-lt"/>
                <a:cs typeface="Calibri"/>
              </a:rPr>
              <a:t>PCI</a:t>
            </a:r>
          </a:p>
          <a:p>
            <a:pPr algn="ctr"/>
            <a:r>
              <a:rPr lang="en-US" sz="800" kern="0" dirty="0" smtClean="0">
                <a:solidFill>
                  <a:srgbClr val="8E8E8E"/>
                </a:solidFill>
                <a:latin typeface="+mj-lt"/>
                <a:cs typeface="Calibri"/>
              </a:rPr>
              <a:t>PII</a:t>
            </a:r>
            <a:endParaRPr lang="en-US" sz="800" kern="0" dirty="0">
              <a:solidFill>
                <a:srgbClr val="8E8E8E"/>
              </a:solidFill>
              <a:latin typeface="+mj-lt"/>
              <a:cs typeface="Calibri"/>
            </a:endParaRPr>
          </a:p>
          <a:p>
            <a:pPr algn="ctr"/>
            <a:endParaRPr lang="en-US" sz="800" kern="0" dirty="0">
              <a:solidFill>
                <a:srgbClr val="8E8E8E"/>
              </a:solidFill>
              <a:latin typeface="+mj-lt"/>
              <a:cs typeface="Calibri"/>
            </a:endParaRPr>
          </a:p>
          <a:p>
            <a:pPr algn="ctr"/>
            <a:endParaRPr lang="en-US" sz="800" kern="0" dirty="0">
              <a:solidFill>
                <a:srgbClr val="8E8E8E"/>
              </a:solidFill>
              <a:latin typeface="+mj-lt"/>
              <a:cs typeface="Calibri"/>
            </a:endParaRPr>
          </a:p>
          <a:p>
            <a:pPr algn="ctr"/>
            <a:endParaRPr lang="en-US" sz="800" kern="0" dirty="0" smtClean="0">
              <a:solidFill>
                <a:srgbClr val="8E8E8E"/>
              </a:solidFill>
              <a:latin typeface="+mj-lt"/>
              <a:cs typeface="Calibri"/>
            </a:endParaRPr>
          </a:p>
          <a:p>
            <a:pPr algn="ctr"/>
            <a:endParaRPr lang="en-US" sz="800" kern="0" dirty="0" smtClean="0">
              <a:solidFill>
                <a:srgbClr val="8E8E8E"/>
              </a:solidFill>
              <a:latin typeface="+mj-lt"/>
              <a:cs typeface="Calibri"/>
            </a:endParaRPr>
          </a:p>
        </p:txBody>
      </p:sp>
      <p:sp>
        <p:nvSpPr>
          <p:cNvPr id="50" name="Rounded Rectangle 37"/>
          <p:cNvSpPr>
            <a:spLocks/>
          </p:cNvSpPr>
          <p:nvPr/>
        </p:nvSpPr>
        <p:spPr>
          <a:xfrm>
            <a:off x="3613614" y="1370678"/>
            <a:ext cx="612311" cy="640019"/>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12700" cmpd="sng">
            <a:solidFill>
              <a:schemeClr val="bg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8E8E8E"/>
                </a:solidFill>
                <a:latin typeface="+mj-lt"/>
                <a:cs typeface="Calibri"/>
              </a:rPr>
              <a:t>Other</a:t>
            </a:r>
            <a:endParaRPr lang="en-US" sz="800" kern="0" dirty="0">
              <a:solidFill>
                <a:srgbClr val="8E8E8E"/>
              </a:solidFill>
              <a:latin typeface="+mj-lt"/>
              <a:cs typeface="Calibri"/>
            </a:endParaRPr>
          </a:p>
          <a:p>
            <a:pPr algn="ctr"/>
            <a:endParaRPr lang="en-US" sz="800" kern="0" dirty="0">
              <a:solidFill>
                <a:srgbClr val="8E8E8E"/>
              </a:solidFill>
              <a:latin typeface="+mj-lt"/>
              <a:cs typeface="Calibri"/>
            </a:endParaRPr>
          </a:p>
          <a:p>
            <a:pPr algn="ctr"/>
            <a:endParaRPr lang="en-US" sz="800" kern="0" dirty="0" smtClean="0">
              <a:solidFill>
                <a:srgbClr val="8E8E8E"/>
              </a:solidFill>
              <a:latin typeface="+mj-lt"/>
              <a:cs typeface="Calibri"/>
            </a:endParaRPr>
          </a:p>
          <a:p>
            <a:pPr algn="ctr"/>
            <a:endParaRPr lang="en-US" sz="800" kern="0" dirty="0" smtClean="0">
              <a:solidFill>
                <a:srgbClr val="8E8E8E"/>
              </a:solidFill>
              <a:latin typeface="+mj-lt"/>
              <a:cs typeface="Calibri"/>
            </a:endParaRPr>
          </a:p>
        </p:txBody>
      </p:sp>
    </p:spTree>
    <p:extLst>
      <p:ext uri="{BB962C8B-B14F-4D97-AF65-F5344CB8AC3E}">
        <p14:creationId xmlns:p14="http://schemas.microsoft.com/office/powerpoint/2010/main" val="378367702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ounded Rectangle 47"/>
          <p:cNvSpPr/>
          <p:nvPr/>
        </p:nvSpPr>
        <p:spPr>
          <a:xfrm>
            <a:off x="682980" y="1938028"/>
            <a:ext cx="3754396" cy="3357050"/>
          </a:xfrm>
          <a:prstGeom prst="roundRect">
            <a:avLst>
              <a:gd name="adj" fmla="val 2334"/>
            </a:avLst>
          </a:prstGeom>
          <a:solidFill>
            <a:schemeClr val="bg1">
              <a:lumMod val="10000"/>
              <a:lumOff val="90000"/>
            </a:schemeClr>
          </a:solidFill>
          <a:ln w="12700" cmpd="sng">
            <a:solidFill>
              <a:schemeClr val="bg1">
                <a:lumMod val="75000"/>
                <a:lumOff val="25000"/>
              </a:schemeClr>
            </a:solidFill>
          </a:ln>
          <a:effectLst/>
        </p:spPr>
        <p:style>
          <a:lnRef idx="3">
            <a:schemeClr val="lt1"/>
          </a:lnRef>
          <a:fillRef idx="1">
            <a:schemeClr val="accent1"/>
          </a:fillRef>
          <a:effectRef idx="1">
            <a:schemeClr val="accent1"/>
          </a:effectRef>
          <a:fontRef idx="minor">
            <a:schemeClr val="lt1"/>
          </a:fontRef>
        </p:style>
        <p:txBody>
          <a:bodyPr anchor="b"/>
          <a:lstStyle/>
          <a:p>
            <a:pPr algn="ctr"/>
            <a:r>
              <a:rPr lang="en-US" b="1" dirty="0" smtClean="0">
                <a:solidFill>
                  <a:srgbClr val="1E1E1E"/>
                </a:solidFill>
              </a:rPr>
              <a:t>Apache Atlas</a:t>
            </a:r>
          </a:p>
        </p:txBody>
      </p:sp>
      <p:sp>
        <p:nvSpPr>
          <p:cNvPr id="28" name="Rounded Rectangle 27"/>
          <p:cNvSpPr/>
          <p:nvPr/>
        </p:nvSpPr>
        <p:spPr>
          <a:xfrm>
            <a:off x="797001" y="3049731"/>
            <a:ext cx="2234920" cy="1039427"/>
          </a:xfrm>
          <a:prstGeom prst="roundRect">
            <a:avLst>
              <a:gd name="adj" fmla="val 3633"/>
            </a:avLst>
          </a:prstGeom>
          <a:solidFill>
            <a:schemeClr val="bg1">
              <a:lumMod val="10000"/>
              <a:lumOff val="90000"/>
            </a:schemeClr>
          </a:solidFill>
          <a:ln w="12700" cmpd="sng">
            <a:solidFill>
              <a:schemeClr val="bg1">
                <a:lumMod val="25000"/>
                <a:lumOff val="75000"/>
              </a:schemeClr>
            </a:solidFill>
          </a:ln>
          <a:effectLst/>
        </p:spPr>
        <p:style>
          <a:lnRef idx="3">
            <a:schemeClr val="lt1"/>
          </a:lnRef>
          <a:fillRef idx="1">
            <a:schemeClr val="accent1"/>
          </a:fillRef>
          <a:effectRef idx="1">
            <a:schemeClr val="accent1"/>
          </a:effectRef>
          <a:fontRef idx="minor">
            <a:schemeClr val="lt1"/>
          </a:fontRef>
        </p:style>
        <p:txBody>
          <a:bodyPr anchor="t"/>
          <a:lstStyle/>
          <a:p>
            <a:pPr algn="ctr"/>
            <a:r>
              <a:rPr lang="en-US" sz="1200" dirty="0" smtClean="0">
                <a:solidFill>
                  <a:schemeClr val="bg1">
                    <a:lumMod val="50000"/>
                    <a:lumOff val="50000"/>
                  </a:schemeClr>
                </a:solidFill>
              </a:rPr>
              <a:t>Knowledge Store</a:t>
            </a:r>
          </a:p>
        </p:txBody>
      </p:sp>
      <p:sp>
        <p:nvSpPr>
          <p:cNvPr id="2" name="Title 1"/>
          <p:cNvSpPr>
            <a:spLocks noGrp="1"/>
          </p:cNvSpPr>
          <p:nvPr>
            <p:ph type="title"/>
          </p:nvPr>
        </p:nvSpPr>
        <p:spPr/>
        <p:txBody>
          <a:bodyPr/>
          <a:lstStyle/>
          <a:p>
            <a:r>
              <a:rPr lang="en-US" dirty="0" smtClean="0"/>
              <a:t>Apache Atlas Overview</a:t>
            </a:r>
            <a:endParaRPr lang="en-US" dirty="0"/>
          </a:p>
        </p:txBody>
      </p:sp>
      <p:sp>
        <p:nvSpPr>
          <p:cNvPr id="4" name="Text Placeholder 3"/>
          <p:cNvSpPr>
            <a:spLocks noGrp="1"/>
          </p:cNvSpPr>
          <p:nvPr>
            <p:ph type="body" sz="quarter" idx="11"/>
          </p:nvPr>
        </p:nvSpPr>
        <p:spPr>
          <a:xfrm>
            <a:off x="4953886" y="1106435"/>
            <a:ext cx="6625498" cy="4954588"/>
          </a:xfrm>
        </p:spPr>
        <p:txBody>
          <a:bodyPr/>
          <a:lstStyle/>
          <a:p>
            <a:pPr>
              <a:spcBef>
                <a:spcPts val="600"/>
              </a:spcBef>
              <a:spcAft>
                <a:spcPts val="0"/>
              </a:spcAft>
            </a:pPr>
            <a:r>
              <a:rPr lang="en-US" dirty="0"/>
              <a:t>Search &amp; Lineage (Browse) – HDP 2.3</a:t>
            </a:r>
          </a:p>
          <a:p>
            <a:pPr marL="342900" indent="-342900">
              <a:spcBef>
                <a:spcPts val="600"/>
              </a:spcBef>
              <a:spcAft>
                <a:spcPts val="0"/>
              </a:spcAft>
              <a:buFont typeface="Arial"/>
              <a:buChar char="•"/>
            </a:pPr>
            <a:r>
              <a:rPr lang="en-US" sz="2000" b="0" dirty="0"/>
              <a:t>Pre-defined navigation paths to explore the data classification and audit information</a:t>
            </a:r>
          </a:p>
          <a:p>
            <a:pPr marL="342900" indent="-342900">
              <a:spcBef>
                <a:spcPts val="600"/>
              </a:spcBef>
              <a:spcAft>
                <a:spcPts val="0"/>
              </a:spcAft>
              <a:buFont typeface="Arial"/>
              <a:buChar char="•"/>
            </a:pPr>
            <a:r>
              <a:rPr lang="en-US" sz="2000" b="0" dirty="0"/>
              <a:t>Text-based search features locates relevant data and audit event across Data Lake quickly and accurately</a:t>
            </a:r>
          </a:p>
          <a:p>
            <a:pPr marL="342900" indent="-342900">
              <a:spcBef>
                <a:spcPts val="600"/>
              </a:spcBef>
              <a:spcAft>
                <a:spcPts val="0"/>
              </a:spcAft>
              <a:buFont typeface="Arial"/>
              <a:buChar char="•"/>
            </a:pPr>
            <a:r>
              <a:rPr lang="en-US" sz="2000" b="0" dirty="0"/>
              <a:t>Browse visualization of data set lineage allowing users to drill-down into operational, security, and provenance related </a:t>
            </a:r>
            <a:r>
              <a:rPr lang="en-US" sz="2000" b="0" dirty="0" smtClean="0"/>
              <a:t>information</a:t>
            </a:r>
          </a:p>
          <a:p>
            <a:pPr marL="342900" indent="-342900">
              <a:spcBef>
                <a:spcPts val="600"/>
              </a:spcBef>
              <a:spcAft>
                <a:spcPts val="0"/>
              </a:spcAft>
              <a:buFont typeface="Arial"/>
              <a:buChar char="•"/>
            </a:pPr>
            <a:r>
              <a:rPr lang="en-US" sz="2000" b="0" dirty="0" smtClean="0"/>
              <a:t>SQL like DSL – domain specific language</a:t>
            </a:r>
            <a:endParaRPr lang="en-US" sz="2000" b="0" dirty="0"/>
          </a:p>
          <a:p>
            <a:endParaRPr lang="en-US" dirty="0"/>
          </a:p>
        </p:txBody>
      </p:sp>
      <p:sp>
        <p:nvSpPr>
          <p:cNvPr id="45" name="Rounded Rectangle 44"/>
          <p:cNvSpPr/>
          <p:nvPr/>
        </p:nvSpPr>
        <p:spPr>
          <a:xfrm>
            <a:off x="797001" y="4154772"/>
            <a:ext cx="2234920" cy="287846"/>
          </a:xfrm>
          <a:prstGeom prst="roundRect">
            <a:avLst>
              <a:gd name="adj" fmla="val 10484"/>
            </a:avLst>
          </a:prstGeom>
          <a:solidFill>
            <a:schemeClr val="bg1">
              <a:lumMod val="10000"/>
              <a:lumOff val="90000"/>
            </a:schemeClr>
          </a:solidFill>
          <a:ln w="12700" cmpd="sng">
            <a:solidFill>
              <a:schemeClr val="bg1">
                <a:lumMod val="25000"/>
                <a:lumOff val="75000"/>
              </a:schemeClr>
            </a:solidFill>
          </a:ln>
          <a:effectLst/>
        </p:spPr>
        <p:style>
          <a:lnRef idx="3">
            <a:schemeClr val="lt1"/>
          </a:lnRef>
          <a:fillRef idx="1">
            <a:schemeClr val="accent1"/>
          </a:fillRef>
          <a:effectRef idx="1">
            <a:schemeClr val="accent1"/>
          </a:effectRef>
          <a:fontRef idx="minor">
            <a:schemeClr val="lt1"/>
          </a:fontRef>
        </p:style>
        <p:txBody>
          <a:bodyPr anchor="ctr"/>
          <a:lstStyle/>
          <a:p>
            <a:pPr algn="ctr"/>
            <a:r>
              <a:rPr lang="en-US" sz="1200" dirty="0" smtClean="0">
                <a:solidFill>
                  <a:schemeClr val="bg1">
                    <a:lumMod val="50000"/>
                    <a:lumOff val="50000"/>
                  </a:schemeClr>
                </a:solidFill>
              </a:rPr>
              <a:t>Audit Store</a:t>
            </a:r>
          </a:p>
        </p:txBody>
      </p:sp>
      <p:sp>
        <p:nvSpPr>
          <p:cNvPr id="23" name="Rounded Rectangle 22"/>
          <p:cNvSpPr/>
          <p:nvPr/>
        </p:nvSpPr>
        <p:spPr>
          <a:xfrm>
            <a:off x="1937927" y="3728254"/>
            <a:ext cx="1033800" cy="287846"/>
          </a:xfrm>
          <a:prstGeom prst="roundRect">
            <a:avLst>
              <a:gd name="adj" fmla="val 5758"/>
            </a:avLst>
          </a:prstGeom>
          <a:solidFill>
            <a:schemeClr val="bg1">
              <a:lumMod val="10000"/>
              <a:lumOff val="90000"/>
            </a:schemeClr>
          </a:solidFill>
          <a:ln w="12700" cmpd="sng">
            <a:solidFill>
              <a:schemeClr val="bg1">
                <a:lumMod val="25000"/>
                <a:lumOff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r>
              <a:rPr lang="en-US" sz="1050" dirty="0" smtClean="0">
                <a:solidFill>
                  <a:schemeClr val="bg1">
                    <a:lumMod val="50000"/>
                    <a:lumOff val="50000"/>
                  </a:schemeClr>
                </a:solidFill>
                <a:cs typeface="Calibri"/>
              </a:rPr>
              <a:t>Models</a:t>
            </a:r>
          </a:p>
        </p:txBody>
      </p:sp>
      <p:sp>
        <p:nvSpPr>
          <p:cNvPr id="33" name="Rounded Rectangle 32"/>
          <p:cNvSpPr/>
          <p:nvPr/>
        </p:nvSpPr>
        <p:spPr>
          <a:xfrm>
            <a:off x="845596" y="3728254"/>
            <a:ext cx="1033800" cy="287846"/>
          </a:xfrm>
          <a:prstGeom prst="roundRect">
            <a:avLst>
              <a:gd name="adj" fmla="val 5758"/>
            </a:avLst>
          </a:prstGeom>
          <a:solidFill>
            <a:schemeClr val="bg1">
              <a:lumMod val="10000"/>
              <a:lumOff val="90000"/>
            </a:schemeClr>
          </a:solidFill>
          <a:ln w="12700" cmpd="sng">
            <a:solidFill>
              <a:schemeClr val="bg1">
                <a:lumMod val="25000"/>
                <a:lumOff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r>
              <a:rPr lang="en-US" sz="1050" dirty="0" smtClean="0">
                <a:solidFill>
                  <a:schemeClr val="bg1">
                    <a:lumMod val="50000"/>
                    <a:lumOff val="50000"/>
                  </a:schemeClr>
                </a:solidFill>
                <a:cs typeface="Calibri"/>
              </a:rPr>
              <a:t>Type-System</a:t>
            </a:r>
          </a:p>
        </p:txBody>
      </p:sp>
      <p:sp>
        <p:nvSpPr>
          <p:cNvPr id="37" name="Rounded Rectangle 36"/>
          <p:cNvSpPr/>
          <p:nvPr/>
        </p:nvSpPr>
        <p:spPr>
          <a:xfrm>
            <a:off x="1937927" y="3382418"/>
            <a:ext cx="1033800" cy="287846"/>
          </a:xfrm>
          <a:prstGeom prst="roundRect">
            <a:avLst>
              <a:gd name="adj" fmla="val 5758"/>
            </a:avLst>
          </a:prstGeom>
          <a:solidFill>
            <a:schemeClr val="bg1">
              <a:lumMod val="10000"/>
              <a:lumOff val="90000"/>
            </a:schemeClr>
          </a:solidFill>
          <a:ln w="12700" cmpd="sng">
            <a:solidFill>
              <a:schemeClr val="bg1">
                <a:lumMod val="25000"/>
                <a:lumOff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r>
              <a:rPr lang="en-US" sz="1050" dirty="0" smtClean="0">
                <a:solidFill>
                  <a:schemeClr val="bg1">
                    <a:lumMod val="50000"/>
                    <a:lumOff val="50000"/>
                  </a:schemeClr>
                </a:solidFill>
                <a:cs typeface="Calibri"/>
              </a:rPr>
              <a:t>Policy Rules</a:t>
            </a:r>
          </a:p>
        </p:txBody>
      </p:sp>
      <p:sp>
        <p:nvSpPr>
          <p:cNvPr id="43" name="Rounded Rectangle 42"/>
          <p:cNvSpPr/>
          <p:nvPr/>
        </p:nvSpPr>
        <p:spPr>
          <a:xfrm>
            <a:off x="845596" y="3382418"/>
            <a:ext cx="1033800" cy="287846"/>
          </a:xfrm>
          <a:prstGeom prst="roundRect">
            <a:avLst>
              <a:gd name="adj" fmla="val 5758"/>
            </a:avLst>
          </a:prstGeom>
          <a:solidFill>
            <a:schemeClr val="bg1">
              <a:lumMod val="10000"/>
              <a:lumOff val="90000"/>
            </a:schemeClr>
          </a:solidFill>
          <a:ln w="12700" cmpd="sng">
            <a:solidFill>
              <a:schemeClr val="bg1">
                <a:lumMod val="25000"/>
                <a:lumOff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r>
              <a:rPr lang="en-US" sz="1050" dirty="0" smtClean="0">
                <a:solidFill>
                  <a:schemeClr val="bg1">
                    <a:lumMod val="50000"/>
                    <a:lumOff val="50000"/>
                  </a:schemeClr>
                </a:solidFill>
                <a:cs typeface="Calibri"/>
              </a:rPr>
              <a:t>Taxonomies</a:t>
            </a:r>
            <a:endParaRPr lang="en-US" sz="900" dirty="0">
              <a:solidFill>
                <a:schemeClr val="bg1">
                  <a:lumMod val="50000"/>
                  <a:lumOff val="50000"/>
                </a:schemeClr>
              </a:solidFill>
              <a:cs typeface="Calibri"/>
            </a:endParaRPr>
          </a:p>
        </p:txBody>
      </p:sp>
      <p:sp>
        <p:nvSpPr>
          <p:cNvPr id="29" name="Rounded Rectangle 28"/>
          <p:cNvSpPr/>
          <p:nvPr/>
        </p:nvSpPr>
        <p:spPr>
          <a:xfrm>
            <a:off x="3106778" y="3049730"/>
            <a:ext cx="1232266" cy="654052"/>
          </a:xfrm>
          <a:prstGeom prst="roundRect">
            <a:avLst>
              <a:gd name="adj" fmla="val 6601"/>
            </a:avLst>
          </a:prstGeom>
          <a:solidFill>
            <a:schemeClr val="bg1">
              <a:lumMod val="10000"/>
              <a:lumOff val="90000"/>
            </a:schemeClr>
          </a:solidFill>
          <a:ln w="12700" cmpd="sng">
            <a:solidFill>
              <a:schemeClr val="bg1">
                <a:lumMod val="25000"/>
                <a:lumOff val="75000"/>
              </a:schemeClr>
            </a:solidFill>
          </a:ln>
          <a:effectLst/>
        </p:spPr>
        <p:style>
          <a:lnRef idx="3">
            <a:schemeClr val="lt1"/>
          </a:lnRef>
          <a:fillRef idx="1">
            <a:schemeClr val="accent1"/>
          </a:fillRef>
          <a:effectRef idx="1">
            <a:schemeClr val="accent1"/>
          </a:effectRef>
          <a:fontRef idx="minor">
            <a:schemeClr val="lt1"/>
          </a:fontRef>
        </p:style>
        <p:txBody>
          <a:bodyPr anchor="ctr"/>
          <a:lstStyle/>
          <a:p>
            <a:pPr algn="ctr"/>
            <a:r>
              <a:rPr lang="en-US" sz="1200" dirty="0" smtClean="0">
                <a:solidFill>
                  <a:schemeClr val="bg1">
                    <a:lumMod val="50000"/>
                    <a:lumOff val="50000"/>
                  </a:schemeClr>
                </a:solidFill>
              </a:rPr>
              <a:t>Policy Engine</a:t>
            </a:r>
          </a:p>
        </p:txBody>
      </p:sp>
      <p:sp>
        <p:nvSpPr>
          <p:cNvPr id="30" name="Rounded Rectangle 29"/>
          <p:cNvSpPr/>
          <p:nvPr/>
        </p:nvSpPr>
        <p:spPr>
          <a:xfrm>
            <a:off x="3106778" y="3773633"/>
            <a:ext cx="1232266" cy="668985"/>
          </a:xfrm>
          <a:prstGeom prst="roundRect">
            <a:avLst>
              <a:gd name="adj" fmla="val 6687"/>
            </a:avLst>
          </a:prstGeom>
          <a:solidFill>
            <a:schemeClr val="bg1">
              <a:lumMod val="10000"/>
              <a:lumOff val="90000"/>
            </a:schemeClr>
          </a:solidFill>
          <a:ln w="12700" cmpd="sng">
            <a:solidFill>
              <a:schemeClr val="bg1">
                <a:lumMod val="25000"/>
                <a:lumOff val="75000"/>
              </a:schemeClr>
            </a:solidFill>
          </a:ln>
          <a:effectLst/>
        </p:spPr>
        <p:style>
          <a:lnRef idx="3">
            <a:schemeClr val="lt1"/>
          </a:lnRef>
          <a:fillRef idx="1">
            <a:schemeClr val="accent1"/>
          </a:fillRef>
          <a:effectRef idx="1">
            <a:schemeClr val="accent1"/>
          </a:effectRef>
          <a:fontRef idx="minor">
            <a:schemeClr val="lt1"/>
          </a:fontRef>
        </p:style>
        <p:txBody>
          <a:bodyPr anchor="ctr"/>
          <a:lstStyle/>
          <a:p>
            <a:pPr algn="ctr"/>
            <a:r>
              <a:rPr lang="en-US" sz="1200" dirty="0" smtClean="0">
                <a:solidFill>
                  <a:schemeClr val="bg1">
                    <a:lumMod val="50000"/>
                    <a:lumOff val="50000"/>
                  </a:schemeClr>
                </a:solidFill>
              </a:rPr>
              <a:t>Data Lifecycle </a:t>
            </a:r>
            <a:r>
              <a:rPr lang="en-US" sz="1200" dirty="0">
                <a:solidFill>
                  <a:schemeClr val="bg1">
                    <a:lumMod val="50000"/>
                    <a:lumOff val="50000"/>
                  </a:schemeClr>
                </a:solidFill>
              </a:rPr>
              <a:t>M</a:t>
            </a:r>
            <a:r>
              <a:rPr lang="en-US" sz="1200" dirty="0" smtClean="0">
                <a:solidFill>
                  <a:schemeClr val="bg1">
                    <a:lumMod val="50000"/>
                    <a:lumOff val="50000"/>
                  </a:schemeClr>
                </a:solidFill>
              </a:rPr>
              <a:t>anagement</a:t>
            </a:r>
          </a:p>
        </p:txBody>
      </p:sp>
      <p:sp>
        <p:nvSpPr>
          <p:cNvPr id="32" name="Rounded Rectangle 31"/>
          <p:cNvSpPr/>
          <p:nvPr/>
        </p:nvSpPr>
        <p:spPr>
          <a:xfrm>
            <a:off x="797001" y="4528184"/>
            <a:ext cx="3542043" cy="287846"/>
          </a:xfrm>
          <a:prstGeom prst="roundRect">
            <a:avLst>
              <a:gd name="adj" fmla="val 10484"/>
            </a:avLst>
          </a:prstGeom>
          <a:solidFill>
            <a:schemeClr val="bg1">
              <a:lumMod val="10000"/>
              <a:lumOff val="90000"/>
            </a:schemeClr>
          </a:solidFill>
          <a:ln w="12700" cmpd="sng">
            <a:solidFill>
              <a:schemeClr val="bg1">
                <a:lumMod val="25000"/>
                <a:lumOff val="75000"/>
              </a:schemeClr>
            </a:solidFill>
          </a:ln>
          <a:effectLst/>
        </p:spPr>
        <p:style>
          <a:lnRef idx="3">
            <a:schemeClr val="lt1"/>
          </a:lnRef>
          <a:fillRef idx="1">
            <a:schemeClr val="accent1"/>
          </a:fillRef>
          <a:effectRef idx="1">
            <a:schemeClr val="accent1"/>
          </a:effectRef>
          <a:fontRef idx="minor">
            <a:schemeClr val="lt1"/>
          </a:fontRef>
        </p:style>
        <p:txBody>
          <a:bodyPr anchor="ctr"/>
          <a:lstStyle/>
          <a:p>
            <a:pPr algn="ctr"/>
            <a:r>
              <a:rPr lang="en-US" sz="1200" dirty="0" smtClean="0">
                <a:solidFill>
                  <a:schemeClr val="bg1">
                    <a:lumMod val="50000"/>
                    <a:lumOff val="50000"/>
                  </a:schemeClr>
                </a:solidFill>
              </a:rPr>
              <a:t>Security</a:t>
            </a:r>
          </a:p>
        </p:txBody>
      </p:sp>
      <p:sp>
        <p:nvSpPr>
          <p:cNvPr id="49" name="Rounded Rectangle 48"/>
          <p:cNvSpPr/>
          <p:nvPr/>
        </p:nvSpPr>
        <p:spPr>
          <a:xfrm>
            <a:off x="797001" y="1886038"/>
            <a:ext cx="3542043" cy="1100194"/>
          </a:xfrm>
          <a:prstGeom prst="roundRect">
            <a:avLst>
              <a:gd name="adj" fmla="val 6638"/>
            </a:avLst>
          </a:prstGeom>
          <a:solidFill>
            <a:schemeClr val="bg1">
              <a:lumMod val="25000"/>
              <a:lumOff val="75000"/>
            </a:schemeClr>
          </a:solidFill>
          <a:ln w="12700" cmpd="sng">
            <a:solidFill>
              <a:schemeClr val="bg1"/>
            </a:solidFill>
          </a:ln>
          <a:effectLst/>
        </p:spPr>
        <p:style>
          <a:lnRef idx="3">
            <a:schemeClr val="lt1"/>
          </a:lnRef>
          <a:fillRef idx="1">
            <a:schemeClr val="accent1"/>
          </a:fillRef>
          <a:effectRef idx="1">
            <a:schemeClr val="accent1"/>
          </a:effectRef>
          <a:fontRef idx="minor">
            <a:schemeClr val="lt1"/>
          </a:fontRef>
        </p:style>
        <p:txBody>
          <a:bodyPr tIns="146304" anchor="t"/>
          <a:lstStyle/>
          <a:p>
            <a:pPr algn="ctr"/>
            <a:r>
              <a:rPr lang="en-US" sz="1400" b="1" dirty="0" smtClean="0">
                <a:solidFill>
                  <a:schemeClr val="bg1">
                    <a:lumMod val="25000"/>
                    <a:lumOff val="75000"/>
                  </a:schemeClr>
                </a:solidFill>
              </a:rPr>
              <a:t>REST API</a:t>
            </a:r>
          </a:p>
          <a:p>
            <a:pPr algn="ctr">
              <a:spcBef>
                <a:spcPts val="900"/>
              </a:spcBef>
            </a:pPr>
            <a:r>
              <a:rPr lang="en-US" sz="1200" dirty="0" smtClean="0">
                <a:solidFill>
                  <a:srgbClr val="C7C7C7"/>
                </a:solidFill>
              </a:rPr>
              <a:t>Services</a:t>
            </a:r>
          </a:p>
        </p:txBody>
      </p:sp>
      <p:sp>
        <p:nvSpPr>
          <p:cNvPr id="3" name="Oval 2"/>
          <p:cNvSpPr/>
          <p:nvPr/>
        </p:nvSpPr>
        <p:spPr>
          <a:xfrm>
            <a:off x="848771" y="2579832"/>
            <a:ext cx="1073056" cy="338004"/>
          </a:xfrm>
          <a:prstGeom prst="ellipse">
            <a:avLst/>
          </a:prstGeom>
          <a:solidFill>
            <a:schemeClr val="accent1">
              <a:lumMod val="60000"/>
              <a:lumOff val="40000"/>
            </a:schemeClr>
          </a:solidFill>
          <a:ln w="381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tIns="91440" bIns="91440" rtlCol="0" anchor="ctr" anchorCtr="0"/>
          <a:lstStyle/>
          <a:p>
            <a:pPr algn="ctr"/>
            <a:r>
              <a:rPr lang="en-US" sz="1100" b="1" dirty="0" smtClean="0">
                <a:solidFill>
                  <a:srgbClr val="1E1E1E"/>
                </a:solidFill>
              </a:rPr>
              <a:t>Search</a:t>
            </a:r>
            <a:endParaRPr lang="en-US" sz="1050" b="1" dirty="0" smtClean="0">
              <a:solidFill>
                <a:srgbClr val="1E1E1E"/>
              </a:solidFill>
            </a:endParaRPr>
          </a:p>
        </p:txBody>
      </p:sp>
      <p:sp>
        <p:nvSpPr>
          <p:cNvPr id="44" name="Oval 43"/>
          <p:cNvSpPr/>
          <p:nvPr/>
        </p:nvSpPr>
        <p:spPr>
          <a:xfrm>
            <a:off x="2023766" y="2579832"/>
            <a:ext cx="1073056" cy="338004"/>
          </a:xfrm>
          <a:prstGeom prst="ellipse">
            <a:avLst/>
          </a:prstGeom>
          <a:solidFill>
            <a:schemeClr val="bg1">
              <a:lumMod val="25000"/>
              <a:lumOff val="75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ctr" anchorCtr="0"/>
          <a:lstStyle/>
          <a:p>
            <a:pPr algn="ctr"/>
            <a:r>
              <a:rPr lang="en-US" sz="1050" dirty="0" smtClean="0">
                <a:solidFill>
                  <a:schemeClr val="bg1">
                    <a:lumMod val="50000"/>
                    <a:lumOff val="50000"/>
                  </a:schemeClr>
                </a:solidFill>
              </a:rPr>
              <a:t>Lineage</a:t>
            </a:r>
          </a:p>
        </p:txBody>
      </p:sp>
      <p:sp>
        <p:nvSpPr>
          <p:cNvPr id="47" name="Oval 46"/>
          <p:cNvSpPr/>
          <p:nvPr/>
        </p:nvSpPr>
        <p:spPr>
          <a:xfrm>
            <a:off x="3198760" y="2583430"/>
            <a:ext cx="1073056" cy="338004"/>
          </a:xfrm>
          <a:prstGeom prst="ellipse">
            <a:avLst/>
          </a:prstGeom>
          <a:solidFill>
            <a:schemeClr val="bg1">
              <a:lumMod val="25000"/>
              <a:lumOff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91440" rIns="0" bIns="91440" rtlCol="0" anchor="ctr" anchorCtr="0"/>
          <a:lstStyle/>
          <a:p>
            <a:pPr algn="ctr"/>
            <a:r>
              <a:rPr lang="en-US" sz="1050" dirty="0" smtClean="0">
                <a:solidFill>
                  <a:srgbClr val="8E8E8E"/>
                </a:solidFill>
              </a:rPr>
              <a:t>Exchange</a:t>
            </a:r>
          </a:p>
        </p:txBody>
      </p:sp>
      <p:cxnSp>
        <p:nvCxnSpPr>
          <p:cNvPr id="7" name="Straight Connector 6"/>
          <p:cNvCxnSpPr/>
          <p:nvPr/>
        </p:nvCxnSpPr>
        <p:spPr>
          <a:xfrm>
            <a:off x="885621" y="2294082"/>
            <a:ext cx="3346450" cy="0"/>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9" name="Rounded Rectangle 37"/>
          <p:cNvSpPr>
            <a:spLocks/>
          </p:cNvSpPr>
          <p:nvPr/>
        </p:nvSpPr>
        <p:spPr>
          <a:xfrm>
            <a:off x="907846" y="1370678"/>
            <a:ext cx="612311" cy="640019"/>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12700" cmpd="sng">
            <a:solidFill>
              <a:schemeClr val="bg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8E8E8E"/>
                </a:solidFill>
                <a:latin typeface="+mj-lt"/>
                <a:cs typeface="Calibri"/>
              </a:rPr>
              <a:t>Healthcare</a:t>
            </a:r>
            <a:endParaRPr lang="en-US" sz="800" b="1" kern="0" dirty="0">
              <a:solidFill>
                <a:srgbClr val="8E8E8E"/>
              </a:solidFill>
              <a:latin typeface="+mj-lt"/>
              <a:cs typeface="Calibri"/>
            </a:endParaRPr>
          </a:p>
          <a:p>
            <a:pPr algn="ctr"/>
            <a:endParaRPr lang="en-US" sz="800" kern="0" dirty="0">
              <a:solidFill>
                <a:srgbClr val="8E8E8E"/>
              </a:solidFill>
              <a:latin typeface="+mj-lt"/>
              <a:cs typeface="Calibri"/>
            </a:endParaRPr>
          </a:p>
          <a:p>
            <a:pPr algn="ctr"/>
            <a:r>
              <a:rPr lang="en-US" sz="800" kern="0" dirty="0" smtClean="0">
                <a:solidFill>
                  <a:srgbClr val="8E8E8E"/>
                </a:solidFill>
                <a:latin typeface="+mj-lt"/>
                <a:cs typeface="Calibri"/>
              </a:rPr>
              <a:t>HIPAA </a:t>
            </a:r>
          </a:p>
          <a:p>
            <a:pPr algn="ctr"/>
            <a:r>
              <a:rPr lang="en-US" sz="800" kern="0" dirty="0" smtClean="0">
                <a:solidFill>
                  <a:srgbClr val="8E8E8E"/>
                </a:solidFill>
                <a:latin typeface="+mj-lt"/>
                <a:cs typeface="Calibri"/>
              </a:rPr>
              <a:t>HL7</a:t>
            </a:r>
            <a:endParaRPr lang="en-US" sz="800" kern="0" dirty="0">
              <a:solidFill>
                <a:srgbClr val="8E8E8E"/>
              </a:solidFill>
              <a:latin typeface="+mj-lt"/>
              <a:cs typeface="Calibri"/>
            </a:endParaRPr>
          </a:p>
          <a:p>
            <a:pPr algn="ctr"/>
            <a:endParaRPr lang="en-US" sz="800" kern="0" dirty="0" smtClean="0">
              <a:solidFill>
                <a:srgbClr val="8E8E8E"/>
              </a:solidFill>
              <a:latin typeface="+mj-lt"/>
              <a:cs typeface="Calibri"/>
            </a:endParaRPr>
          </a:p>
          <a:p>
            <a:pPr algn="ctr"/>
            <a:endParaRPr lang="en-US" sz="800" kern="0" dirty="0" smtClean="0">
              <a:solidFill>
                <a:srgbClr val="8E8E8E"/>
              </a:solidFill>
              <a:latin typeface="+mj-lt"/>
              <a:cs typeface="Calibri"/>
            </a:endParaRPr>
          </a:p>
        </p:txBody>
      </p:sp>
      <p:sp>
        <p:nvSpPr>
          <p:cNvPr id="40" name="Rounded Rectangle 37"/>
          <p:cNvSpPr>
            <a:spLocks/>
          </p:cNvSpPr>
          <p:nvPr/>
        </p:nvSpPr>
        <p:spPr>
          <a:xfrm>
            <a:off x="1584288" y="1370678"/>
            <a:ext cx="612311" cy="640019"/>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12700" cmpd="sng">
            <a:solidFill>
              <a:schemeClr val="bg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8E8E8E"/>
                </a:solidFill>
                <a:latin typeface="+mj-lt"/>
                <a:cs typeface="Calibri"/>
              </a:rPr>
              <a:t>Financial</a:t>
            </a:r>
            <a:endParaRPr lang="en-US" sz="800" b="1" kern="0" dirty="0">
              <a:solidFill>
                <a:srgbClr val="8E8E8E"/>
              </a:solidFill>
              <a:latin typeface="+mj-lt"/>
              <a:cs typeface="Calibri"/>
            </a:endParaRPr>
          </a:p>
          <a:p>
            <a:pPr algn="ctr"/>
            <a:endParaRPr lang="en-US" sz="800" kern="0" dirty="0">
              <a:solidFill>
                <a:srgbClr val="8E8E8E"/>
              </a:solidFill>
              <a:latin typeface="+mj-lt"/>
              <a:cs typeface="Calibri"/>
            </a:endParaRPr>
          </a:p>
          <a:p>
            <a:pPr algn="ctr"/>
            <a:r>
              <a:rPr lang="en-US" sz="800" kern="0" dirty="0" smtClean="0">
                <a:solidFill>
                  <a:srgbClr val="8E8E8E"/>
                </a:solidFill>
                <a:latin typeface="+mj-lt"/>
                <a:cs typeface="Calibri"/>
              </a:rPr>
              <a:t>SOX</a:t>
            </a:r>
          </a:p>
          <a:p>
            <a:pPr algn="ctr"/>
            <a:r>
              <a:rPr lang="en-US" sz="800" kern="0" dirty="0" smtClean="0">
                <a:solidFill>
                  <a:srgbClr val="8E8E8E"/>
                </a:solidFill>
                <a:latin typeface="+mj-lt"/>
                <a:cs typeface="Calibri"/>
              </a:rPr>
              <a:t>Dodd-Frank</a:t>
            </a:r>
          </a:p>
          <a:p>
            <a:pPr algn="ctr"/>
            <a:endParaRPr lang="en-US" sz="800" kern="0" dirty="0" smtClean="0">
              <a:solidFill>
                <a:srgbClr val="8E8E8E"/>
              </a:solidFill>
              <a:latin typeface="+mj-lt"/>
              <a:cs typeface="Calibri"/>
            </a:endParaRPr>
          </a:p>
        </p:txBody>
      </p:sp>
      <p:sp>
        <p:nvSpPr>
          <p:cNvPr id="41" name="Rounded Rectangle 37"/>
          <p:cNvSpPr>
            <a:spLocks/>
          </p:cNvSpPr>
          <p:nvPr/>
        </p:nvSpPr>
        <p:spPr>
          <a:xfrm>
            <a:off x="2260730" y="1370678"/>
            <a:ext cx="612311" cy="640019"/>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12700" cmpd="sng">
            <a:solidFill>
              <a:schemeClr val="bg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8E8E8E"/>
                </a:solidFill>
                <a:latin typeface="+mj-lt"/>
                <a:cs typeface="Calibri"/>
              </a:rPr>
              <a:t>Custom</a:t>
            </a:r>
            <a:endParaRPr lang="en-US" sz="800" b="1" kern="0" dirty="0">
              <a:solidFill>
                <a:srgbClr val="8E8E8E"/>
              </a:solidFill>
              <a:latin typeface="+mj-lt"/>
              <a:cs typeface="Calibri"/>
            </a:endParaRPr>
          </a:p>
          <a:p>
            <a:pPr algn="ctr"/>
            <a:endParaRPr lang="en-US" sz="800" kern="0" dirty="0">
              <a:solidFill>
                <a:srgbClr val="8E8E8E"/>
              </a:solidFill>
              <a:latin typeface="+mj-lt"/>
              <a:cs typeface="Calibri"/>
            </a:endParaRPr>
          </a:p>
          <a:p>
            <a:pPr algn="ctr"/>
            <a:r>
              <a:rPr lang="en-US" sz="800" kern="0" dirty="0" smtClean="0">
                <a:solidFill>
                  <a:srgbClr val="8E8E8E"/>
                </a:solidFill>
                <a:latin typeface="+mj-lt"/>
                <a:cs typeface="Calibri"/>
              </a:rPr>
              <a:t>CWM</a:t>
            </a:r>
            <a:endParaRPr lang="en-US" sz="800" kern="0" dirty="0">
              <a:solidFill>
                <a:srgbClr val="8E8E8E"/>
              </a:solidFill>
              <a:latin typeface="+mj-lt"/>
              <a:cs typeface="Calibri"/>
            </a:endParaRPr>
          </a:p>
          <a:p>
            <a:pPr algn="ctr"/>
            <a:endParaRPr lang="en-US" sz="800" kern="0" dirty="0" smtClean="0">
              <a:solidFill>
                <a:srgbClr val="8E8E8E"/>
              </a:solidFill>
              <a:latin typeface="+mj-lt"/>
              <a:cs typeface="Calibri"/>
            </a:endParaRPr>
          </a:p>
          <a:p>
            <a:pPr algn="ctr"/>
            <a:endParaRPr lang="en-US" sz="800" kern="0" dirty="0" smtClean="0">
              <a:solidFill>
                <a:srgbClr val="8E8E8E"/>
              </a:solidFill>
              <a:latin typeface="+mj-lt"/>
              <a:cs typeface="Calibri"/>
            </a:endParaRPr>
          </a:p>
        </p:txBody>
      </p:sp>
      <p:sp>
        <p:nvSpPr>
          <p:cNvPr id="46" name="Rounded Rectangle 37"/>
          <p:cNvSpPr>
            <a:spLocks/>
          </p:cNvSpPr>
          <p:nvPr/>
        </p:nvSpPr>
        <p:spPr>
          <a:xfrm>
            <a:off x="2937172" y="1370678"/>
            <a:ext cx="612311" cy="640019"/>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12700" cmpd="sng">
            <a:solidFill>
              <a:schemeClr val="bg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8E8E8E"/>
                </a:solidFill>
                <a:latin typeface="+mj-lt"/>
                <a:cs typeface="Calibri"/>
              </a:rPr>
              <a:t>Retail</a:t>
            </a:r>
          </a:p>
          <a:p>
            <a:pPr algn="ctr"/>
            <a:endParaRPr lang="en-US" sz="800" kern="0" dirty="0">
              <a:solidFill>
                <a:srgbClr val="8E8E8E"/>
              </a:solidFill>
              <a:latin typeface="+mj-lt"/>
              <a:cs typeface="Calibri"/>
            </a:endParaRPr>
          </a:p>
          <a:p>
            <a:pPr algn="ctr"/>
            <a:r>
              <a:rPr lang="en-US" sz="800" kern="0" dirty="0" smtClean="0">
                <a:solidFill>
                  <a:srgbClr val="8E8E8E"/>
                </a:solidFill>
                <a:latin typeface="+mj-lt"/>
                <a:cs typeface="Calibri"/>
              </a:rPr>
              <a:t>PCI</a:t>
            </a:r>
          </a:p>
          <a:p>
            <a:pPr algn="ctr"/>
            <a:r>
              <a:rPr lang="en-US" sz="800" kern="0" dirty="0" smtClean="0">
                <a:solidFill>
                  <a:srgbClr val="8E8E8E"/>
                </a:solidFill>
                <a:latin typeface="+mj-lt"/>
                <a:cs typeface="Calibri"/>
              </a:rPr>
              <a:t>PII</a:t>
            </a:r>
            <a:endParaRPr lang="en-US" sz="800" kern="0" dirty="0">
              <a:solidFill>
                <a:srgbClr val="8E8E8E"/>
              </a:solidFill>
              <a:latin typeface="+mj-lt"/>
              <a:cs typeface="Calibri"/>
            </a:endParaRPr>
          </a:p>
          <a:p>
            <a:pPr algn="ctr"/>
            <a:endParaRPr lang="en-US" sz="800" kern="0" dirty="0">
              <a:solidFill>
                <a:srgbClr val="8E8E8E"/>
              </a:solidFill>
              <a:latin typeface="+mj-lt"/>
              <a:cs typeface="Calibri"/>
            </a:endParaRPr>
          </a:p>
          <a:p>
            <a:pPr algn="ctr"/>
            <a:endParaRPr lang="en-US" sz="800" kern="0" dirty="0">
              <a:solidFill>
                <a:srgbClr val="8E8E8E"/>
              </a:solidFill>
              <a:latin typeface="+mj-lt"/>
              <a:cs typeface="Calibri"/>
            </a:endParaRPr>
          </a:p>
          <a:p>
            <a:pPr algn="ctr"/>
            <a:endParaRPr lang="en-US" sz="800" kern="0" dirty="0" smtClean="0">
              <a:solidFill>
                <a:srgbClr val="8E8E8E"/>
              </a:solidFill>
              <a:latin typeface="+mj-lt"/>
              <a:cs typeface="Calibri"/>
            </a:endParaRPr>
          </a:p>
          <a:p>
            <a:pPr algn="ctr"/>
            <a:endParaRPr lang="en-US" sz="800" kern="0" dirty="0" smtClean="0">
              <a:solidFill>
                <a:srgbClr val="8E8E8E"/>
              </a:solidFill>
              <a:latin typeface="+mj-lt"/>
              <a:cs typeface="Calibri"/>
            </a:endParaRPr>
          </a:p>
        </p:txBody>
      </p:sp>
      <p:sp>
        <p:nvSpPr>
          <p:cNvPr id="50" name="Rounded Rectangle 37"/>
          <p:cNvSpPr>
            <a:spLocks/>
          </p:cNvSpPr>
          <p:nvPr/>
        </p:nvSpPr>
        <p:spPr>
          <a:xfrm>
            <a:off x="3613614" y="1370678"/>
            <a:ext cx="612311" cy="640019"/>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tx2"/>
          </a:solidFill>
          <a:ln w="12700" cmpd="sng">
            <a:solidFill>
              <a:schemeClr val="bg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8E8E8E"/>
                </a:solidFill>
                <a:latin typeface="+mj-lt"/>
                <a:cs typeface="Calibri"/>
              </a:rPr>
              <a:t>Other</a:t>
            </a:r>
            <a:endParaRPr lang="en-US" sz="800" kern="0" dirty="0">
              <a:solidFill>
                <a:srgbClr val="8E8E8E"/>
              </a:solidFill>
              <a:latin typeface="+mj-lt"/>
              <a:cs typeface="Calibri"/>
            </a:endParaRPr>
          </a:p>
          <a:p>
            <a:pPr algn="ctr"/>
            <a:endParaRPr lang="en-US" sz="800" kern="0" dirty="0">
              <a:solidFill>
                <a:srgbClr val="8E8E8E"/>
              </a:solidFill>
              <a:latin typeface="+mj-lt"/>
              <a:cs typeface="Calibri"/>
            </a:endParaRPr>
          </a:p>
          <a:p>
            <a:pPr algn="ctr"/>
            <a:endParaRPr lang="en-US" sz="800" kern="0" dirty="0" smtClean="0">
              <a:solidFill>
                <a:srgbClr val="8E8E8E"/>
              </a:solidFill>
              <a:latin typeface="+mj-lt"/>
              <a:cs typeface="Calibri"/>
            </a:endParaRPr>
          </a:p>
          <a:p>
            <a:pPr algn="ctr"/>
            <a:endParaRPr lang="en-US" sz="800" kern="0" dirty="0" smtClean="0">
              <a:solidFill>
                <a:srgbClr val="8E8E8E"/>
              </a:solidFill>
              <a:latin typeface="+mj-lt"/>
              <a:cs typeface="Calibri"/>
            </a:endParaRPr>
          </a:p>
        </p:txBody>
      </p:sp>
    </p:spTree>
    <p:extLst>
      <p:ext uri="{BB962C8B-B14F-4D97-AF65-F5344CB8AC3E}">
        <p14:creationId xmlns:p14="http://schemas.microsoft.com/office/powerpoint/2010/main" val="40410352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ounded Rectangle 47"/>
          <p:cNvSpPr/>
          <p:nvPr/>
        </p:nvSpPr>
        <p:spPr>
          <a:xfrm>
            <a:off x="682980" y="1938028"/>
            <a:ext cx="3754396" cy="3357050"/>
          </a:xfrm>
          <a:prstGeom prst="roundRect">
            <a:avLst>
              <a:gd name="adj" fmla="val 2334"/>
            </a:avLst>
          </a:prstGeom>
          <a:solidFill>
            <a:schemeClr val="bg1">
              <a:lumMod val="10000"/>
              <a:lumOff val="90000"/>
            </a:schemeClr>
          </a:solidFill>
          <a:ln w="12700" cmpd="sng">
            <a:solidFill>
              <a:schemeClr val="bg1">
                <a:lumMod val="75000"/>
                <a:lumOff val="25000"/>
              </a:schemeClr>
            </a:solidFill>
          </a:ln>
          <a:effectLst/>
        </p:spPr>
        <p:style>
          <a:lnRef idx="3">
            <a:schemeClr val="lt1"/>
          </a:lnRef>
          <a:fillRef idx="1">
            <a:schemeClr val="accent1"/>
          </a:fillRef>
          <a:effectRef idx="1">
            <a:schemeClr val="accent1"/>
          </a:effectRef>
          <a:fontRef idx="minor">
            <a:schemeClr val="lt1"/>
          </a:fontRef>
        </p:style>
        <p:txBody>
          <a:bodyPr anchor="b"/>
          <a:lstStyle/>
          <a:p>
            <a:pPr algn="ctr"/>
            <a:r>
              <a:rPr lang="en-US" b="1" dirty="0" smtClean="0">
                <a:solidFill>
                  <a:srgbClr val="1E1E1E"/>
                </a:solidFill>
              </a:rPr>
              <a:t>Apache Atlas</a:t>
            </a:r>
          </a:p>
        </p:txBody>
      </p:sp>
      <p:sp>
        <p:nvSpPr>
          <p:cNvPr id="2" name="Title 1"/>
          <p:cNvSpPr>
            <a:spLocks noGrp="1"/>
          </p:cNvSpPr>
          <p:nvPr>
            <p:ph type="title"/>
          </p:nvPr>
        </p:nvSpPr>
        <p:spPr/>
        <p:txBody>
          <a:bodyPr/>
          <a:lstStyle/>
          <a:p>
            <a:r>
              <a:rPr lang="en-US" dirty="0" smtClean="0"/>
              <a:t>Apache Atlas Overview</a:t>
            </a:r>
            <a:endParaRPr lang="en-US" dirty="0"/>
          </a:p>
        </p:txBody>
      </p:sp>
      <p:sp>
        <p:nvSpPr>
          <p:cNvPr id="4" name="Text Placeholder 3"/>
          <p:cNvSpPr>
            <a:spLocks noGrp="1"/>
          </p:cNvSpPr>
          <p:nvPr>
            <p:ph type="body" sz="quarter" idx="11"/>
          </p:nvPr>
        </p:nvSpPr>
        <p:spPr>
          <a:xfrm>
            <a:off x="4953886" y="1106435"/>
            <a:ext cx="6736394" cy="4954588"/>
          </a:xfrm>
        </p:spPr>
        <p:txBody>
          <a:bodyPr/>
          <a:lstStyle/>
          <a:p>
            <a:r>
              <a:rPr lang="en-US" dirty="0" smtClean="0"/>
              <a:t>Taxonomy available – HDP 2.3</a:t>
            </a:r>
          </a:p>
          <a:p>
            <a:r>
              <a:rPr lang="en-US" sz="2000" b="0" dirty="0" smtClean="0"/>
              <a:t>Knowledge </a:t>
            </a:r>
            <a:r>
              <a:rPr lang="en-US" sz="2000" b="0" dirty="0"/>
              <a:t>store categorized with appropriate business-oriented taxonomy</a:t>
            </a:r>
          </a:p>
          <a:p>
            <a:pPr marL="633413" lvl="1" indent="-342900">
              <a:buFont typeface="Arial"/>
              <a:buChar char="•"/>
            </a:pPr>
            <a:r>
              <a:rPr lang="en-US" sz="1800" dirty="0" smtClean="0"/>
              <a:t>Data </a:t>
            </a:r>
            <a:r>
              <a:rPr lang="en-US" sz="1800" dirty="0"/>
              <a:t>sets &amp; objects</a:t>
            </a:r>
          </a:p>
          <a:p>
            <a:pPr marL="633413" lvl="1" indent="-342900">
              <a:buFont typeface="Arial"/>
              <a:buChar char="•"/>
            </a:pPr>
            <a:r>
              <a:rPr lang="en-US" sz="1800" dirty="0"/>
              <a:t>Tables / Columns</a:t>
            </a:r>
          </a:p>
          <a:p>
            <a:pPr marL="633413" lvl="1" indent="-342900">
              <a:buFont typeface="Arial"/>
              <a:buChar char="•"/>
            </a:pPr>
            <a:r>
              <a:rPr lang="en-US" sz="1800" dirty="0"/>
              <a:t>Logical context</a:t>
            </a:r>
          </a:p>
          <a:p>
            <a:pPr marL="633413" lvl="1" indent="-342900">
              <a:buFont typeface="Arial"/>
              <a:buChar char="•"/>
            </a:pPr>
            <a:r>
              <a:rPr lang="en-US" sz="1800" dirty="0"/>
              <a:t>Source, destination</a:t>
            </a:r>
          </a:p>
          <a:p>
            <a:r>
              <a:rPr lang="en-US" sz="2000" b="0" dirty="0" smtClean="0"/>
              <a:t>Support </a:t>
            </a:r>
            <a:r>
              <a:rPr lang="en-US" sz="2000" b="0" dirty="0"/>
              <a:t>exchange of metadata between foundation components and third-party applications/governance tools</a:t>
            </a:r>
          </a:p>
          <a:p>
            <a:r>
              <a:rPr lang="en-US" sz="2000" b="0" dirty="0" smtClean="0"/>
              <a:t>Leverages </a:t>
            </a:r>
            <a:r>
              <a:rPr lang="en-US" sz="2000" b="0" dirty="0"/>
              <a:t>existing Hadoop </a:t>
            </a:r>
            <a:r>
              <a:rPr lang="en-US" sz="2000" b="0" dirty="0" err="1"/>
              <a:t>metastores</a:t>
            </a:r>
            <a:endParaRPr lang="en-US" sz="2000" b="0" dirty="0"/>
          </a:p>
          <a:p>
            <a:endParaRPr lang="en-US" dirty="0"/>
          </a:p>
        </p:txBody>
      </p:sp>
      <p:sp>
        <p:nvSpPr>
          <p:cNvPr id="45" name="Rounded Rectangle 44"/>
          <p:cNvSpPr/>
          <p:nvPr/>
        </p:nvSpPr>
        <p:spPr>
          <a:xfrm>
            <a:off x="797001" y="4154772"/>
            <a:ext cx="2234920" cy="287846"/>
          </a:xfrm>
          <a:prstGeom prst="roundRect">
            <a:avLst>
              <a:gd name="adj" fmla="val 10484"/>
            </a:avLst>
          </a:prstGeom>
          <a:solidFill>
            <a:srgbClr val="E8E8E8"/>
          </a:solidFill>
          <a:ln w="12700" cmpd="sng">
            <a:solidFill>
              <a:schemeClr val="bg1">
                <a:lumMod val="25000"/>
                <a:lumOff val="75000"/>
              </a:schemeClr>
            </a:solidFill>
          </a:ln>
          <a:effectLst/>
        </p:spPr>
        <p:style>
          <a:lnRef idx="3">
            <a:schemeClr val="lt1"/>
          </a:lnRef>
          <a:fillRef idx="1">
            <a:schemeClr val="accent1"/>
          </a:fillRef>
          <a:effectRef idx="1">
            <a:schemeClr val="accent1"/>
          </a:effectRef>
          <a:fontRef idx="minor">
            <a:schemeClr val="lt1"/>
          </a:fontRef>
        </p:style>
        <p:txBody>
          <a:bodyPr anchor="ctr"/>
          <a:lstStyle/>
          <a:p>
            <a:pPr algn="ctr"/>
            <a:r>
              <a:rPr lang="en-US" sz="1200" dirty="0" smtClean="0">
                <a:solidFill>
                  <a:srgbClr val="8E8E8E"/>
                </a:solidFill>
              </a:rPr>
              <a:t>Audit Store</a:t>
            </a:r>
          </a:p>
        </p:txBody>
      </p:sp>
      <p:sp>
        <p:nvSpPr>
          <p:cNvPr id="29" name="Rounded Rectangle 28"/>
          <p:cNvSpPr/>
          <p:nvPr/>
        </p:nvSpPr>
        <p:spPr>
          <a:xfrm>
            <a:off x="3106778" y="3049730"/>
            <a:ext cx="1232266" cy="654052"/>
          </a:xfrm>
          <a:prstGeom prst="roundRect">
            <a:avLst>
              <a:gd name="adj" fmla="val 6601"/>
            </a:avLst>
          </a:prstGeom>
          <a:solidFill>
            <a:srgbClr val="E8E8E8"/>
          </a:solidFill>
          <a:ln w="12700" cmpd="sng">
            <a:solidFill>
              <a:schemeClr val="bg1">
                <a:lumMod val="25000"/>
                <a:lumOff val="75000"/>
              </a:schemeClr>
            </a:solidFill>
          </a:ln>
          <a:effectLst/>
        </p:spPr>
        <p:style>
          <a:lnRef idx="3">
            <a:schemeClr val="lt1"/>
          </a:lnRef>
          <a:fillRef idx="1">
            <a:schemeClr val="accent1"/>
          </a:fillRef>
          <a:effectRef idx="1">
            <a:schemeClr val="accent1"/>
          </a:effectRef>
          <a:fontRef idx="minor">
            <a:schemeClr val="lt1"/>
          </a:fontRef>
        </p:style>
        <p:txBody>
          <a:bodyPr anchor="ctr"/>
          <a:lstStyle/>
          <a:p>
            <a:pPr algn="ctr"/>
            <a:r>
              <a:rPr lang="en-US" sz="1200" dirty="0" smtClean="0">
                <a:solidFill>
                  <a:srgbClr val="8E8E8E"/>
                </a:solidFill>
              </a:rPr>
              <a:t>Policy Engine</a:t>
            </a:r>
          </a:p>
        </p:txBody>
      </p:sp>
      <p:sp>
        <p:nvSpPr>
          <p:cNvPr id="30" name="Rounded Rectangle 29"/>
          <p:cNvSpPr/>
          <p:nvPr/>
        </p:nvSpPr>
        <p:spPr>
          <a:xfrm>
            <a:off x="3106778" y="3773633"/>
            <a:ext cx="1232266" cy="668985"/>
          </a:xfrm>
          <a:prstGeom prst="roundRect">
            <a:avLst>
              <a:gd name="adj" fmla="val 6687"/>
            </a:avLst>
          </a:prstGeom>
          <a:solidFill>
            <a:srgbClr val="E8E8E8"/>
          </a:solidFill>
          <a:ln w="12700" cmpd="sng">
            <a:solidFill>
              <a:schemeClr val="bg1">
                <a:lumMod val="25000"/>
                <a:lumOff val="75000"/>
              </a:schemeClr>
            </a:solidFill>
          </a:ln>
          <a:effectLst/>
        </p:spPr>
        <p:style>
          <a:lnRef idx="3">
            <a:schemeClr val="lt1"/>
          </a:lnRef>
          <a:fillRef idx="1">
            <a:schemeClr val="accent1"/>
          </a:fillRef>
          <a:effectRef idx="1">
            <a:schemeClr val="accent1"/>
          </a:effectRef>
          <a:fontRef idx="minor">
            <a:schemeClr val="lt1"/>
          </a:fontRef>
        </p:style>
        <p:txBody>
          <a:bodyPr anchor="ctr"/>
          <a:lstStyle/>
          <a:p>
            <a:pPr algn="ctr"/>
            <a:r>
              <a:rPr lang="en-US" sz="1200" dirty="0" smtClean="0">
                <a:solidFill>
                  <a:srgbClr val="8E8E8E"/>
                </a:solidFill>
              </a:rPr>
              <a:t>Data Lifecycle </a:t>
            </a:r>
            <a:r>
              <a:rPr lang="en-US" sz="1200" dirty="0">
                <a:solidFill>
                  <a:srgbClr val="8E8E8E"/>
                </a:solidFill>
              </a:rPr>
              <a:t>M</a:t>
            </a:r>
            <a:r>
              <a:rPr lang="en-US" sz="1200" dirty="0" smtClean="0">
                <a:solidFill>
                  <a:srgbClr val="8E8E8E"/>
                </a:solidFill>
              </a:rPr>
              <a:t>anagement</a:t>
            </a:r>
          </a:p>
        </p:txBody>
      </p:sp>
      <p:sp>
        <p:nvSpPr>
          <p:cNvPr id="32" name="Rounded Rectangle 31"/>
          <p:cNvSpPr/>
          <p:nvPr/>
        </p:nvSpPr>
        <p:spPr>
          <a:xfrm>
            <a:off x="797001" y="4528184"/>
            <a:ext cx="3542043" cy="287846"/>
          </a:xfrm>
          <a:prstGeom prst="roundRect">
            <a:avLst>
              <a:gd name="adj" fmla="val 10484"/>
            </a:avLst>
          </a:prstGeom>
          <a:solidFill>
            <a:srgbClr val="E8E8E8"/>
          </a:solidFill>
          <a:ln w="12700" cmpd="sng">
            <a:solidFill>
              <a:schemeClr val="bg1">
                <a:lumMod val="25000"/>
                <a:lumOff val="75000"/>
              </a:schemeClr>
            </a:solidFill>
          </a:ln>
          <a:effectLst/>
        </p:spPr>
        <p:style>
          <a:lnRef idx="3">
            <a:schemeClr val="lt1"/>
          </a:lnRef>
          <a:fillRef idx="1">
            <a:schemeClr val="accent1"/>
          </a:fillRef>
          <a:effectRef idx="1">
            <a:schemeClr val="accent1"/>
          </a:effectRef>
          <a:fontRef idx="minor">
            <a:schemeClr val="lt1"/>
          </a:fontRef>
        </p:style>
        <p:txBody>
          <a:bodyPr anchor="ctr"/>
          <a:lstStyle/>
          <a:p>
            <a:pPr algn="ctr"/>
            <a:r>
              <a:rPr lang="en-US" sz="1200" dirty="0" smtClean="0">
                <a:solidFill>
                  <a:srgbClr val="8E8E8E"/>
                </a:solidFill>
              </a:rPr>
              <a:t>Security</a:t>
            </a:r>
          </a:p>
        </p:txBody>
      </p:sp>
      <p:sp>
        <p:nvSpPr>
          <p:cNvPr id="49" name="Rounded Rectangle 48"/>
          <p:cNvSpPr/>
          <p:nvPr/>
        </p:nvSpPr>
        <p:spPr>
          <a:xfrm>
            <a:off x="797001" y="1886038"/>
            <a:ext cx="3542043" cy="1100194"/>
          </a:xfrm>
          <a:prstGeom prst="roundRect">
            <a:avLst>
              <a:gd name="adj" fmla="val 6638"/>
            </a:avLst>
          </a:prstGeom>
          <a:solidFill>
            <a:srgbClr val="E8E8E8"/>
          </a:solidFill>
          <a:ln w="12700" cmpd="sng">
            <a:solidFill>
              <a:schemeClr val="bg1">
                <a:lumMod val="25000"/>
                <a:lumOff val="75000"/>
              </a:schemeClr>
            </a:solidFill>
          </a:ln>
          <a:effectLst/>
        </p:spPr>
        <p:style>
          <a:lnRef idx="3">
            <a:schemeClr val="lt1"/>
          </a:lnRef>
          <a:fillRef idx="1">
            <a:schemeClr val="accent1"/>
          </a:fillRef>
          <a:effectRef idx="1">
            <a:schemeClr val="accent1"/>
          </a:effectRef>
          <a:fontRef idx="minor">
            <a:schemeClr val="lt1"/>
          </a:fontRef>
        </p:style>
        <p:txBody>
          <a:bodyPr tIns="146304" anchor="t"/>
          <a:lstStyle/>
          <a:p>
            <a:pPr algn="ctr"/>
            <a:r>
              <a:rPr lang="en-US" sz="1200" dirty="0" smtClean="0">
                <a:solidFill>
                  <a:srgbClr val="8E8E8E"/>
                </a:solidFill>
              </a:rPr>
              <a:t>REST API</a:t>
            </a:r>
          </a:p>
          <a:p>
            <a:pPr algn="ctr">
              <a:spcBef>
                <a:spcPts val="900"/>
              </a:spcBef>
            </a:pPr>
            <a:r>
              <a:rPr lang="en-US" sz="1200" dirty="0" smtClean="0">
                <a:solidFill>
                  <a:srgbClr val="8E8E8E"/>
                </a:solidFill>
              </a:rPr>
              <a:t>Services</a:t>
            </a:r>
          </a:p>
        </p:txBody>
      </p:sp>
      <p:sp>
        <p:nvSpPr>
          <p:cNvPr id="3" name="Oval 2"/>
          <p:cNvSpPr/>
          <p:nvPr/>
        </p:nvSpPr>
        <p:spPr>
          <a:xfrm>
            <a:off x="848771" y="2579832"/>
            <a:ext cx="1073056" cy="338004"/>
          </a:xfrm>
          <a:prstGeom prst="ellipse">
            <a:avLst/>
          </a:prstGeom>
          <a:solidFill>
            <a:srgbClr val="E8E8E8"/>
          </a:solidFill>
          <a:ln>
            <a:solidFill>
              <a:schemeClr val="bg1">
                <a:lumMod val="25000"/>
                <a:lumOff val="75000"/>
              </a:schemeClr>
            </a:solidFill>
          </a:ln>
          <a:effectLst/>
        </p:spPr>
        <p:style>
          <a:lnRef idx="1">
            <a:schemeClr val="accent1"/>
          </a:lnRef>
          <a:fillRef idx="3">
            <a:schemeClr val="accent1"/>
          </a:fillRef>
          <a:effectRef idx="2">
            <a:schemeClr val="accent1"/>
          </a:effectRef>
          <a:fontRef idx="minor">
            <a:schemeClr val="lt1"/>
          </a:fontRef>
        </p:style>
        <p:txBody>
          <a:bodyPr tIns="91440" bIns="91440" rtlCol="0" anchor="ctr" anchorCtr="0"/>
          <a:lstStyle/>
          <a:p>
            <a:pPr algn="ctr"/>
            <a:r>
              <a:rPr lang="en-US" sz="1050" dirty="0" smtClean="0">
                <a:solidFill>
                  <a:srgbClr val="8E8E8E"/>
                </a:solidFill>
              </a:rPr>
              <a:t>Search</a:t>
            </a:r>
          </a:p>
        </p:txBody>
      </p:sp>
      <p:sp>
        <p:nvSpPr>
          <p:cNvPr id="44" name="Oval 43"/>
          <p:cNvSpPr/>
          <p:nvPr/>
        </p:nvSpPr>
        <p:spPr>
          <a:xfrm>
            <a:off x="2023766" y="2579832"/>
            <a:ext cx="1073056" cy="338004"/>
          </a:xfrm>
          <a:prstGeom prst="ellipse">
            <a:avLst/>
          </a:prstGeom>
          <a:solidFill>
            <a:srgbClr val="E8E8E8"/>
          </a:solidFill>
          <a:ln>
            <a:solidFill>
              <a:schemeClr val="bg1">
                <a:lumMod val="25000"/>
                <a:lumOff val="75000"/>
              </a:schemeClr>
            </a:solidFill>
          </a:ln>
          <a:effectLst/>
        </p:spPr>
        <p:style>
          <a:lnRef idx="1">
            <a:schemeClr val="accent1"/>
          </a:lnRef>
          <a:fillRef idx="3">
            <a:schemeClr val="accent1"/>
          </a:fillRef>
          <a:effectRef idx="2">
            <a:schemeClr val="accent1"/>
          </a:effectRef>
          <a:fontRef idx="minor">
            <a:schemeClr val="lt1"/>
          </a:fontRef>
        </p:style>
        <p:txBody>
          <a:bodyPr tIns="91440" bIns="91440" rtlCol="0" anchor="ctr" anchorCtr="0"/>
          <a:lstStyle/>
          <a:p>
            <a:pPr algn="ctr"/>
            <a:r>
              <a:rPr lang="en-US" sz="1050" dirty="0" smtClean="0">
                <a:solidFill>
                  <a:srgbClr val="8E8E8E"/>
                </a:solidFill>
              </a:rPr>
              <a:t>Lineage</a:t>
            </a:r>
          </a:p>
        </p:txBody>
      </p:sp>
      <p:sp>
        <p:nvSpPr>
          <p:cNvPr id="47" name="Oval 46"/>
          <p:cNvSpPr/>
          <p:nvPr/>
        </p:nvSpPr>
        <p:spPr>
          <a:xfrm>
            <a:off x="3198760" y="2583430"/>
            <a:ext cx="1073056" cy="338004"/>
          </a:xfrm>
          <a:prstGeom prst="ellipse">
            <a:avLst/>
          </a:prstGeom>
          <a:solidFill>
            <a:srgbClr val="E8E8E8"/>
          </a:solidFill>
          <a:ln>
            <a:solidFill>
              <a:schemeClr val="bg1">
                <a:lumMod val="25000"/>
                <a:lumOff val="75000"/>
              </a:schemeClr>
            </a:solidFill>
          </a:ln>
          <a:effectLst/>
        </p:spPr>
        <p:style>
          <a:lnRef idx="1">
            <a:schemeClr val="accent1"/>
          </a:lnRef>
          <a:fillRef idx="3">
            <a:schemeClr val="accent1"/>
          </a:fillRef>
          <a:effectRef idx="2">
            <a:schemeClr val="accent1"/>
          </a:effectRef>
          <a:fontRef idx="minor">
            <a:schemeClr val="lt1"/>
          </a:fontRef>
        </p:style>
        <p:txBody>
          <a:bodyPr lIns="0" tIns="91440" rIns="0" bIns="91440" rtlCol="0" anchor="ctr" anchorCtr="0"/>
          <a:lstStyle/>
          <a:p>
            <a:pPr algn="ctr"/>
            <a:r>
              <a:rPr lang="en-US" sz="1050" dirty="0" smtClean="0">
                <a:solidFill>
                  <a:srgbClr val="8E8E8E"/>
                </a:solidFill>
              </a:rPr>
              <a:t>Exchange</a:t>
            </a:r>
          </a:p>
        </p:txBody>
      </p:sp>
      <p:cxnSp>
        <p:nvCxnSpPr>
          <p:cNvPr id="7" name="Straight Connector 6"/>
          <p:cNvCxnSpPr/>
          <p:nvPr/>
        </p:nvCxnSpPr>
        <p:spPr>
          <a:xfrm>
            <a:off x="885621" y="2294082"/>
            <a:ext cx="3346450" cy="0"/>
          </a:xfrm>
          <a:prstGeom prst="line">
            <a:avLst/>
          </a:prstGeom>
          <a:ln w="3175" cmpd="sng">
            <a:solidFill>
              <a:schemeClr val="bg1">
                <a:lumMod val="25000"/>
                <a:lumOff val="75000"/>
              </a:schemeClr>
            </a:solidFill>
          </a:ln>
          <a:effectLst/>
        </p:spPr>
        <p:style>
          <a:lnRef idx="2">
            <a:schemeClr val="accent1"/>
          </a:lnRef>
          <a:fillRef idx="0">
            <a:schemeClr val="accent1"/>
          </a:fillRef>
          <a:effectRef idx="1">
            <a:schemeClr val="accent1"/>
          </a:effectRef>
          <a:fontRef idx="minor">
            <a:schemeClr val="tx1"/>
          </a:fontRef>
        </p:style>
      </p:cxnSp>
      <p:sp>
        <p:nvSpPr>
          <p:cNvPr id="39" name="Rounded Rectangle 37"/>
          <p:cNvSpPr>
            <a:spLocks/>
          </p:cNvSpPr>
          <p:nvPr/>
        </p:nvSpPr>
        <p:spPr>
          <a:xfrm>
            <a:off x="907846" y="1370678"/>
            <a:ext cx="612311" cy="640019"/>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rgbClr val="E8E8E8"/>
          </a:solidFill>
          <a:ln w="12700" cmpd="sng">
            <a:solidFill>
              <a:schemeClr val="bg1">
                <a:lumMod val="25000"/>
                <a:lumOff val="75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8E8E8E"/>
                </a:solidFill>
                <a:latin typeface="+mj-lt"/>
                <a:cs typeface="Calibri"/>
              </a:rPr>
              <a:t>Healthcare</a:t>
            </a:r>
            <a:endParaRPr lang="en-US" sz="800" b="1" kern="0" dirty="0">
              <a:solidFill>
                <a:srgbClr val="8E8E8E"/>
              </a:solidFill>
              <a:latin typeface="+mj-lt"/>
              <a:cs typeface="Calibri"/>
            </a:endParaRPr>
          </a:p>
          <a:p>
            <a:pPr algn="ctr"/>
            <a:endParaRPr lang="en-US" sz="800" kern="0" dirty="0">
              <a:solidFill>
                <a:srgbClr val="8E8E8E"/>
              </a:solidFill>
              <a:latin typeface="+mj-lt"/>
              <a:cs typeface="Calibri"/>
            </a:endParaRPr>
          </a:p>
          <a:p>
            <a:pPr algn="ctr"/>
            <a:r>
              <a:rPr lang="en-US" sz="800" kern="0" dirty="0" smtClean="0">
                <a:solidFill>
                  <a:srgbClr val="8E8E8E"/>
                </a:solidFill>
                <a:latin typeface="+mj-lt"/>
                <a:cs typeface="Calibri"/>
              </a:rPr>
              <a:t>HIPAA </a:t>
            </a:r>
          </a:p>
          <a:p>
            <a:pPr algn="ctr"/>
            <a:r>
              <a:rPr lang="en-US" sz="800" kern="0" dirty="0" smtClean="0">
                <a:solidFill>
                  <a:srgbClr val="8E8E8E"/>
                </a:solidFill>
                <a:latin typeface="+mj-lt"/>
                <a:cs typeface="Calibri"/>
              </a:rPr>
              <a:t>HL7</a:t>
            </a:r>
            <a:endParaRPr lang="en-US" sz="800" kern="0" dirty="0">
              <a:solidFill>
                <a:srgbClr val="8E8E8E"/>
              </a:solidFill>
              <a:latin typeface="+mj-lt"/>
              <a:cs typeface="Calibri"/>
            </a:endParaRPr>
          </a:p>
          <a:p>
            <a:pPr algn="ctr"/>
            <a:endParaRPr lang="en-US" sz="800" kern="0" dirty="0" smtClean="0">
              <a:solidFill>
                <a:srgbClr val="8E8E8E"/>
              </a:solidFill>
              <a:latin typeface="+mj-lt"/>
              <a:cs typeface="Calibri"/>
            </a:endParaRPr>
          </a:p>
          <a:p>
            <a:pPr algn="ctr"/>
            <a:endParaRPr lang="en-US" sz="800" kern="0" dirty="0" smtClean="0">
              <a:solidFill>
                <a:srgbClr val="8E8E8E"/>
              </a:solidFill>
              <a:latin typeface="+mj-lt"/>
              <a:cs typeface="Calibri"/>
            </a:endParaRPr>
          </a:p>
        </p:txBody>
      </p:sp>
      <p:sp>
        <p:nvSpPr>
          <p:cNvPr id="40" name="Rounded Rectangle 37"/>
          <p:cNvSpPr>
            <a:spLocks/>
          </p:cNvSpPr>
          <p:nvPr/>
        </p:nvSpPr>
        <p:spPr>
          <a:xfrm>
            <a:off x="1584288" y="1370678"/>
            <a:ext cx="612311" cy="640019"/>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rgbClr val="E8E8E8"/>
          </a:solidFill>
          <a:ln w="12700" cmpd="sng">
            <a:solidFill>
              <a:schemeClr val="bg1">
                <a:lumMod val="25000"/>
                <a:lumOff val="75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8E8E8E"/>
                </a:solidFill>
                <a:latin typeface="+mj-lt"/>
                <a:cs typeface="Calibri"/>
              </a:rPr>
              <a:t>Financial</a:t>
            </a:r>
            <a:endParaRPr lang="en-US" sz="800" b="1" kern="0" dirty="0">
              <a:solidFill>
                <a:srgbClr val="8E8E8E"/>
              </a:solidFill>
              <a:latin typeface="+mj-lt"/>
              <a:cs typeface="Calibri"/>
            </a:endParaRPr>
          </a:p>
          <a:p>
            <a:pPr algn="ctr"/>
            <a:endParaRPr lang="en-US" sz="800" kern="0" dirty="0">
              <a:solidFill>
                <a:srgbClr val="8E8E8E"/>
              </a:solidFill>
              <a:latin typeface="+mj-lt"/>
              <a:cs typeface="Calibri"/>
            </a:endParaRPr>
          </a:p>
          <a:p>
            <a:pPr algn="ctr"/>
            <a:r>
              <a:rPr lang="en-US" sz="800" kern="0" dirty="0" smtClean="0">
                <a:solidFill>
                  <a:srgbClr val="8E8E8E"/>
                </a:solidFill>
                <a:latin typeface="+mj-lt"/>
                <a:cs typeface="Calibri"/>
              </a:rPr>
              <a:t>SOX</a:t>
            </a:r>
          </a:p>
          <a:p>
            <a:pPr algn="ctr"/>
            <a:r>
              <a:rPr lang="en-US" sz="800" kern="0" dirty="0" smtClean="0">
                <a:solidFill>
                  <a:srgbClr val="8E8E8E"/>
                </a:solidFill>
                <a:latin typeface="+mj-lt"/>
                <a:cs typeface="Calibri"/>
              </a:rPr>
              <a:t>Dodd-Frank</a:t>
            </a:r>
          </a:p>
          <a:p>
            <a:pPr algn="ctr"/>
            <a:endParaRPr lang="en-US" sz="800" kern="0" dirty="0" smtClean="0">
              <a:solidFill>
                <a:srgbClr val="8E8E8E"/>
              </a:solidFill>
              <a:latin typeface="+mj-lt"/>
              <a:cs typeface="Calibri"/>
            </a:endParaRPr>
          </a:p>
        </p:txBody>
      </p:sp>
      <p:sp>
        <p:nvSpPr>
          <p:cNvPr id="41" name="Rounded Rectangle 37"/>
          <p:cNvSpPr>
            <a:spLocks/>
          </p:cNvSpPr>
          <p:nvPr/>
        </p:nvSpPr>
        <p:spPr>
          <a:xfrm>
            <a:off x="2260730" y="1370678"/>
            <a:ext cx="612311" cy="640019"/>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rgbClr val="E8E8E8"/>
          </a:solidFill>
          <a:ln w="12700" cmpd="sng">
            <a:solidFill>
              <a:schemeClr val="bg1">
                <a:lumMod val="25000"/>
                <a:lumOff val="75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8E8E8E"/>
                </a:solidFill>
                <a:latin typeface="+mj-lt"/>
                <a:cs typeface="Calibri"/>
              </a:rPr>
              <a:t>Custom</a:t>
            </a:r>
            <a:endParaRPr lang="en-US" sz="800" b="1" kern="0" dirty="0">
              <a:solidFill>
                <a:srgbClr val="8E8E8E"/>
              </a:solidFill>
              <a:latin typeface="+mj-lt"/>
              <a:cs typeface="Calibri"/>
            </a:endParaRPr>
          </a:p>
          <a:p>
            <a:pPr algn="ctr"/>
            <a:endParaRPr lang="en-US" sz="800" kern="0" dirty="0">
              <a:solidFill>
                <a:srgbClr val="8E8E8E"/>
              </a:solidFill>
              <a:latin typeface="+mj-lt"/>
              <a:cs typeface="Calibri"/>
            </a:endParaRPr>
          </a:p>
          <a:p>
            <a:pPr algn="ctr"/>
            <a:r>
              <a:rPr lang="en-US" sz="800" kern="0" dirty="0" smtClean="0">
                <a:solidFill>
                  <a:srgbClr val="8E8E8E"/>
                </a:solidFill>
                <a:latin typeface="+mj-lt"/>
                <a:cs typeface="Calibri"/>
              </a:rPr>
              <a:t>CWM</a:t>
            </a:r>
            <a:endParaRPr lang="en-US" sz="800" kern="0" dirty="0">
              <a:solidFill>
                <a:srgbClr val="8E8E8E"/>
              </a:solidFill>
              <a:latin typeface="+mj-lt"/>
              <a:cs typeface="Calibri"/>
            </a:endParaRPr>
          </a:p>
          <a:p>
            <a:pPr algn="ctr"/>
            <a:endParaRPr lang="en-US" sz="800" kern="0" dirty="0" smtClean="0">
              <a:solidFill>
                <a:srgbClr val="8E8E8E"/>
              </a:solidFill>
              <a:latin typeface="+mj-lt"/>
              <a:cs typeface="Calibri"/>
            </a:endParaRPr>
          </a:p>
          <a:p>
            <a:pPr algn="ctr"/>
            <a:endParaRPr lang="en-US" sz="800" kern="0" dirty="0" smtClean="0">
              <a:solidFill>
                <a:srgbClr val="8E8E8E"/>
              </a:solidFill>
              <a:latin typeface="+mj-lt"/>
              <a:cs typeface="Calibri"/>
            </a:endParaRPr>
          </a:p>
        </p:txBody>
      </p:sp>
      <p:sp>
        <p:nvSpPr>
          <p:cNvPr id="46" name="Rounded Rectangle 37"/>
          <p:cNvSpPr>
            <a:spLocks/>
          </p:cNvSpPr>
          <p:nvPr/>
        </p:nvSpPr>
        <p:spPr>
          <a:xfrm>
            <a:off x="2937172" y="1370678"/>
            <a:ext cx="612311" cy="640019"/>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rgbClr val="E8E8E8"/>
          </a:solidFill>
          <a:ln w="12700" cmpd="sng">
            <a:solidFill>
              <a:schemeClr val="bg1">
                <a:lumMod val="25000"/>
                <a:lumOff val="75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8E8E8E"/>
                </a:solidFill>
                <a:latin typeface="+mj-lt"/>
                <a:cs typeface="Calibri"/>
              </a:rPr>
              <a:t>Retail</a:t>
            </a:r>
          </a:p>
          <a:p>
            <a:pPr algn="ctr"/>
            <a:endParaRPr lang="en-US" sz="800" kern="0" dirty="0">
              <a:solidFill>
                <a:srgbClr val="8E8E8E"/>
              </a:solidFill>
              <a:latin typeface="+mj-lt"/>
              <a:cs typeface="Calibri"/>
            </a:endParaRPr>
          </a:p>
          <a:p>
            <a:pPr algn="ctr"/>
            <a:r>
              <a:rPr lang="en-US" sz="800" kern="0" dirty="0" smtClean="0">
                <a:solidFill>
                  <a:srgbClr val="8E8E8E"/>
                </a:solidFill>
                <a:latin typeface="+mj-lt"/>
                <a:cs typeface="Calibri"/>
              </a:rPr>
              <a:t>PCI</a:t>
            </a:r>
          </a:p>
          <a:p>
            <a:pPr algn="ctr"/>
            <a:r>
              <a:rPr lang="en-US" sz="800" kern="0" dirty="0" smtClean="0">
                <a:solidFill>
                  <a:srgbClr val="8E8E8E"/>
                </a:solidFill>
                <a:latin typeface="+mj-lt"/>
                <a:cs typeface="Calibri"/>
              </a:rPr>
              <a:t>PII</a:t>
            </a:r>
            <a:endParaRPr lang="en-US" sz="800" kern="0" dirty="0">
              <a:solidFill>
                <a:srgbClr val="8E8E8E"/>
              </a:solidFill>
              <a:latin typeface="+mj-lt"/>
              <a:cs typeface="Calibri"/>
            </a:endParaRPr>
          </a:p>
          <a:p>
            <a:pPr algn="ctr"/>
            <a:endParaRPr lang="en-US" sz="800" kern="0" dirty="0">
              <a:solidFill>
                <a:srgbClr val="8E8E8E"/>
              </a:solidFill>
              <a:latin typeface="+mj-lt"/>
              <a:cs typeface="Calibri"/>
            </a:endParaRPr>
          </a:p>
          <a:p>
            <a:pPr algn="ctr"/>
            <a:endParaRPr lang="en-US" sz="800" kern="0" dirty="0">
              <a:solidFill>
                <a:srgbClr val="8E8E8E"/>
              </a:solidFill>
              <a:latin typeface="+mj-lt"/>
              <a:cs typeface="Calibri"/>
            </a:endParaRPr>
          </a:p>
          <a:p>
            <a:pPr algn="ctr"/>
            <a:endParaRPr lang="en-US" sz="800" kern="0" dirty="0" smtClean="0">
              <a:solidFill>
                <a:srgbClr val="8E8E8E"/>
              </a:solidFill>
              <a:latin typeface="+mj-lt"/>
              <a:cs typeface="Calibri"/>
            </a:endParaRPr>
          </a:p>
          <a:p>
            <a:pPr algn="ctr"/>
            <a:endParaRPr lang="en-US" sz="800" kern="0" dirty="0" smtClean="0">
              <a:solidFill>
                <a:srgbClr val="8E8E8E"/>
              </a:solidFill>
              <a:latin typeface="+mj-lt"/>
              <a:cs typeface="Calibri"/>
            </a:endParaRPr>
          </a:p>
        </p:txBody>
      </p:sp>
      <p:sp>
        <p:nvSpPr>
          <p:cNvPr id="50" name="Rounded Rectangle 37"/>
          <p:cNvSpPr>
            <a:spLocks/>
          </p:cNvSpPr>
          <p:nvPr/>
        </p:nvSpPr>
        <p:spPr>
          <a:xfrm>
            <a:off x="3613614" y="1370678"/>
            <a:ext cx="612311" cy="640019"/>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rgbClr val="E8E8E8"/>
          </a:solidFill>
          <a:ln w="12700" cmpd="sng">
            <a:solidFill>
              <a:schemeClr val="bg1">
                <a:lumMod val="25000"/>
                <a:lumOff val="75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800" b="1" kern="0" dirty="0" smtClean="0">
                <a:solidFill>
                  <a:srgbClr val="8E8E8E"/>
                </a:solidFill>
                <a:latin typeface="+mj-lt"/>
                <a:cs typeface="Calibri"/>
              </a:rPr>
              <a:t>Other</a:t>
            </a:r>
            <a:endParaRPr lang="en-US" sz="800" kern="0" dirty="0">
              <a:solidFill>
                <a:srgbClr val="8E8E8E"/>
              </a:solidFill>
              <a:latin typeface="+mj-lt"/>
              <a:cs typeface="Calibri"/>
            </a:endParaRPr>
          </a:p>
          <a:p>
            <a:pPr algn="ctr"/>
            <a:endParaRPr lang="en-US" sz="800" kern="0" dirty="0">
              <a:solidFill>
                <a:srgbClr val="8E8E8E"/>
              </a:solidFill>
              <a:latin typeface="+mj-lt"/>
              <a:cs typeface="Calibri"/>
            </a:endParaRPr>
          </a:p>
          <a:p>
            <a:pPr algn="ctr"/>
            <a:endParaRPr lang="en-US" sz="800" kern="0" dirty="0" smtClean="0">
              <a:solidFill>
                <a:srgbClr val="8E8E8E"/>
              </a:solidFill>
              <a:latin typeface="+mj-lt"/>
              <a:cs typeface="Calibri"/>
            </a:endParaRPr>
          </a:p>
          <a:p>
            <a:pPr algn="ctr"/>
            <a:endParaRPr lang="en-US" sz="800" kern="0" dirty="0" smtClean="0">
              <a:solidFill>
                <a:srgbClr val="8E8E8E"/>
              </a:solidFill>
              <a:latin typeface="+mj-lt"/>
              <a:cs typeface="Calibri"/>
            </a:endParaRPr>
          </a:p>
        </p:txBody>
      </p:sp>
      <p:sp>
        <p:nvSpPr>
          <p:cNvPr id="24" name="Rounded Rectangle 23"/>
          <p:cNvSpPr/>
          <p:nvPr/>
        </p:nvSpPr>
        <p:spPr>
          <a:xfrm>
            <a:off x="797001" y="3049731"/>
            <a:ext cx="2234920" cy="1039427"/>
          </a:xfrm>
          <a:prstGeom prst="roundRect">
            <a:avLst>
              <a:gd name="adj" fmla="val 3633"/>
            </a:avLst>
          </a:prstGeom>
          <a:solidFill>
            <a:schemeClr val="accent1">
              <a:lumMod val="40000"/>
              <a:lumOff val="60000"/>
            </a:schemeClr>
          </a:solidFill>
          <a:ln w="38100" cmpd="sng">
            <a:solidFill>
              <a:schemeClr val="bg1"/>
            </a:solidFill>
          </a:ln>
          <a:effectLst/>
        </p:spPr>
        <p:style>
          <a:lnRef idx="3">
            <a:schemeClr val="lt1"/>
          </a:lnRef>
          <a:fillRef idx="1">
            <a:schemeClr val="accent1"/>
          </a:fillRef>
          <a:effectRef idx="1">
            <a:schemeClr val="accent1"/>
          </a:effectRef>
          <a:fontRef idx="minor">
            <a:schemeClr val="lt1"/>
          </a:fontRef>
        </p:style>
        <p:txBody>
          <a:bodyPr anchor="t"/>
          <a:lstStyle/>
          <a:p>
            <a:pPr algn="ctr"/>
            <a:r>
              <a:rPr lang="en-US" sz="1200" dirty="0" smtClean="0">
                <a:solidFill>
                  <a:srgbClr val="1E1E1E"/>
                </a:solidFill>
              </a:rPr>
              <a:t>Knowledge Store</a:t>
            </a:r>
          </a:p>
        </p:txBody>
      </p:sp>
      <p:sp>
        <p:nvSpPr>
          <p:cNvPr id="25" name="Rounded Rectangle 24"/>
          <p:cNvSpPr/>
          <p:nvPr/>
        </p:nvSpPr>
        <p:spPr>
          <a:xfrm>
            <a:off x="1937927" y="3728254"/>
            <a:ext cx="1033800" cy="287846"/>
          </a:xfrm>
          <a:prstGeom prst="roundRect">
            <a:avLst>
              <a:gd name="adj" fmla="val 5758"/>
            </a:avLst>
          </a:prstGeom>
          <a:solidFill>
            <a:schemeClr val="accent1">
              <a:lumMod val="20000"/>
              <a:lumOff val="80000"/>
            </a:schemeClr>
          </a:solidFill>
          <a:ln w="127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r>
              <a:rPr lang="en-US" sz="1050" dirty="0" smtClean="0">
                <a:solidFill>
                  <a:prstClr val="black">
                    <a:lumMod val="65000"/>
                    <a:lumOff val="35000"/>
                  </a:prstClr>
                </a:solidFill>
                <a:cs typeface="Calibri"/>
              </a:rPr>
              <a:t>Models</a:t>
            </a:r>
          </a:p>
        </p:txBody>
      </p:sp>
      <p:sp>
        <p:nvSpPr>
          <p:cNvPr id="26" name="Rounded Rectangle 25"/>
          <p:cNvSpPr/>
          <p:nvPr/>
        </p:nvSpPr>
        <p:spPr>
          <a:xfrm>
            <a:off x="845596" y="3728254"/>
            <a:ext cx="1033800" cy="287846"/>
          </a:xfrm>
          <a:prstGeom prst="roundRect">
            <a:avLst>
              <a:gd name="adj" fmla="val 5758"/>
            </a:avLst>
          </a:prstGeom>
          <a:solidFill>
            <a:schemeClr val="accent1">
              <a:lumMod val="20000"/>
              <a:lumOff val="80000"/>
            </a:schemeClr>
          </a:solidFill>
          <a:ln w="127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r>
              <a:rPr lang="en-US" sz="1050" dirty="0" smtClean="0">
                <a:solidFill>
                  <a:prstClr val="black">
                    <a:lumMod val="65000"/>
                    <a:lumOff val="35000"/>
                  </a:prstClr>
                </a:solidFill>
                <a:cs typeface="Calibri"/>
              </a:rPr>
              <a:t>Type-System</a:t>
            </a:r>
          </a:p>
        </p:txBody>
      </p:sp>
      <p:sp>
        <p:nvSpPr>
          <p:cNvPr id="27" name="Rounded Rectangle 26"/>
          <p:cNvSpPr/>
          <p:nvPr/>
        </p:nvSpPr>
        <p:spPr>
          <a:xfrm>
            <a:off x="1937927" y="3382418"/>
            <a:ext cx="1033800" cy="287846"/>
          </a:xfrm>
          <a:prstGeom prst="roundRect">
            <a:avLst>
              <a:gd name="adj" fmla="val 5758"/>
            </a:avLst>
          </a:prstGeom>
          <a:solidFill>
            <a:schemeClr val="accent1">
              <a:lumMod val="20000"/>
              <a:lumOff val="80000"/>
            </a:schemeClr>
          </a:solidFill>
          <a:ln w="127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r>
              <a:rPr lang="en-US" sz="1050" dirty="0" smtClean="0">
                <a:solidFill>
                  <a:prstClr val="black">
                    <a:lumMod val="65000"/>
                    <a:lumOff val="35000"/>
                  </a:prstClr>
                </a:solidFill>
                <a:cs typeface="Calibri"/>
              </a:rPr>
              <a:t>Policy Rules</a:t>
            </a:r>
          </a:p>
        </p:txBody>
      </p:sp>
      <p:sp>
        <p:nvSpPr>
          <p:cNvPr id="31" name="Rounded Rectangle 30"/>
          <p:cNvSpPr/>
          <p:nvPr/>
        </p:nvSpPr>
        <p:spPr>
          <a:xfrm>
            <a:off x="845596" y="3382418"/>
            <a:ext cx="1033800" cy="287846"/>
          </a:xfrm>
          <a:prstGeom prst="roundRect">
            <a:avLst>
              <a:gd name="adj" fmla="val 5758"/>
            </a:avLst>
          </a:prstGeom>
          <a:solidFill>
            <a:schemeClr val="accent1">
              <a:lumMod val="20000"/>
              <a:lumOff val="80000"/>
            </a:schemeClr>
          </a:solidFill>
          <a:ln w="127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r>
              <a:rPr lang="en-US" sz="1050" dirty="0" smtClean="0">
                <a:solidFill>
                  <a:prstClr val="black">
                    <a:lumMod val="65000"/>
                    <a:lumOff val="35000"/>
                  </a:prstClr>
                </a:solidFill>
                <a:cs typeface="Calibri"/>
              </a:rPr>
              <a:t>Taxonomies</a:t>
            </a:r>
            <a:endParaRPr lang="en-US" sz="900" dirty="0">
              <a:solidFill>
                <a:prstClr val="black">
                  <a:lumMod val="65000"/>
                  <a:lumOff val="35000"/>
                </a:prstClr>
              </a:solidFill>
              <a:cs typeface="Calibri"/>
            </a:endParaRPr>
          </a:p>
        </p:txBody>
      </p:sp>
    </p:spTree>
    <p:extLst>
      <p:ext uri="{BB962C8B-B14F-4D97-AF65-F5344CB8AC3E}">
        <p14:creationId xmlns:p14="http://schemas.microsoft.com/office/powerpoint/2010/main" val="142889978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solidFill>
                  <a:schemeClr val="accent5"/>
                </a:solidFill>
              </a:rPr>
              <a:t>Disclaimer</a:t>
            </a:r>
            <a:endParaRPr lang="en-US" dirty="0">
              <a:solidFill>
                <a:schemeClr val="accent5"/>
              </a:solidFill>
            </a:endParaRPr>
          </a:p>
        </p:txBody>
      </p:sp>
      <p:sp>
        <p:nvSpPr>
          <p:cNvPr id="6" name="Text Placeholder 2"/>
          <p:cNvSpPr>
            <a:spLocks noGrp="1"/>
          </p:cNvSpPr>
          <p:nvPr>
            <p:ph type="body" sz="quarter" idx="11"/>
          </p:nvPr>
        </p:nvSpPr>
        <p:spPr/>
        <p:txBody>
          <a:bodyPr/>
          <a:lstStyle/>
          <a:p>
            <a:r>
              <a:rPr lang="en-US" sz="2000" dirty="0">
                <a:solidFill>
                  <a:schemeClr val="accent5"/>
                </a:solidFill>
              </a:rPr>
              <a:t>This document may contain product features and technology directions that are under development, may be under development in the future or may ultimately not be developed.</a:t>
            </a:r>
          </a:p>
          <a:p>
            <a:r>
              <a:rPr lang="en-US" sz="2000" dirty="0">
                <a:solidFill>
                  <a:schemeClr val="accent5"/>
                </a:solidFill>
              </a:rPr>
              <a:t>Project capabilities are based on information that is publicly available within the Apache Software Foundation project websites ("Apache").  Progress of the project capabilities can be tracked from inception to release through Apache, however, technical feasibility, market demand, user feedback and the overarching Apache Software Foundation community development process can all effect timing and final delivery.</a:t>
            </a:r>
          </a:p>
          <a:p>
            <a:r>
              <a:rPr lang="en-US" sz="2000" dirty="0">
                <a:solidFill>
                  <a:schemeClr val="accent5"/>
                </a:solidFill>
              </a:rPr>
              <a:t>This document’s description of these features and technology directions does not represent a contractual commitment, promise or obligation from Hortonworks to deliver these features in any generally available product.</a:t>
            </a:r>
          </a:p>
          <a:p>
            <a:r>
              <a:rPr lang="en-US" sz="2000" dirty="0">
                <a:solidFill>
                  <a:schemeClr val="accent5"/>
                </a:solidFill>
              </a:rPr>
              <a:t>Product features and technology directions are subject to change, and must not be included in contracts, purchase orders, or sales agreements of any kind.</a:t>
            </a:r>
          </a:p>
          <a:p>
            <a:r>
              <a:rPr lang="en-US" sz="2000" dirty="0">
                <a:solidFill>
                  <a:schemeClr val="accent5"/>
                </a:solidFill>
              </a:rPr>
              <a:t>Since this document contains an outline of general product development plans, customers should not rely upon it when making purchasing decisions.</a:t>
            </a:r>
          </a:p>
          <a:p>
            <a:pPr lvl="1"/>
            <a:endParaRPr lang="en-US" dirty="0">
              <a:solidFill>
                <a:schemeClr val="accent5"/>
              </a:solidFill>
            </a:endParaRPr>
          </a:p>
        </p:txBody>
      </p:sp>
    </p:spTree>
    <p:extLst>
      <p:ext uri="{BB962C8B-B14F-4D97-AF65-F5344CB8AC3E}">
        <p14:creationId xmlns:p14="http://schemas.microsoft.com/office/powerpoint/2010/main" val="152405532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Business Taxonomy Example : Trucking Tags</a:t>
            </a:r>
            <a:endParaRPr lang="en-US" dirty="0"/>
          </a:p>
        </p:txBody>
      </p:sp>
      <p:sp>
        <p:nvSpPr>
          <p:cNvPr id="3" name="TextBox 2"/>
          <p:cNvSpPr txBox="1"/>
          <p:nvPr/>
        </p:nvSpPr>
        <p:spPr>
          <a:xfrm>
            <a:off x="1072475" y="1390415"/>
            <a:ext cx="914400" cy="914400"/>
          </a:xfrm>
          <a:prstGeom prst="rect">
            <a:avLst/>
          </a:prstGeom>
        </p:spPr>
        <p:txBody>
          <a:bodyPr vert="horz" wrap="none" lIns="91440" tIns="91440" rIns="91440" bIns="91440" rtlCol="0">
            <a:noAutofit/>
          </a:bodyPr>
          <a:lstStyle/>
          <a:p>
            <a:endParaRPr lang="en-US" dirty="0"/>
          </a:p>
        </p:txBody>
      </p:sp>
      <p:graphicFrame>
        <p:nvGraphicFramePr>
          <p:cNvPr id="5" name="Diagram 4"/>
          <p:cNvGraphicFramePr/>
          <p:nvPr>
            <p:extLst>
              <p:ext uri="{D42A27DB-BD31-4B8C-83A1-F6EECF244321}">
                <p14:modId xmlns:p14="http://schemas.microsoft.com/office/powerpoint/2010/main" val="1193381775"/>
              </p:ext>
            </p:extLst>
          </p:nvPr>
        </p:nvGraphicFramePr>
        <p:xfrm>
          <a:off x="2242222" y="541126"/>
          <a:ext cx="8005138" cy="437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extBox 3"/>
          <p:cNvSpPr txBox="1"/>
          <p:nvPr/>
        </p:nvSpPr>
        <p:spPr>
          <a:xfrm>
            <a:off x="1529675" y="3924460"/>
            <a:ext cx="9333186" cy="1530691"/>
          </a:xfrm>
          <a:prstGeom prst="rect">
            <a:avLst/>
          </a:prstGeom>
        </p:spPr>
        <p:txBody>
          <a:bodyPr vert="horz" wrap="none" lIns="91440" tIns="91440" rIns="91440" bIns="91440" rtlCol="0">
            <a:noAutofit/>
          </a:bodyPr>
          <a:lstStyle/>
          <a:p>
            <a:r>
              <a:rPr lang="en-US" sz="2400" b="1" dirty="0" smtClean="0"/>
              <a:t>Search with inheritance:</a:t>
            </a:r>
            <a:endParaRPr lang="en-US" sz="2400" dirty="0" smtClean="0"/>
          </a:p>
          <a:p>
            <a:pPr marL="342900" indent="-342900">
              <a:buFont typeface="Arial" charset="0"/>
              <a:buChar char="•"/>
            </a:pPr>
            <a:r>
              <a:rPr lang="en-US" sz="2400" dirty="0" smtClean="0"/>
              <a:t>Sensitivity = All</a:t>
            </a:r>
          </a:p>
          <a:p>
            <a:pPr marL="342900" indent="-342900">
              <a:buFont typeface="Arial" charset="0"/>
              <a:buChar char="•"/>
            </a:pPr>
            <a:r>
              <a:rPr lang="en-US" sz="2400" dirty="0" smtClean="0"/>
              <a:t>Financial = Financial, Violation</a:t>
            </a:r>
          </a:p>
          <a:p>
            <a:pPr marL="342900" indent="-342900">
              <a:buFont typeface="Arial" charset="0"/>
              <a:buChar char="•"/>
            </a:pPr>
            <a:r>
              <a:rPr lang="en-US" sz="2400" dirty="0" smtClean="0"/>
              <a:t>Violation = Violation</a:t>
            </a:r>
            <a:endParaRPr lang="en-US" sz="2400" dirty="0"/>
          </a:p>
        </p:txBody>
      </p:sp>
    </p:spTree>
    <p:extLst>
      <p:ext uri="{BB962C8B-B14F-4D97-AF65-F5344CB8AC3E}">
        <p14:creationId xmlns:p14="http://schemas.microsoft.com/office/powerpoint/2010/main" val="427249991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Traits (Tag) to Entity Mapping</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983228458"/>
              </p:ext>
            </p:extLst>
          </p:nvPr>
        </p:nvGraphicFramePr>
        <p:xfrm>
          <a:off x="901022" y="1394181"/>
          <a:ext cx="8125884" cy="2468596"/>
        </p:xfrm>
        <a:graphic>
          <a:graphicData uri="http://schemas.openxmlformats.org/drawingml/2006/table">
            <a:tbl>
              <a:tblPr firstRow="1" bandRow="1">
                <a:tableStyleId>{5C22544A-7EE6-4342-B048-85BDC9FD1C3A}</a:tableStyleId>
              </a:tblPr>
              <a:tblGrid>
                <a:gridCol w="4062942"/>
                <a:gridCol w="4062942"/>
              </a:tblGrid>
              <a:tr h="435959">
                <a:tc>
                  <a:txBody>
                    <a:bodyPr/>
                    <a:lstStyle/>
                    <a:p>
                      <a:r>
                        <a:rPr lang="en-US" dirty="0" smtClean="0"/>
                        <a:t>Trait</a:t>
                      </a:r>
                      <a:r>
                        <a:rPr lang="en-US" baseline="0" dirty="0" smtClean="0"/>
                        <a:t> (Tag)</a:t>
                      </a:r>
                      <a:endParaRPr lang="en-US" dirty="0"/>
                    </a:p>
                  </a:txBody>
                  <a:tcPr/>
                </a:tc>
                <a:tc>
                  <a:txBody>
                    <a:bodyPr/>
                    <a:lstStyle/>
                    <a:p>
                      <a:r>
                        <a:rPr lang="en-US" dirty="0" smtClean="0"/>
                        <a:t>Entity</a:t>
                      </a:r>
                      <a:endParaRPr lang="en-US" dirty="0"/>
                    </a:p>
                  </a:txBody>
                  <a:tcPr/>
                </a:tc>
              </a:tr>
              <a:tr h="752477">
                <a:tc>
                  <a:txBody>
                    <a:bodyPr/>
                    <a:lstStyle/>
                    <a:p>
                      <a:r>
                        <a:rPr lang="en-US" dirty="0" smtClean="0"/>
                        <a:t>EMP_PII:</a:t>
                      </a:r>
                    </a:p>
                    <a:p>
                      <a:r>
                        <a:rPr lang="en-US" dirty="0" smtClean="0"/>
                        <a:t>Personally Identifiable</a:t>
                      </a:r>
                      <a:r>
                        <a:rPr lang="en-US" baseline="0" dirty="0" smtClean="0"/>
                        <a:t> Information</a:t>
                      </a:r>
                      <a:endParaRPr lang="en-US" dirty="0"/>
                    </a:p>
                  </a:txBody>
                  <a:tcPr/>
                </a:tc>
                <a:tc>
                  <a:txBody>
                    <a:bodyPr/>
                    <a:lstStyle/>
                    <a:p>
                      <a:r>
                        <a:rPr lang="en-US" dirty="0" smtClean="0"/>
                        <a:t>DRIVERS</a:t>
                      </a:r>
                      <a:endParaRPr lang="en-US" dirty="0"/>
                    </a:p>
                  </a:txBody>
                  <a:tcPr/>
                </a:tc>
              </a:tr>
              <a:tr h="435959">
                <a:tc>
                  <a:txBody>
                    <a:bodyPr/>
                    <a:lstStyle/>
                    <a:p>
                      <a:r>
                        <a:rPr lang="en-US" dirty="0" smtClean="0"/>
                        <a:t>Financial:</a:t>
                      </a:r>
                    </a:p>
                    <a:p>
                      <a:r>
                        <a:rPr lang="en-US" dirty="0" smtClean="0"/>
                        <a:t>Revenue</a:t>
                      </a:r>
                      <a:r>
                        <a:rPr lang="en-US" baseline="0" dirty="0" smtClean="0"/>
                        <a:t> information</a:t>
                      </a:r>
                      <a:endParaRPr lang="en-US" dirty="0"/>
                    </a:p>
                  </a:txBody>
                  <a:tcPr/>
                </a:tc>
                <a:tc>
                  <a:txBody>
                    <a:bodyPr/>
                    <a:lstStyle/>
                    <a:p>
                      <a:r>
                        <a:rPr lang="en-US" dirty="0" smtClean="0"/>
                        <a:t>TIMESHEET,</a:t>
                      </a:r>
                      <a:r>
                        <a:rPr lang="en-US" baseline="0" dirty="0" smtClean="0"/>
                        <a:t> </a:t>
                      </a:r>
                      <a:r>
                        <a:rPr lang="en-US" baseline="0" dirty="0" err="1" smtClean="0"/>
                        <a:t>bad_drivers</a:t>
                      </a:r>
                      <a:endParaRPr lang="en-US" dirty="0"/>
                    </a:p>
                  </a:txBody>
                  <a:tcPr/>
                </a:tc>
              </a:tr>
              <a:tr h="435959">
                <a:tc>
                  <a:txBody>
                    <a:bodyPr/>
                    <a:lstStyle/>
                    <a:p>
                      <a:r>
                        <a:rPr lang="en-US" dirty="0" err="1" smtClean="0"/>
                        <a:t>Rule_Violations</a:t>
                      </a:r>
                      <a:r>
                        <a:rPr lang="en-US" dirty="0" smtClean="0"/>
                        <a:t>:</a:t>
                      </a:r>
                    </a:p>
                    <a:p>
                      <a:r>
                        <a:rPr lang="en-US" dirty="0" smtClean="0"/>
                        <a:t>Civil</a:t>
                      </a:r>
                      <a:r>
                        <a:rPr lang="en-US" baseline="0" dirty="0" smtClean="0"/>
                        <a:t> Penalties</a:t>
                      </a:r>
                      <a:endParaRPr lang="en-US" dirty="0"/>
                    </a:p>
                  </a:txBody>
                  <a:tcPr/>
                </a:tc>
                <a:tc>
                  <a:txBody>
                    <a:bodyPr/>
                    <a:lstStyle/>
                    <a:p>
                      <a:r>
                        <a:rPr lang="en-US" dirty="0" err="1" smtClean="0"/>
                        <a:t>bad_</a:t>
                      </a:r>
                      <a:r>
                        <a:rPr lang="en-US" baseline="0" dirty="0" err="1" smtClean="0"/>
                        <a:t>drivers</a:t>
                      </a:r>
                      <a:endParaRPr lang="en-US" dirty="0"/>
                    </a:p>
                  </a:txBody>
                  <a:tcPr/>
                </a:tc>
              </a:tr>
            </a:tbl>
          </a:graphicData>
        </a:graphic>
      </p:graphicFrame>
    </p:spTree>
    <p:extLst>
      <p:ext uri="{BB962C8B-B14F-4D97-AF65-F5344CB8AC3E}">
        <p14:creationId xmlns:p14="http://schemas.microsoft.com/office/powerpoint/2010/main" val="348500793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ounded Rectangle 17"/>
          <p:cNvSpPr/>
          <p:nvPr/>
        </p:nvSpPr>
        <p:spPr>
          <a:xfrm>
            <a:off x="4901852" y="3593859"/>
            <a:ext cx="6664602" cy="2183767"/>
          </a:xfrm>
          <a:prstGeom prst="roundRect">
            <a:avLst>
              <a:gd name="adj" fmla="val 7064"/>
            </a:avLst>
          </a:pr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19" name="Rounded Rectangle 18"/>
          <p:cNvSpPr/>
          <p:nvPr/>
        </p:nvSpPr>
        <p:spPr>
          <a:xfrm>
            <a:off x="4902056" y="1139108"/>
            <a:ext cx="6664602" cy="2183767"/>
          </a:xfrm>
          <a:prstGeom prst="roundRect">
            <a:avLst>
              <a:gd name="adj" fmla="val 7064"/>
            </a:avLst>
          </a:prstGeom>
          <a:solidFill>
            <a:schemeClr val="accent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5" name="Title 4"/>
          <p:cNvSpPr>
            <a:spLocks noGrp="1"/>
          </p:cNvSpPr>
          <p:nvPr>
            <p:ph type="title"/>
          </p:nvPr>
        </p:nvSpPr>
        <p:spPr/>
        <p:txBody>
          <a:bodyPr/>
          <a:lstStyle/>
          <a:p>
            <a:r>
              <a:rPr lang="en-US" dirty="0" smtClean="0"/>
              <a:t>What is available now versus later ?</a:t>
            </a:r>
            <a:endParaRPr lang="en-US" dirty="0"/>
          </a:p>
        </p:txBody>
      </p:sp>
      <p:sp>
        <p:nvSpPr>
          <p:cNvPr id="2" name="Text Placeholder 1"/>
          <p:cNvSpPr>
            <a:spLocks noGrp="1"/>
          </p:cNvSpPr>
          <p:nvPr>
            <p:ph type="body" sz="quarter" idx="11"/>
          </p:nvPr>
        </p:nvSpPr>
        <p:spPr>
          <a:xfrm>
            <a:off x="5120043" y="1287958"/>
            <a:ext cx="6097638" cy="4373254"/>
          </a:xfrm>
        </p:spPr>
        <p:txBody>
          <a:bodyPr/>
          <a:lstStyle/>
          <a:p>
            <a:r>
              <a:rPr lang="en-US" sz="2000" dirty="0" smtClean="0"/>
              <a:t>Metadata Services – HDP 2.3</a:t>
            </a:r>
            <a:endParaRPr lang="en-US" dirty="0" smtClean="0"/>
          </a:p>
          <a:p>
            <a:pPr marL="509565" lvl="2" indent="-342900"/>
            <a:r>
              <a:rPr lang="en-US" sz="1600" b="0" dirty="0" smtClean="0"/>
              <a:t>Business Taxonomy - classification</a:t>
            </a:r>
          </a:p>
          <a:p>
            <a:pPr marL="509565" lvl="2" indent="-342900"/>
            <a:r>
              <a:rPr lang="en-US" sz="1600" b="0" dirty="0" smtClean="0"/>
              <a:t>Operational Data – Model for Hive: DB, Tables, Col,</a:t>
            </a:r>
          </a:p>
          <a:p>
            <a:pPr marL="509565" lvl="2" indent="-342900"/>
            <a:r>
              <a:rPr lang="en-US" sz="1600" dirty="0" smtClean="0"/>
              <a:t>Centralized location for all </a:t>
            </a:r>
            <a:r>
              <a:rPr lang="en-US" sz="1600" dirty="0"/>
              <a:t>m</a:t>
            </a:r>
            <a:r>
              <a:rPr lang="en-US" sz="1600" dirty="0" smtClean="0"/>
              <a:t>etadata </a:t>
            </a:r>
            <a:r>
              <a:rPr lang="en-US" sz="1600" b="1" dirty="0" smtClean="0">
                <a:solidFill>
                  <a:srgbClr val="FF0000"/>
                </a:solidFill>
              </a:rPr>
              <a:t>inside HDP</a:t>
            </a:r>
          </a:p>
          <a:p>
            <a:pPr marL="509565" lvl="2" indent="-342900"/>
            <a:r>
              <a:rPr lang="en-US" sz="1600" dirty="0" smtClean="0"/>
              <a:t>Single Interface point for Metadata Exchange with platforms </a:t>
            </a:r>
            <a:r>
              <a:rPr lang="en-US" sz="1600" b="1" dirty="0" smtClean="0">
                <a:solidFill>
                  <a:srgbClr val="FF0000"/>
                </a:solidFill>
              </a:rPr>
              <a:t>outside of HDP.</a:t>
            </a:r>
          </a:p>
          <a:p>
            <a:pPr marL="509565" lvl="2" indent="-342900"/>
            <a:endParaRPr lang="en-US" sz="1600" b="1" dirty="0" smtClean="0">
              <a:solidFill>
                <a:srgbClr val="FF0000"/>
              </a:solidFill>
            </a:endParaRPr>
          </a:p>
          <a:p>
            <a:r>
              <a:rPr lang="en-US" sz="2000" dirty="0" smtClean="0"/>
              <a:t>Metadata will enrich every component</a:t>
            </a:r>
          </a:p>
          <a:p>
            <a:pPr marL="509565" lvl="2" indent="-342900"/>
            <a:r>
              <a:rPr lang="en-US" sz="1600" dirty="0" smtClean="0"/>
              <a:t>Hive – Complete lineage, every SQL tracked – </a:t>
            </a:r>
            <a:r>
              <a:rPr lang="en-US" sz="1600" b="1" dirty="0" smtClean="0"/>
              <a:t>HDP 2.3 </a:t>
            </a:r>
          </a:p>
          <a:p>
            <a:pPr marL="509565" lvl="2" indent="-342900"/>
            <a:r>
              <a:rPr lang="en-US" sz="1600" dirty="0" smtClean="0"/>
              <a:t>Ranger – Tag or Attribute security  ABAC – </a:t>
            </a:r>
            <a:r>
              <a:rPr lang="en-US" sz="1600" b="1" dirty="0" smtClean="0"/>
              <a:t>XXX</a:t>
            </a:r>
          </a:p>
          <a:p>
            <a:pPr marL="509565" lvl="2" indent="-342900"/>
            <a:r>
              <a:rPr lang="en-US" sz="1600" dirty="0" smtClean="0"/>
              <a:t>Falcon –  Business Taxonomy – </a:t>
            </a:r>
            <a:r>
              <a:rPr lang="en-US" sz="1600" b="1" dirty="0" smtClean="0"/>
              <a:t>XXX</a:t>
            </a:r>
          </a:p>
          <a:p>
            <a:pPr marL="342900" indent="-342900">
              <a:buFont typeface="Arial"/>
              <a:buChar char="•"/>
            </a:pPr>
            <a:endParaRPr lang="en-US" dirty="0"/>
          </a:p>
        </p:txBody>
      </p:sp>
      <p:grpSp>
        <p:nvGrpSpPr>
          <p:cNvPr id="7" name="Group 6"/>
          <p:cNvGrpSpPr/>
          <p:nvPr/>
        </p:nvGrpSpPr>
        <p:grpSpPr>
          <a:xfrm>
            <a:off x="941634" y="1828178"/>
            <a:ext cx="3433736" cy="2564634"/>
            <a:chOff x="941634" y="1638384"/>
            <a:chExt cx="3433736" cy="2564634"/>
          </a:xfrm>
          <a:solidFill>
            <a:schemeClr val="accent1">
              <a:lumMod val="20000"/>
              <a:lumOff val="80000"/>
            </a:schemeClr>
          </a:solidFill>
        </p:grpSpPr>
        <p:sp>
          <p:nvSpPr>
            <p:cNvPr id="4" name="Rounded Rectangle 3"/>
            <p:cNvSpPr/>
            <p:nvPr/>
          </p:nvSpPr>
          <p:spPr>
            <a:xfrm>
              <a:off x="941634" y="1638384"/>
              <a:ext cx="3433736" cy="2564634"/>
            </a:xfrm>
            <a:prstGeom prst="roundRect">
              <a:avLst>
                <a:gd name="adj" fmla="val 3472"/>
              </a:avLst>
            </a:prstGeom>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t" anchorCtr="0"/>
            <a:lstStyle/>
            <a:p>
              <a:pPr algn="l"/>
              <a:endParaRPr lang="en-US" sz="2400" b="1" dirty="0" smtClean="0">
                <a:solidFill>
                  <a:schemeClr val="bg2"/>
                </a:solidFill>
              </a:endParaRPr>
            </a:p>
          </p:txBody>
        </p:sp>
        <p:sp>
          <p:nvSpPr>
            <p:cNvPr id="3" name="Rounded Rectangle 2"/>
            <p:cNvSpPr/>
            <p:nvPr/>
          </p:nvSpPr>
          <p:spPr>
            <a:xfrm>
              <a:off x="1175202" y="3110495"/>
              <a:ext cx="3022748" cy="755383"/>
            </a:xfrm>
            <a:prstGeom prst="roundRect">
              <a:avLst/>
            </a:prstGeom>
            <a:solidFill>
              <a:srgbClr val="69BE28"/>
            </a:solidFill>
            <a:ln w="381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ctr"/>
              <a:r>
                <a:rPr lang="en-US" sz="2400" b="1" dirty="0" smtClean="0">
                  <a:solidFill>
                    <a:srgbClr val="FFFFFF"/>
                  </a:solidFill>
                </a:rPr>
                <a:t>Apache Atlas</a:t>
              </a:r>
            </a:p>
          </p:txBody>
        </p:sp>
        <p:sp>
          <p:nvSpPr>
            <p:cNvPr id="428" name="Rounded Rectangle 37"/>
            <p:cNvSpPr>
              <a:spLocks/>
            </p:cNvSpPr>
            <p:nvPr/>
          </p:nvSpPr>
          <p:spPr>
            <a:xfrm>
              <a:off x="1287328"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rgbClr val="69BE28"/>
            </a:solidFill>
            <a:ln w="381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600" b="1" kern="0" dirty="0" smtClean="0">
                  <a:solidFill>
                    <a:srgbClr val="FFFFFF"/>
                  </a:solidFill>
                  <a:latin typeface="Arial"/>
                  <a:cs typeface="Arial"/>
                </a:rPr>
                <a:t>Hive</a:t>
              </a:r>
              <a:endParaRPr lang="en-US" sz="1400" b="1" kern="0" dirty="0" smtClean="0">
                <a:solidFill>
                  <a:srgbClr val="FFFFFF"/>
                </a:solidFill>
                <a:latin typeface="Arial"/>
                <a:cs typeface="Arial"/>
              </a:endParaRPr>
            </a:p>
            <a:p>
              <a:pPr algn="ctr"/>
              <a:endParaRPr lang="en-US" sz="1400" b="1" kern="0" dirty="0">
                <a:solidFill>
                  <a:srgbClr val="FFFFFF"/>
                </a:solidFill>
                <a:latin typeface="Arial"/>
                <a:cs typeface="Arial"/>
              </a:endParaRPr>
            </a:p>
          </p:txBody>
        </p:sp>
        <p:sp>
          <p:nvSpPr>
            <p:cNvPr id="573" name="Rounded Rectangle 37"/>
            <p:cNvSpPr>
              <a:spLocks/>
            </p:cNvSpPr>
            <p:nvPr/>
          </p:nvSpPr>
          <p:spPr>
            <a:xfrm>
              <a:off x="1854013"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grp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rgbClr val="1E1E1E">
                      <a:lumMod val="75000"/>
                      <a:lumOff val="25000"/>
                    </a:srgbClr>
                  </a:solidFill>
                  <a:latin typeface="Arial"/>
                  <a:cs typeface="Arial"/>
                </a:rPr>
                <a:t>Ranger</a:t>
              </a:r>
            </a:p>
            <a:p>
              <a:pPr algn="ctr"/>
              <a:endParaRPr lang="en-US" sz="1400" b="1" kern="0" dirty="0">
                <a:solidFill>
                  <a:srgbClr val="1E1E1E">
                    <a:lumMod val="75000"/>
                    <a:lumOff val="25000"/>
                  </a:srgbClr>
                </a:solidFill>
                <a:latin typeface="Arial"/>
                <a:cs typeface="Arial"/>
              </a:endParaRPr>
            </a:p>
          </p:txBody>
        </p:sp>
        <p:sp>
          <p:nvSpPr>
            <p:cNvPr id="575" name="Rounded Rectangle 37"/>
            <p:cNvSpPr>
              <a:spLocks/>
            </p:cNvSpPr>
            <p:nvPr/>
          </p:nvSpPr>
          <p:spPr>
            <a:xfrm>
              <a:off x="2420698"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grp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rgbClr val="1E1E1E">
                      <a:lumMod val="75000"/>
                      <a:lumOff val="25000"/>
                    </a:srgbClr>
                  </a:solidFill>
                  <a:latin typeface="Arial"/>
                  <a:cs typeface="Arial"/>
                </a:rPr>
                <a:t>Falcon</a:t>
              </a:r>
            </a:p>
            <a:p>
              <a:pPr algn="ctr"/>
              <a:endParaRPr lang="en-US" sz="1400" b="1" kern="0" dirty="0">
                <a:solidFill>
                  <a:srgbClr val="1E1E1E">
                    <a:lumMod val="75000"/>
                    <a:lumOff val="25000"/>
                  </a:srgbClr>
                </a:solidFill>
                <a:latin typeface="Arial"/>
                <a:cs typeface="Arial"/>
              </a:endParaRPr>
            </a:p>
          </p:txBody>
        </p:sp>
        <p:sp>
          <p:nvSpPr>
            <p:cNvPr id="576" name="Rounded Rectangle 37"/>
            <p:cNvSpPr>
              <a:spLocks/>
            </p:cNvSpPr>
            <p:nvPr/>
          </p:nvSpPr>
          <p:spPr>
            <a:xfrm>
              <a:off x="2987383"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grp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rgbClr val="1E1E1E">
                      <a:lumMod val="75000"/>
                      <a:lumOff val="25000"/>
                    </a:srgbClr>
                  </a:solidFill>
                  <a:latin typeface="Arial"/>
                  <a:cs typeface="Arial"/>
                </a:rPr>
                <a:t>Kafka</a:t>
              </a:r>
            </a:p>
          </p:txBody>
        </p:sp>
        <p:sp>
          <p:nvSpPr>
            <p:cNvPr id="577" name="Rounded Rectangle 37"/>
            <p:cNvSpPr>
              <a:spLocks/>
            </p:cNvSpPr>
            <p:nvPr/>
          </p:nvSpPr>
          <p:spPr>
            <a:xfrm>
              <a:off x="3554067" y="1957462"/>
              <a:ext cx="509015" cy="1286528"/>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grp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pPr algn="ctr"/>
              <a:r>
                <a:rPr lang="en-US" sz="1400" b="1" kern="0" dirty="0" smtClean="0">
                  <a:solidFill>
                    <a:srgbClr val="1E1E1E">
                      <a:lumMod val="75000"/>
                      <a:lumOff val="25000"/>
                    </a:srgbClr>
                  </a:solidFill>
                  <a:latin typeface="Arial"/>
                  <a:cs typeface="Arial"/>
                </a:rPr>
                <a:t>Storm</a:t>
              </a:r>
            </a:p>
            <a:p>
              <a:pPr algn="ctr"/>
              <a:endParaRPr lang="en-US" sz="1400" b="1" kern="0" dirty="0">
                <a:solidFill>
                  <a:srgbClr val="1E1E1E">
                    <a:lumMod val="75000"/>
                    <a:lumOff val="25000"/>
                  </a:srgbClr>
                </a:solidFill>
                <a:latin typeface="Arial"/>
                <a:cs typeface="Arial"/>
              </a:endParaRPr>
            </a:p>
          </p:txBody>
        </p:sp>
      </p:grpSp>
      <p:sp>
        <p:nvSpPr>
          <p:cNvPr id="6" name="TextBox 5"/>
          <p:cNvSpPr txBox="1"/>
          <p:nvPr/>
        </p:nvSpPr>
        <p:spPr>
          <a:xfrm>
            <a:off x="4814787" y="4562635"/>
            <a:ext cx="914400" cy="914400"/>
          </a:xfrm>
          <a:prstGeom prst="rect">
            <a:avLst/>
          </a:prstGeom>
        </p:spPr>
        <p:txBody>
          <a:bodyPr vert="horz" wrap="none" lIns="91440" tIns="91440" rIns="91440" bIns="91440" rtlCol="0">
            <a:noAutofit/>
          </a:bodyPr>
          <a:lstStyle/>
          <a:p>
            <a:endParaRPr lang="en-US" dirty="0"/>
          </a:p>
        </p:txBody>
      </p:sp>
      <p:sp>
        <p:nvSpPr>
          <p:cNvPr id="8" name="Rounded Rectangle 7"/>
          <p:cNvSpPr/>
          <p:nvPr/>
        </p:nvSpPr>
        <p:spPr>
          <a:xfrm>
            <a:off x="1287328" y="1932220"/>
            <a:ext cx="509015" cy="430072"/>
          </a:xfrm>
          <a:prstGeom prst="roundRect">
            <a:avLst>
              <a:gd name="adj" fmla="val 0"/>
            </a:avLst>
          </a:prstGeom>
          <a:solidFill>
            <a:schemeClr val="accent1"/>
          </a:solidFill>
          <a:ln w="381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ctr"/>
            <a:r>
              <a:rPr lang="en-US" sz="1200" b="1" dirty="0" smtClean="0">
                <a:solidFill>
                  <a:srgbClr val="FFFFFF"/>
                </a:solidFill>
              </a:rPr>
              <a:t>2.3</a:t>
            </a:r>
            <a:endParaRPr lang="en-US" sz="1100" b="1" dirty="0" smtClean="0">
              <a:solidFill>
                <a:srgbClr val="FFFFFF"/>
              </a:solidFill>
            </a:endParaRPr>
          </a:p>
        </p:txBody>
      </p:sp>
      <p:sp>
        <p:nvSpPr>
          <p:cNvPr id="14" name="Rounded Rectangle 13"/>
          <p:cNvSpPr/>
          <p:nvPr/>
        </p:nvSpPr>
        <p:spPr>
          <a:xfrm>
            <a:off x="1854013" y="1932220"/>
            <a:ext cx="1075700" cy="430072"/>
          </a:xfrm>
          <a:prstGeom prst="roundRect">
            <a:avLst>
              <a:gd name="adj" fmla="val 0"/>
            </a:avLst>
          </a:prstGeom>
          <a:solidFill>
            <a:schemeClr val="accent1">
              <a:lumMod val="40000"/>
              <a:lumOff val="60000"/>
            </a:schemeClr>
          </a:solidFill>
          <a:ln w="38100" cmpd="sng">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ctr"/>
            <a:r>
              <a:rPr lang="en-US" sz="1100" b="1" dirty="0" smtClean="0">
                <a:solidFill>
                  <a:srgbClr val="1E1E1E"/>
                </a:solidFill>
              </a:rPr>
              <a:t>Q3</a:t>
            </a:r>
          </a:p>
        </p:txBody>
      </p:sp>
      <p:sp>
        <p:nvSpPr>
          <p:cNvPr id="15" name="Rounded Rectangle 14"/>
          <p:cNvSpPr/>
          <p:nvPr/>
        </p:nvSpPr>
        <p:spPr>
          <a:xfrm>
            <a:off x="2987383" y="1932220"/>
            <a:ext cx="1075699" cy="430072"/>
          </a:xfrm>
          <a:prstGeom prst="roundRect">
            <a:avLst>
              <a:gd name="adj" fmla="val 0"/>
            </a:avLst>
          </a:prstGeom>
          <a:solidFill>
            <a:schemeClr val="bg2"/>
          </a:solidFill>
          <a:ln w="38100" cmpd="sng">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ctr"/>
            <a:r>
              <a:rPr lang="en-US" sz="1100" b="1" dirty="0" smtClean="0">
                <a:solidFill>
                  <a:srgbClr val="1E1E1E"/>
                </a:solidFill>
              </a:rPr>
              <a:t>Q4</a:t>
            </a:r>
          </a:p>
        </p:txBody>
      </p:sp>
      <p:sp>
        <p:nvSpPr>
          <p:cNvPr id="9" name="Rounded Rectangle 8"/>
          <p:cNvSpPr/>
          <p:nvPr/>
        </p:nvSpPr>
        <p:spPr>
          <a:xfrm>
            <a:off x="8828374" y="1294310"/>
            <a:ext cx="559269" cy="403026"/>
          </a:xfrm>
          <a:prstGeom prst="round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ctr"/>
            <a:r>
              <a:rPr lang="en-US" sz="1200" b="1" dirty="0" smtClean="0">
                <a:solidFill>
                  <a:schemeClr val="bg2"/>
                </a:solidFill>
              </a:rPr>
              <a:t>Now</a:t>
            </a:r>
          </a:p>
        </p:txBody>
      </p:sp>
      <p:sp>
        <p:nvSpPr>
          <p:cNvPr id="17" name="Rounded Rectangle 16"/>
          <p:cNvSpPr/>
          <p:nvPr/>
        </p:nvSpPr>
        <p:spPr>
          <a:xfrm>
            <a:off x="10798229" y="4055672"/>
            <a:ext cx="559269" cy="403026"/>
          </a:xfrm>
          <a:prstGeom prst="round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ctr"/>
            <a:r>
              <a:rPr lang="en-US" sz="1200" b="1" dirty="0" smtClean="0">
                <a:solidFill>
                  <a:schemeClr val="bg2"/>
                </a:solidFill>
              </a:rPr>
              <a:t>Now</a:t>
            </a:r>
          </a:p>
        </p:txBody>
      </p:sp>
    </p:spTree>
    <p:extLst>
      <p:ext uri="{BB962C8B-B14F-4D97-AF65-F5344CB8AC3E}">
        <p14:creationId xmlns:p14="http://schemas.microsoft.com/office/powerpoint/2010/main" val="302737642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Concepts</a:t>
            </a:r>
            <a:endParaRPr lang="en-US" dirty="0"/>
          </a:p>
        </p:txBody>
      </p:sp>
      <p:sp>
        <p:nvSpPr>
          <p:cNvPr id="3" name="TextBox 2"/>
          <p:cNvSpPr txBox="1"/>
          <p:nvPr/>
        </p:nvSpPr>
        <p:spPr>
          <a:xfrm>
            <a:off x="769371" y="1071335"/>
            <a:ext cx="9729600" cy="4403776"/>
          </a:xfrm>
          <a:prstGeom prst="rect">
            <a:avLst/>
          </a:prstGeom>
        </p:spPr>
        <p:txBody>
          <a:bodyPr vert="horz" wrap="square" lIns="91440" tIns="91440" rIns="91440" bIns="91440" rtlCol="0">
            <a:noAutofit/>
          </a:bodyPr>
          <a:lstStyle/>
          <a:p>
            <a:endParaRPr lang="en-US" dirty="0" smtClean="0"/>
          </a:p>
          <a:p>
            <a:pPr marL="342900" indent="-342900">
              <a:buFont typeface="Arial" charset="0"/>
              <a:buChar char="•"/>
            </a:pPr>
            <a:r>
              <a:rPr lang="en-US" sz="2000" b="1" dirty="0" smtClean="0"/>
              <a:t>Business Taxonomy </a:t>
            </a:r>
            <a:r>
              <a:rPr lang="en-US" sz="2000" dirty="0" smtClean="0"/>
              <a:t>(Classification) </a:t>
            </a:r>
            <a:r>
              <a:rPr lang="en-US" sz="2000" dirty="0"/>
              <a:t>– </a:t>
            </a:r>
            <a:r>
              <a:rPr lang="en-US" sz="2000" dirty="0" smtClean="0"/>
              <a:t>The </a:t>
            </a:r>
            <a:r>
              <a:rPr lang="en-US" sz="2000" dirty="0"/>
              <a:t>practice and science of classification of things or concepts, including the principles that underlie such </a:t>
            </a:r>
            <a:r>
              <a:rPr lang="en-US" sz="2000" dirty="0" smtClean="0"/>
              <a:t>classification.  The business logical organization model</a:t>
            </a:r>
            <a:r>
              <a:rPr lang="en-US" sz="2000" dirty="0"/>
              <a:t> </a:t>
            </a:r>
            <a:r>
              <a:rPr lang="en-US" sz="2000" dirty="0" smtClean="0"/>
              <a:t>includes </a:t>
            </a:r>
            <a:r>
              <a:rPr lang="en-US" sz="2000" dirty="0"/>
              <a:t>h</a:t>
            </a:r>
            <a:r>
              <a:rPr lang="en-US" sz="2000" dirty="0" smtClean="0"/>
              <a:t>ierarchical &amp; inheritance.</a:t>
            </a:r>
          </a:p>
          <a:p>
            <a:endParaRPr lang="en-US" sz="2000" dirty="0" smtClean="0"/>
          </a:p>
          <a:p>
            <a:pPr marL="342900" indent="-342900">
              <a:buFont typeface="Arial" charset="0"/>
              <a:buChar char="•"/>
            </a:pPr>
            <a:r>
              <a:rPr lang="en-US" sz="2000" b="1" dirty="0" smtClean="0"/>
              <a:t>Data Lineage</a:t>
            </a:r>
            <a:r>
              <a:rPr lang="en-US" sz="2000" dirty="0" smtClean="0"/>
              <a:t> (Provenance) – </a:t>
            </a:r>
            <a:r>
              <a:rPr lang="en-US" sz="2000" dirty="0"/>
              <a:t>Data lineage is defined as a data life cycle that includes the data's origins and where it moves over time</a:t>
            </a:r>
            <a:r>
              <a:rPr lang="en-US" sz="2000" dirty="0" smtClean="0"/>
              <a:t>.” </a:t>
            </a:r>
            <a:r>
              <a:rPr lang="en-US" sz="2000" dirty="0"/>
              <a:t>It describes what happens to data as it goes through diverse processes. It helps provide visibility into the analytics pipeline and simplifies tracing errors back to their sources. </a:t>
            </a:r>
            <a:endParaRPr lang="en-US" sz="2000" dirty="0" smtClean="0"/>
          </a:p>
          <a:p>
            <a:pPr marL="342900" indent="-342900">
              <a:buFont typeface="Arial" charset="0"/>
              <a:buChar char="•"/>
            </a:pPr>
            <a:endParaRPr lang="en-US" sz="2000" dirty="0" smtClean="0"/>
          </a:p>
          <a:p>
            <a:pPr marL="342900" indent="-342900">
              <a:buFont typeface="Arial" charset="0"/>
              <a:buChar char="•"/>
            </a:pPr>
            <a:r>
              <a:rPr lang="en-US" sz="2000" b="1" dirty="0" smtClean="0"/>
              <a:t>Tags: Traits </a:t>
            </a:r>
            <a:r>
              <a:rPr lang="en-US" sz="2000" b="1" dirty="0" err="1" smtClean="0"/>
              <a:t>vs</a:t>
            </a:r>
            <a:r>
              <a:rPr lang="en-US" sz="2000" b="1" dirty="0" smtClean="0"/>
              <a:t> Label – </a:t>
            </a:r>
            <a:r>
              <a:rPr lang="en-US" sz="2000" dirty="0" smtClean="0"/>
              <a:t>Falcon has free form labels.   Atlas has Traits (aka Tags) that are hierarchical and prevent duplication</a:t>
            </a:r>
          </a:p>
        </p:txBody>
      </p:sp>
    </p:spTree>
    <p:extLst>
      <p:ext uri="{BB962C8B-B14F-4D97-AF65-F5344CB8AC3E}">
        <p14:creationId xmlns:p14="http://schemas.microsoft.com/office/powerpoint/2010/main" val="201878852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Apache Atlas Screens</a:t>
            </a:r>
            <a:endParaRPr lang="en-US" dirty="0"/>
          </a:p>
        </p:txBody>
      </p:sp>
      <p:sp>
        <p:nvSpPr>
          <p:cNvPr id="5" name="Subtitle 4"/>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312630443"/>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Content Placeholder 4" descr="Screen Shot 2015-06-08 at 1.49.45 PM.png"/>
          <p:cNvPicPr>
            <a:picLocks noGrp="1" noChangeAspect="1"/>
          </p:cNvPicPr>
          <p:nvPr>
            <p:ph idx="1"/>
          </p:nvPr>
        </p:nvPicPr>
        <p:blipFill rotWithShape="1">
          <a:blip r:embed="rId2" cstate="print">
            <a:extLst>
              <a:ext uri="{28A0092B-C50C-407E-A947-70E740481C1C}">
                <a14:useLocalDpi xmlns:a14="http://schemas.microsoft.com/office/drawing/2010/main"/>
              </a:ext>
            </a:extLst>
          </a:blip>
          <a:srcRect/>
          <a:stretch/>
        </p:blipFill>
        <p:spPr>
          <a:xfrm>
            <a:off x="0" y="0"/>
            <a:ext cx="12188825" cy="6831757"/>
          </a:xfrm>
        </p:spPr>
      </p:pic>
      <p:sp>
        <p:nvSpPr>
          <p:cNvPr id="3" name="Slide Number Placeholder 2"/>
          <p:cNvSpPr>
            <a:spLocks noGrp="1"/>
          </p:cNvSpPr>
          <p:nvPr>
            <p:ph type="sldNum" sz="quarter" idx="4"/>
          </p:nvPr>
        </p:nvSpPr>
        <p:spPr/>
        <p:txBody>
          <a:bodyPr/>
          <a:lstStyle/>
          <a:p>
            <a:fld id="{13BDBACA-B5F5-394C-AF1A-AF4F872C3316}" type="slidenum">
              <a:rPr lang="en-US" smtClean="0"/>
              <a:pPr/>
              <a:t>25</a:t>
            </a:fld>
            <a:endParaRPr lang="en-US" dirty="0"/>
          </a:p>
        </p:txBody>
      </p:sp>
    </p:spTree>
    <p:extLst>
      <p:ext uri="{BB962C8B-B14F-4D97-AF65-F5344CB8AC3E}">
        <p14:creationId xmlns:p14="http://schemas.microsoft.com/office/powerpoint/2010/main" val="885420959"/>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Box 2"/>
          <p:cNvSpPr txBox="1"/>
          <p:nvPr/>
        </p:nvSpPr>
        <p:spPr>
          <a:xfrm>
            <a:off x="5930900" y="4343400"/>
            <a:ext cx="914400" cy="914400"/>
          </a:xfrm>
          <a:prstGeom prst="rect">
            <a:avLst/>
          </a:prstGeom>
        </p:spPr>
        <p:txBody>
          <a:bodyPr vert="horz" wrap="none" lIns="91440" tIns="91440" rIns="91440" bIns="91440" rtlCol="0">
            <a:noAutofit/>
          </a:bodyPr>
          <a:lstStyle/>
          <a:p>
            <a:endParaRPr lang="en-US" dirty="0"/>
          </a:p>
        </p:txBody>
      </p:sp>
      <p:sp>
        <p:nvSpPr>
          <p:cNvPr id="5" name="Text Placeholder 4"/>
          <p:cNvSpPr>
            <a:spLocks noGrp="1"/>
          </p:cNvSpPr>
          <p:nvPr>
            <p:ph type="body" sz="quarter" idx="11"/>
          </p:nvPr>
        </p:nvSpPr>
        <p:spPr/>
        <p:txBody>
          <a:bodyPr/>
          <a:lstStyle/>
          <a:p>
            <a:endParaRPr lang="en-US" dirty="0"/>
          </a:p>
        </p:txBody>
      </p:sp>
      <p:sp>
        <p:nvSpPr>
          <p:cNvPr id="6" name="Title 5"/>
          <p:cNvSpPr>
            <a:spLocks noGrp="1"/>
          </p:cNvSpPr>
          <p:nvPr>
            <p:ph type="title"/>
          </p:nvPr>
        </p:nvSpPr>
        <p:spPr/>
        <p:txBody>
          <a:bodyPr/>
          <a:lstStyle/>
          <a:p>
            <a:endParaRPr lang="en-US" dirty="0"/>
          </a:p>
        </p:txBody>
      </p:sp>
      <p:pic>
        <p:nvPicPr>
          <p:cNvPr id="2" name="Picture 1" descr="Screen Shot 2015-06-08 at 10.25.37 AM.png"/>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1" y="1"/>
            <a:ext cx="12188826" cy="6857999"/>
          </a:xfrm>
          <a:prstGeom prst="rect">
            <a:avLst/>
          </a:prstGeom>
        </p:spPr>
      </p:pic>
    </p:spTree>
    <p:extLst>
      <p:ext uri="{BB962C8B-B14F-4D97-AF65-F5344CB8AC3E}">
        <p14:creationId xmlns:p14="http://schemas.microsoft.com/office/powerpoint/2010/main" val="1166026160"/>
      </p:ext>
    </p:extLst>
  </p:cSld>
  <p:clrMapOvr>
    <a:masterClrMapping/>
  </p:clrMapOvr>
  <mc:AlternateContent xmlns:mc="http://schemas.openxmlformats.org/markup-compatibility/2006">
    <mc:Choice xmlns:p14="http://schemas.microsoft.com/office/powerpoint/2010/main" Requires="p14">
      <p:transition p14:dur="0" advClick="0"/>
    </mc:Choice>
    <mc:Fallback>
      <p:transition xmlns:p14="http://schemas.microsoft.com/office/powerpoint/2010/main" advClick="0"/>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Box 2"/>
          <p:cNvSpPr txBox="1"/>
          <p:nvPr/>
        </p:nvSpPr>
        <p:spPr>
          <a:xfrm>
            <a:off x="5930900" y="4343400"/>
            <a:ext cx="914400" cy="914400"/>
          </a:xfrm>
          <a:prstGeom prst="rect">
            <a:avLst/>
          </a:prstGeom>
        </p:spPr>
        <p:txBody>
          <a:bodyPr vert="horz" wrap="none" lIns="91440" tIns="91440" rIns="91440" bIns="91440" rtlCol="0">
            <a:noAutofit/>
          </a:bodyPr>
          <a:lstStyle/>
          <a:p>
            <a:endParaRPr lang="en-US" dirty="0"/>
          </a:p>
        </p:txBody>
      </p:sp>
      <p:sp>
        <p:nvSpPr>
          <p:cNvPr id="5" name="Text Placeholder 4"/>
          <p:cNvSpPr>
            <a:spLocks noGrp="1"/>
          </p:cNvSpPr>
          <p:nvPr>
            <p:ph type="body" sz="quarter" idx="11"/>
          </p:nvPr>
        </p:nvSpPr>
        <p:spPr/>
        <p:txBody>
          <a:bodyPr/>
          <a:lstStyle/>
          <a:p>
            <a:endParaRPr lang="en-US" dirty="0"/>
          </a:p>
        </p:txBody>
      </p:sp>
      <p:sp>
        <p:nvSpPr>
          <p:cNvPr id="6" name="Title 5"/>
          <p:cNvSpPr>
            <a:spLocks noGrp="1"/>
          </p:cNvSpPr>
          <p:nvPr>
            <p:ph type="title"/>
          </p:nvPr>
        </p:nvSpPr>
        <p:spPr/>
        <p:txBody>
          <a:bodyPr/>
          <a:lstStyle/>
          <a:p>
            <a:endParaRPr lang="en-US"/>
          </a:p>
        </p:txBody>
      </p:sp>
      <p:pic>
        <p:nvPicPr>
          <p:cNvPr id="2" name="Picture 1" descr="Screen Shot 2015-06-08 at 10.25.21 AM.png"/>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0" y="1"/>
            <a:ext cx="12188825" cy="6858000"/>
          </a:xfrm>
          <a:prstGeom prst="rect">
            <a:avLst/>
          </a:prstGeom>
        </p:spPr>
      </p:pic>
    </p:spTree>
    <p:extLst>
      <p:ext uri="{BB962C8B-B14F-4D97-AF65-F5344CB8AC3E}">
        <p14:creationId xmlns:p14="http://schemas.microsoft.com/office/powerpoint/2010/main" val="1867626400"/>
      </p:ext>
    </p:extLst>
  </p:cSld>
  <p:clrMapOvr>
    <a:masterClrMapping/>
  </p:clrMapOvr>
  <mc:AlternateContent xmlns:mc="http://schemas.openxmlformats.org/markup-compatibility/2006">
    <mc:Choice xmlns:p14="http://schemas.microsoft.com/office/powerpoint/2010/main" Requires="p14">
      <p:transition p14:dur="0" advClick="0"/>
    </mc:Choice>
    <mc:Fallback>
      <p:transition xmlns:p14="http://schemas.microsoft.com/office/powerpoint/2010/main" advClick="0"/>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Box 2"/>
          <p:cNvSpPr txBox="1"/>
          <p:nvPr/>
        </p:nvSpPr>
        <p:spPr>
          <a:xfrm>
            <a:off x="5930900" y="4343400"/>
            <a:ext cx="914400" cy="914400"/>
          </a:xfrm>
          <a:prstGeom prst="rect">
            <a:avLst/>
          </a:prstGeom>
        </p:spPr>
        <p:txBody>
          <a:bodyPr vert="horz" wrap="none" lIns="91440" tIns="91440" rIns="91440" bIns="91440" rtlCol="0">
            <a:noAutofit/>
          </a:bodyPr>
          <a:lstStyle/>
          <a:p>
            <a:endParaRPr lang="en-US" dirty="0"/>
          </a:p>
        </p:txBody>
      </p:sp>
      <p:pic>
        <p:nvPicPr>
          <p:cNvPr id="2" name="Picture 1" descr="Screen Shot 2015-06-08 at 10.25.16 AM.png"/>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1" y="0"/>
            <a:ext cx="12188825" cy="6858000"/>
          </a:xfrm>
          <a:prstGeom prst="rect">
            <a:avLst/>
          </a:prstGeom>
        </p:spPr>
      </p:pic>
    </p:spTree>
    <p:extLst>
      <p:ext uri="{BB962C8B-B14F-4D97-AF65-F5344CB8AC3E}">
        <p14:creationId xmlns:p14="http://schemas.microsoft.com/office/powerpoint/2010/main" val="1260626448"/>
      </p:ext>
    </p:extLst>
  </p:cSld>
  <p:clrMapOvr>
    <a:masterClrMapping/>
  </p:clrMapOvr>
  <mc:AlternateContent xmlns:mc="http://schemas.openxmlformats.org/markup-compatibility/2006">
    <mc:Choice xmlns:p14="http://schemas.microsoft.com/office/powerpoint/2010/main" Requires="p14">
      <p:transition p14:dur="0" advClick="0"/>
    </mc:Choice>
    <mc:Fallback>
      <p:transition xmlns:p14="http://schemas.microsoft.com/office/powerpoint/2010/main" advClick="0"/>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Box 2"/>
          <p:cNvSpPr txBox="1"/>
          <p:nvPr/>
        </p:nvSpPr>
        <p:spPr>
          <a:xfrm>
            <a:off x="5930900" y="4343400"/>
            <a:ext cx="914400" cy="914400"/>
          </a:xfrm>
          <a:prstGeom prst="rect">
            <a:avLst/>
          </a:prstGeom>
        </p:spPr>
        <p:txBody>
          <a:bodyPr vert="horz" wrap="none" lIns="91440" tIns="91440" rIns="91440" bIns="91440" rtlCol="0">
            <a:noAutofit/>
          </a:bodyPr>
          <a:lstStyle/>
          <a:p>
            <a:endParaRPr lang="en-US" dirty="0"/>
          </a:p>
        </p:txBody>
      </p:sp>
      <p:sp>
        <p:nvSpPr>
          <p:cNvPr id="5" name="Text Placeholder 4"/>
          <p:cNvSpPr>
            <a:spLocks noGrp="1"/>
          </p:cNvSpPr>
          <p:nvPr>
            <p:ph type="body" sz="quarter" idx="11"/>
          </p:nvPr>
        </p:nvSpPr>
        <p:spPr/>
        <p:txBody>
          <a:bodyPr/>
          <a:lstStyle/>
          <a:p>
            <a:endParaRPr lang="en-US" dirty="0"/>
          </a:p>
        </p:txBody>
      </p:sp>
      <p:sp>
        <p:nvSpPr>
          <p:cNvPr id="6" name="Title 5"/>
          <p:cNvSpPr>
            <a:spLocks noGrp="1"/>
          </p:cNvSpPr>
          <p:nvPr>
            <p:ph type="title"/>
          </p:nvPr>
        </p:nvSpPr>
        <p:spPr/>
        <p:txBody>
          <a:bodyPr/>
          <a:lstStyle/>
          <a:p>
            <a:endParaRPr lang="en-US" dirty="0"/>
          </a:p>
        </p:txBody>
      </p:sp>
      <p:pic>
        <p:nvPicPr>
          <p:cNvPr id="4" name="Picture 3" descr="Screen Shot 2015-06-08 at 10.56.00 AM.png"/>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1" y="0"/>
            <a:ext cx="12188825" cy="6883171"/>
          </a:xfrm>
          <a:prstGeom prst="rect">
            <a:avLst/>
          </a:prstGeom>
        </p:spPr>
      </p:pic>
    </p:spTree>
    <p:extLst>
      <p:ext uri="{BB962C8B-B14F-4D97-AF65-F5344CB8AC3E}">
        <p14:creationId xmlns:p14="http://schemas.microsoft.com/office/powerpoint/2010/main" val="1933197247"/>
      </p:ext>
    </p:extLst>
  </p:cSld>
  <p:clrMapOvr>
    <a:masterClrMapping/>
  </p:clrMapOvr>
  <mc:AlternateContent xmlns:mc="http://schemas.openxmlformats.org/markup-compatibility/2006">
    <mc:Choice xmlns:p14="http://schemas.microsoft.com/office/powerpoint/2010/main" Requires="p14">
      <p:transition p14:dur="0" advClick="0"/>
    </mc:Choice>
    <mc:Fallback>
      <p:transition xmlns:p14="http://schemas.microsoft.com/office/powerpoint/2010/main" advClick="0"/>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7640519" y="1230043"/>
            <a:ext cx="2611025" cy="2875739"/>
          </a:xfrm>
          <a:prstGeom prst="roundRect">
            <a:avLst>
              <a:gd name="adj" fmla="val 4080"/>
            </a:avLst>
          </a:prstGeom>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t" anchorCtr="0"/>
          <a:lstStyle/>
          <a:p>
            <a:pPr algn="ctr"/>
            <a:endParaRPr lang="en-US" sz="2800" b="1" dirty="0"/>
          </a:p>
        </p:txBody>
      </p:sp>
      <p:sp>
        <p:nvSpPr>
          <p:cNvPr id="16" name="Rounded Rectangle 15"/>
          <p:cNvSpPr/>
          <p:nvPr/>
        </p:nvSpPr>
        <p:spPr>
          <a:xfrm>
            <a:off x="4515610" y="1230043"/>
            <a:ext cx="2611025" cy="2875739"/>
          </a:xfrm>
          <a:prstGeom prst="roundRect">
            <a:avLst>
              <a:gd name="adj" fmla="val 4080"/>
            </a:avLst>
          </a:prstGeom>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t" anchorCtr="0"/>
          <a:lstStyle/>
          <a:p>
            <a:pPr algn="ctr"/>
            <a:endParaRPr lang="en-US" sz="2800" b="1" dirty="0"/>
          </a:p>
        </p:txBody>
      </p:sp>
      <p:sp>
        <p:nvSpPr>
          <p:cNvPr id="13" name="Rounded Rectangle 12"/>
          <p:cNvSpPr/>
          <p:nvPr/>
        </p:nvSpPr>
        <p:spPr>
          <a:xfrm>
            <a:off x="1382408" y="1256131"/>
            <a:ext cx="2611025" cy="2875739"/>
          </a:xfrm>
          <a:prstGeom prst="roundRect">
            <a:avLst>
              <a:gd name="adj" fmla="val 4080"/>
            </a:avLst>
          </a:prstGeom>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t" anchorCtr="0"/>
          <a:lstStyle/>
          <a:p>
            <a:pPr algn="ctr"/>
            <a:endParaRPr lang="en-US" sz="2800" b="1" dirty="0"/>
          </a:p>
        </p:txBody>
      </p:sp>
      <p:sp>
        <p:nvSpPr>
          <p:cNvPr id="2" name="Title 1"/>
          <p:cNvSpPr>
            <a:spLocks noGrp="1"/>
          </p:cNvSpPr>
          <p:nvPr>
            <p:ph type="title"/>
          </p:nvPr>
        </p:nvSpPr>
        <p:spPr/>
        <p:txBody>
          <a:bodyPr/>
          <a:lstStyle/>
          <a:p>
            <a:r>
              <a:rPr lang="en-US" dirty="0" smtClean="0"/>
              <a:t> </a:t>
            </a:r>
            <a:endParaRPr lang="en-US" dirty="0"/>
          </a:p>
        </p:txBody>
      </p:sp>
      <p:pic>
        <p:nvPicPr>
          <p:cNvPr id="5" name="Picture 4" descr="aahn.bwsmall.400.jpg"/>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8348959" y="1487391"/>
            <a:ext cx="1132047" cy="1290533"/>
          </a:xfrm>
          <a:prstGeom prst="rect">
            <a:avLst/>
          </a:prstGeom>
        </p:spPr>
      </p:pic>
      <p:pic>
        <p:nvPicPr>
          <p:cNvPr id="7" name="Picture 6"/>
          <p:cNvPicPr>
            <a:picLocks noChangeAspect="1"/>
          </p:cNvPicPr>
          <p:nvPr/>
        </p:nvPicPr>
        <p:blipFill rotWithShape="1">
          <a:blip r:embed="rId3">
            <a:extLst>
              <a:ext uri="{BEBA8EAE-BF5A-486C-A8C5-ECC9F3942E4B}">
                <a14:imgProps xmlns:a14="http://schemas.microsoft.com/office/drawing/2010/main">
                  <a14:imgLayer r:embed="rId4">
                    <a14:imgEffect>
                      <a14:saturation sat="104000"/>
                    </a14:imgEffect>
                    <a14:imgEffect>
                      <a14:brightnessContrast contrast="-13000"/>
                    </a14:imgEffect>
                  </a14:imgLayer>
                </a14:imgProps>
              </a:ext>
            </a:extLst>
          </a:blip>
          <a:srcRect l="12451" r="2236"/>
          <a:stretch/>
        </p:blipFill>
        <p:spPr>
          <a:xfrm>
            <a:off x="2066530" y="1442253"/>
            <a:ext cx="1101019" cy="1290533"/>
          </a:xfrm>
          <a:prstGeom prst="rect">
            <a:avLst/>
          </a:prstGeom>
        </p:spPr>
      </p:pic>
      <p:pic>
        <p:nvPicPr>
          <p:cNvPr id="8" name="Picture 7" descr="SV.Small.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57592" y="1471304"/>
            <a:ext cx="1244600" cy="1295400"/>
          </a:xfrm>
          <a:prstGeom prst="rect">
            <a:avLst/>
          </a:prstGeom>
        </p:spPr>
      </p:pic>
      <p:sp>
        <p:nvSpPr>
          <p:cNvPr id="9" name="Rectangle 8"/>
          <p:cNvSpPr/>
          <p:nvPr/>
        </p:nvSpPr>
        <p:spPr>
          <a:xfrm>
            <a:off x="1569498" y="3056482"/>
            <a:ext cx="2260526" cy="830997"/>
          </a:xfrm>
          <a:prstGeom prst="rect">
            <a:avLst/>
          </a:prstGeom>
        </p:spPr>
        <p:txBody>
          <a:bodyPr wrap="square">
            <a:spAutoFit/>
          </a:bodyPr>
          <a:lstStyle/>
          <a:p>
            <a:r>
              <a:rPr lang="en-US" sz="1600" b="1" dirty="0" err="1"/>
              <a:t>Shivaji</a:t>
            </a:r>
            <a:r>
              <a:rPr lang="en-US" sz="1600" b="1" dirty="0"/>
              <a:t> </a:t>
            </a:r>
            <a:r>
              <a:rPr lang="en-US" sz="1600" b="1" dirty="0" err="1"/>
              <a:t>Dutta</a:t>
            </a:r>
            <a:endParaRPr lang="en-US" sz="1600" b="1" dirty="0"/>
          </a:p>
          <a:p>
            <a:r>
              <a:rPr lang="en-US" sz="1600" i="1" dirty="0"/>
              <a:t>Senior Partner </a:t>
            </a:r>
          </a:p>
          <a:p>
            <a:r>
              <a:rPr lang="en-US" sz="1600" i="1" dirty="0"/>
              <a:t>Solutions Engineering</a:t>
            </a:r>
          </a:p>
        </p:txBody>
      </p:sp>
      <p:sp>
        <p:nvSpPr>
          <p:cNvPr id="10" name="Rectangle 9"/>
          <p:cNvSpPr/>
          <p:nvPr/>
        </p:nvSpPr>
        <p:spPr>
          <a:xfrm>
            <a:off x="4642203" y="3105659"/>
            <a:ext cx="2321024" cy="861774"/>
          </a:xfrm>
          <a:prstGeom prst="rect">
            <a:avLst/>
          </a:prstGeom>
        </p:spPr>
        <p:txBody>
          <a:bodyPr wrap="square">
            <a:spAutoFit/>
          </a:bodyPr>
          <a:lstStyle/>
          <a:p>
            <a:r>
              <a:rPr lang="en-US" sz="1600" b="1" dirty="0" err="1" smtClean="0"/>
              <a:t>Seetharam</a:t>
            </a:r>
            <a:r>
              <a:rPr lang="en-US" sz="1600" b="1" dirty="0" smtClean="0"/>
              <a:t> Venkatesh </a:t>
            </a:r>
            <a:endParaRPr lang="en-US" sz="1600" b="1" dirty="0"/>
          </a:p>
          <a:p>
            <a:r>
              <a:rPr lang="en-US" sz="1600" i="1" dirty="0"/>
              <a:t>Lead Architect </a:t>
            </a:r>
          </a:p>
          <a:p>
            <a:r>
              <a:rPr lang="en-US" sz="1600" i="1" dirty="0"/>
              <a:t>Atlas </a:t>
            </a:r>
            <a:r>
              <a:rPr lang="en-US" sz="1600" i="1" dirty="0" smtClean="0"/>
              <a:t>Development</a:t>
            </a:r>
            <a:endParaRPr lang="en-US" sz="1600" i="1" dirty="0"/>
          </a:p>
        </p:txBody>
      </p:sp>
      <p:sp>
        <p:nvSpPr>
          <p:cNvPr id="11" name="Rectangle 10"/>
          <p:cNvSpPr/>
          <p:nvPr/>
        </p:nvSpPr>
        <p:spPr>
          <a:xfrm>
            <a:off x="7898031" y="3067355"/>
            <a:ext cx="2172032" cy="861774"/>
          </a:xfrm>
          <a:prstGeom prst="rect">
            <a:avLst/>
          </a:prstGeom>
        </p:spPr>
        <p:txBody>
          <a:bodyPr wrap="square">
            <a:spAutoFit/>
          </a:bodyPr>
          <a:lstStyle/>
          <a:p>
            <a:r>
              <a:rPr lang="en-US" sz="1600" b="1" dirty="0"/>
              <a:t>Andrew Ahn</a:t>
            </a:r>
          </a:p>
          <a:p>
            <a:r>
              <a:rPr lang="en-US" sz="1600" i="1" dirty="0"/>
              <a:t>Director, Governance </a:t>
            </a:r>
          </a:p>
          <a:p>
            <a:r>
              <a:rPr lang="en-US" sz="1600" i="1" dirty="0"/>
              <a:t>Product Management</a:t>
            </a:r>
          </a:p>
        </p:txBody>
      </p:sp>
    </p:spTree>
    <p:extLst>
      <p:ext uri="{BB962C8B-B14F-4D97-AF65-F5344CB8AC3E}">
        <p14:creationId xmlns:p14="http://schemas.microsoft.com/office/powerpoint/2010/main" val="83690220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duotone>
              <a:prstClr val="black"/>
              <a:schemeClr val="accent1">
                <a:tint val="45000"/>
                <a:satMod val="400000"/>
              </a:schemeClr>
            </a:duotone>
          </a:blip>
          <a:stretch>
            <a:fillRect/>
          </a:stretch>
        </p:blipFill>
        <p:spPr>
          <a:xfrm>
            <a:off x="0" y="0"/>
            <a:ext cx="12188825" cy="7211601"/>
          </a:xfrm>
          <a:prstGeom prst="rect">
            <a:avLst/>
          </a:prstGeom>
        </p:spPr>
      </p:pic>
      <p:sp>
        <p:nvSpPr>
          <p:cNvPr id="4" name="Title 3"/>
          <p:cNvSpPr>
            <a:spLocks noGrp="1"/>
          </p:cNvSpPr>
          <p:nvPr>
            <p:ph type="ctrTitle"/>
          </p:nvPr>
        </p:nvSpPr>
        <p:spPr>
          <a:xfrm>
            <a:off x="-1" y="4793200"/>
            <a:ext cx="12188825" cy="1947835"/>
          </a:xfrm>
          <a:solidFill>
            <a:schemeClr val="bg1">
              <a:alpha val="80000"/>
            </a:schemeClr>
          </a:solidFill>
        </p:spPr>
        <p:txBody>
          <a:bodyPr/>
          <a:lstStyle/>
          <a:p>
            <a:pPr algn="ctr"/>
            <a:r>
              <a:rPr lang="en-US" b="1" dirty="0" smtClean="0"/>
              <a:t>Trucking POC: Ingestion &amp; New ETL </a:t>
            </a:r>
            <a:br>
              <a:rPr lang="en-US" b="1" dirty="0" smtClean="0"/>
            </a:br>
            <a:endParaRPr lang="en-US" b="1" dirty="0"/>
          </a:p>
        </p:txBody>
      </p:sp>
      <p:sp>
        <p:nvSpPr>
          <p:cNvPr id="5" name="Subtitle 4"/>
          <p:cNvSpPr>
            <a:spLocks noGrp="1"/>
          </p:cNvSpPr>
          <p:nvPr>
            <p:ph type="subTitle" idx="1"/>
          </p:nvPr>
        </p:nvSpPr>
        <p:spPr>
          <a:xfrm>
            <a:off x="244420" y="1792627"/>
            <a:ext cx="4176595" cy="908289"/>
          </a:xfrm>
        </p:spPr>
        <p:txBody>
          <a:bodyPr/>
          <a:lstStyle/>
          <a:p>
            <a:endParaRPr lang="en-US" dirty="0"/>
          </a:p>
        </p:txBody>
      </p:sp>
    </p:spTree>
    <p:extLst>
      <p:ext uri="{BB962C8B-B14F-4D97-AF65-F5344CB8AC3E}">
        <p14:creationId xmlns:p14="http://schemas.microsoft.com/office/powerpoint/2010/main" val="170705655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FMCSA–2004–1960: Hours of Service </a:t>
            </a:r>
            <a:r>
              <a:rPr lang="en-US" dirty="0"/>
              <a:t>(</a:t>
            </a:r>
            <a:r>
              <a:rPr lang="en-US" dirty="0" smtClean="0"/>
              <a:t>Drivers)</a:t>
            </a:r>
            <a:endParaRPr lang="en-US" dirty="0"/>
          </a:p>
        </p:txBody>
      </p:sp>
      <p:sp>
        <p:nvSpPr>
          <p:cNvPr id="3" name="Text Placeholder 2"/>
          <p:cNvSpPr>
            <a:spLocks noGrp="1"/>
          </p:cNvSpPr>
          <p:nvPr>
            <p:ph type="body" sz="quarter" idx="11"/>
          </p:nvPr>
        </p:nvSpPr>
        <p:spPr>
          <a:xfrm>
            <a:off x="609441" y="2262925"/>
            <a:ext cx="10969943" cy="4681009"/>
          </a:xfrm>
        </p:spPr>
        <p:txBody>
          <a:bodyPr/>
          <a:lstStyle/>
          <a:p>
            <a:pPr marL="342900" indent="-342900">
              <a:buFont typeface="Arial"/>
              <a:buChar char="•"/>
            </a:pPr>
            <a:r>
              <a:rPr lang="en-US" dirty="0" smtClean="0"/>
              <a:t>11 Hour </a:t>
            </a:r>
            <a:r>
              <a:rPr lang="en-US" dirty="0"/>
              <a:t>Driving Limit:  </a:t>
            </a:r>
            <a:r>
              <a:rPr lang="en-US" b="0" dirty="0"/>
              <a:t>May drive a maximum of 11 hours after 10 consecutive hours off </a:t>
            </a:r>
            <a:r>
              <a:rPr lang="en-US" b="0" dirty="0" smtClean="0"/>
              <a:t>duty…</a:t>
            </a:r>
          </a:p>
          <a:p>
            <a:pPr marL="342900" indent="-342900">
              <a:buFont typeface="Arial"/>
              <a:buChar char="•"/>
            </a:pPr>
            <a:r>
              <a:rPr lang="en-US" dirty="0"/>
              <a:t>14-Hour </a:t>
            </a:r>
            <a:r>
              <a:rPr lang="en-US" dirty="0" smtClean="0"/>
              <a:t>Limit:  </a:t>
            </a:r>
            <a:r>
              <a:rPr lang="en-US" b="0" dirty="0" smtClean="0"/>
              <a:t>May </a:t>
            </a:r>
            <a:r>
              <a:rPr lang="en-US" b="0" dirty="0"/>
              <a:t>not drive beyond the 14th consecutive hour after coming on duty, following 10 consecutive hours off </a:t>
            </a:r>
            <a:r>
              <a:rPr lang="en-US" b="0" dirty="0" smtClean="0"/>
              <a:t>duty…</a:t>
            </a:r>
          </a:p>
          <a:p>
            <a:pPr marL="342900" indent="-342900">
              <a:buFont typeface="Arial"/>
              <a:buChar char="•"/>
            </a:pPr>
            <a:r>
              <a:rPr lang="en-US" i="1" dirty="0" smtClean="0">
                <a:solidFill>
                  <a:schemeClr val="accent1">
                    <a:lumMod val="50000"/>
                  </a:schemeClr>
                </a:solidFill>
              </a:rPr>
              <a:t>60 / 70 Rule:  Drivers many not drive more than 60 hours in 7 days or 70 hours in 8 days. </a:t>
            </a:r>
          </a:p>
          <a:p>
            <a:pPr marL="342900" indent="-342900">
              <a:buFont typeface="Arial"/>
              <a:buChar char="•"/>
            </a:pPr>
            <a:endParaRPr lang="en-US" i="1" dirty="0" smtClean="0">
              <a:solidFill>
                <a:schemeClr val="accent1">
                  <a:lumMod val="50000"/>
                </a:schemeClr>
              </a:solidFill>
            </a:endParaRPr>
          </a:p>
          <a:p>
            <a:pPr algn="r"/>
            <a:r>
              <a:rPr lang="en-US" sz="2000" b="0" i="1" dirty="0" smtClean="0"/>
              <a:t>http</a:t>
            </a:r>
            <a:r>
              <a:rPr lang="en-US" sz="2000" b="0" i="1" dirty="0"/>
              <a:t>://</a:t>
            </a:r>
            <a:r>
              <a:rPr lang="en-US" sz="2000" b="0" i="1" dirty="0" err="1"/>
              <a:t>www.fmcsa.dot.gov</a:t>
            </a:r>
            <a:r>
              <a:rPr lang="en-US" sz="2000" b="0" i="1" dirty="0"/>
              <a:t>/regulations/hours-service/summary-hours-service-regulations</a:t>
            </a:r>
          </a:p>
        </p:txBody>
      </p:sp>
      <p:pic>
        <p:nvPicPr>
          <p:cNvPr id="4" name="Picture 3" descr="Screen Shot 2015-08-07 at 1.07.06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93979" y="1016000"/>
            <a:ext cx="3878640" cy="803206"/>
          </a:xfrm>
          <a:prstGeom prst="rect">
            <a:avLst/>
          </a:prstGeom>
        </p:spPr>
      </p:pic>
    </p:spTree>
    <p:extLst>
      <p:ext uri="{BB962C8B-B14F-4D97-AF65-F5344CB8AC3E}">
        <p14:creationId xmlns:p14="http://schemas.microsoft.com/office/powerpoint/2010/main" val="166761564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p:cNvSpPr/>
          <p:nvPr/>
        </p:nvSpPr>
        <p:spPr>
          <a:xfrm>
            <a:off x="583320" y="4682924"/>
            <a:ext cx="10996064" cy="1512884"/>
          </a:xfrm>
          <a:prstGeom prst="roundRect">
            <a:avLst/>
          </a:pr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10" name="Rounded Rectangle 9"/>
          <p:cNvSpPr/>
          <p:nvPr/>
        </p:nvSpPr>
        <p:spPr>
          <a:xfrm>
            <a:off x="583319" y="2955411"/>
            <a:ext cx="10996064" cy="1711747"/>
          </a:xfrm>
          <a:prstGeom prst="roundRect">
            <a:avLst/>
          </a:prstGeom>
          <a:solidFill>
            <a:schemeClr val="accent6">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4" name="Rounded Rectangle 3"/>
          <p:cNvSpPr/>
          <p:nvPr/>
        </p:nvSpPr>
        <p:spPr>
          <a:xfrm>
            <a:off x="583320" y="840799"/>
            <a:ext cx="10996064" cy="2099445"/>
          </a:xfrm>
          <a:prstGeom prst="roundRect">
            <a:avLst/>
          </a:prstGeom>
          <a:solidFill>
            <a:schemeClr val="accent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2" name="Title 1"/>
          <p:cNvSpPr>
            <a:spLocks noGrp="1"/>
          </p:cNvSpPr>
          <p:nvPr>
            <p:ph type="title"/>
          </p:nvPr>
        </p:nvSpPr>
        <p:spPr/>
        <p:txBody>
          <a:bodyPr/>
          <a:lstStyle/>
          <a:p>
            <a:r>
              <a:rPr lang="en-US" dirty="0" smtClean="0"/>
              <a:t>Truck Driver Violations: </a:t>
            </a:r>
            <a:r>
              <a:rPr lang="en-US" dirty="0"/>
              <a:t>Roles and </a:t>
            </a:r>
            <a:r>
              <a:rPr lang="en-US" dirty="0" smtClean="0"/>
              <a:t>Interests</a:t>
            </a:r>
            <a:endParaRPr lang="en-US" dirty="0"/>
          </a:p>
        </p:txBody>
      </p:sp>
      <p:sp>
        <p:nvSpPr>
          <p:cNvPr id="3" name="Text Placeholder 2"/>
          <p:cNvSpPr>
            <a:spLocks noGrp="1"/>
          </p:cNvSpPr>
          <p:nvPr>
            <p:ph type="body" sz="quarter" idx="11"/>
          </p:nvPr>
        </p:nvSpPr>
        <p:spPr>
          <a:xfrm>
            <a:off x="1576505" y="902423"/>
            <a:ext cx="9669940" cy="4954588"/>
          </a:xfrm>
        </p:spPr>
        <p:txBody>
          <a:bodyPr/>
          <a:lstStyle/>
          <a:p>
            <a:r>
              <a:rPr lang="en-US" sz="2000" i="1" dirty="0" smtClean="0"/>
              <a:t>Business Analyst:  </a:t>
            </a:r>
            <a:r>
              <a:rPr lang="en-US" sz="2000" b="0" dirty="0" smtClean="0"/>
              <a:t>Decision support</a:t>
            </a:r>
            <a:r>
              <a:rPr lang="en-US" sz="2000" b="0" dirty="0"/>
              <a:t>, profit impact </a:t>
            </a:r>
            <a:r>
              <a:rPr lang="en-US" sz="2000" b="0" dirty="0" smtClean="0"/>
              <a:t>analysis – penalties are  approximately 2% of gross revenue for adjusted 5% profit for the industry.  </a:t>
            </a:r>
            <a:r>
              <a:rPr lang="en-US" sz="2000" dirty="0" smtClean="0"/>
              <a:t>Risk potential loss of 20% of net revenue.  </a:t>
            </a:r>
            <a:r>
              <a:rPr lang="en-US" sz="2000" b="0" dirty="0" smtClean="0"/>
              <a:t>What </a:t>
            </a:r>
            <a:r>
              <a:rPr lang="en-US" sz="2000" b="0" dirty="0"/>
              <a:t>is our financial exposure due to violations over past month, year and 5 years? </a:t>
            </a:r>
            <a:r>
              <a:rPr lang="en-US" sz="2000" b="0" dirty="0" smtClean="0"/>
              <a:t>  Do we need to hire drivers ?</a:t>
            </a:r>
            <a:endParaRPr lang="en-US" sz="2000" dirty="0" smtClean="0"/>
          </a:p>
          <a:p>
            <a:pPr lvl="3" indent="0" algn="r">
              <a:buNone/>
            </a:pPr>
            <a:r>
              <a:rPr lang="en-US" sz="1200" b="0" dirty="0" smtClean="0">
                <a:hlinkClick r:id="rId2" invalidUrl="https://www.fmcsa.dot.gov/sites/fmcsa.dot.gov/files/docs/ATTACHMENT-B_UFA-Calculations 508 compliant_0.pdf"/>
              </a:rPr>
              <a:t>https</a:t>
            </a:r>
            <a:r>
              <a:rPr lang="en-US" sz="1200" b="0" dirty="0">
                <a:hlinkClick r:id="rId2" invalidUrl="https://www.fmcsa.dot.gov/sites/fmcsa.dot.gov/files/docs/ATTACHMENT-B_UFA-Calculations 508 compliant_0.pdf"/>
              </a:rPr>
              <a:t>://www.fmcsa.dot.gov/sites/fmcsa.dot.gov/files/docs/ATTACHMENT-B_UFA-Calculations%20508%20compliant_0.</a:t>
            </a:r>
            <a:r>
              <a:rPr lang="en-US" sz="1200" b="0" dirty="0" smtClean="0">
                <a:hlinkClick r:id="rId2" invalidUrl="https://www.fmcsa.dot.gov/sites/fmcsa.dot.gov/files/docs/ATTACHMENT-B_UFA-Calculations 508 compliant_0.pdf"/>
              </a:rPr>
              <a:t>pdf</a:t>
            </a:r>
            <a:endParaRPr lang="en-US" sz="1200" b="0" dirty="0" smtClean="0"/>
          </a:p>
          <a:p>
            <a:pPr lvl="3" indent="0" algn="r">
              <a:buNone/>
            </a:pPr>
            <a:r>
              <a:rPr lang="en-US" sz="1200" b="0" dirty="0"/>
              <a:t>http://</a:t>
            </a:r>
            <a:r>
              <a:rPr lang="en-US" sz="1200" b="0" dirty="0" err="1"/>
              <a:t>www.forbes.com</a:t>
            </a:r>
            <a:r>
              <a:rPr lang="en-US" sz="1200" b="0" dirty="0"/>
              <a:t>/sites/</a:t>
            </a:r>
            <a:r>
              <a:rPr lang="en-US" sz="1200" b="0" dirty="0" err="1"/>
              <a:t>sageworks</a:t>
            </a:r>
            <a:r>
              <a:rPr lang="en-US" sz="1200" b="0" dirty="0"/>
              <a:t>/2014/02/20/sales-profit-trends-trucking-companies</a:t>
            </a:r>
            <a:r>
              <a:rPr lang="en-US" sz="1200" b="0" dirty="0" smtClean="0"/>
              <a:t>/</a:t>
            </a:r>
            <a:endParaRPr lang="en-US" sz="1600" b="0" dirty="0" smtClean="0"/>
          </a:p>
          <a:p>
            <a:endParaRPr lang="en-US" sz="2000" i="1" dirty="0" smtClean="0"/>
          </a:p>
          <a:p>
            <a:r>
              <a:rPr lang="en-US" sz="2000" i="1" dirty="0" smtClean="0"/>
              <a:t>Data Scientist:   </a:t>
            </a:r>
            <a:r>
              <a:rPr lang="en-US" sz="2000" b="0" dirty="0" smtClean="0"/>
              <a:t>Traditional EDW analytic appliances are capacity constrained due to high cost.   This workflow needs to be migrated to Hive directly from source ERP systems.</a:t>
            </a:r>
          </a:p>
          <a:p>
            <a:endParaRPr lang="en-US" sz="2000" i="1" dirty="0" smtClean="0"/>
          </a:p>
          <a:p>
            <a:r>
              <a:rPr lang="en-US" sz="2000" i="1" dirty="0" smtClean="0"/>
              <a:t>Compliance Officer:   </a:t>
            </a:r>
            <a:r>
              <a:rPr lang="en-US" sz="2000" b="0" dirty="0" smtClean="0"/>
              <a:t>Ensure business decisions are legally defensible by following established procedures.  Metadata and Lineage need to be preserved across analytic platforms.</a:t>
            </a:r>
            <a:endParaRPr lang="en-US" sz="2000" dirty="0"/>
          </a:p>
        </p:txBody>
      </p:sp>
      <p:pic>
        <p:nvPicPr>
          <p:cNvPr id="9" name="Picture 8"/>
          <p:cNvPicPr/>
          <p:nvPr/>
        </p:nvPicPr>
        <p:blipFill>
          <a:blip r:embed="rId3">
            <a:extLst>
              <a:ext uri="{28A0092B-C50C-407E-A947-70E740481C1C}">
                <a14:useLocalDpi xmlns:a14="http://schemas.microsoft.com/office/drawing/2010/main" val="0"/>
              </a:ext>
            </a:extLst>
          </a:blip>
          <a:srcRect/>
          <a:stretch>
            <a:fillRect/>
          </a:stretch>
        </p:blipFill>
        <p:spPr bwMode="auto">
          <a:xfrm>
            <a:off x="887967" y="3290163"/>
            <a:ext cx="355600" cy="368300"/>
          </a:xfrm>
          <a:prstGeom prst="rect">
            <a:avLst/>
          </a:prstGeom>
          <a:noFill/>
          <a:ln>
            <a:noFill/>
          </a:ln>
        </p:spPr>
      </p:pic>
      <p:pic>
        <p:nvPicPr>
          <p:cNvPr id="11" name="Picture 10"/>
          <p:cNvPicPr/>
          <p:nvPr/>
        </p:nvPicPr>
        <p:blipFill>
          <a:blip r:embed="rId4">
            <a:extLst>
              <a:ext uri="{28A0092B-C50C-407E-A947-70E740481C1C}">
                <a14:useLocalDpi xmlns:a14="http://schemas.microsoft.com/office/drawing/2010/main" val="0"/>
              </a:ext>
            </a:extLst>
          </a:blip>
          <a:srcRect/>
          <a:stretch>
            <a:fillRect/>
          </a:stretch>
        </p:blipFill>
        <p:spPr bwMode="auto">
          <a:xfrm>
            <a:off x="887967" y="1230109"/>
            <a:ext cx="355600" cy="355600"/>
          </a:xfrm>
          <a:prstGeom prst="rect">
            <a:avLst/>
          </a:prstGeom>
          <a:noFill/>
          <a:ln>
            <a:noFill/>
          </a:ln>
        </p:spPr>
      </p:pic>
      <p:pic>
        <p:nvPicPr>
          <p:cNvPr id="12" name="Picture 11"/>
          <p:cNvPicPr/>
          <p:nvPr/>
        </p:nvPicPr>
        <p:blipFill>
          <a:blip r:embed="rId5">
            <a:extLst>
              <a:ext uri="{28A0092B-C50C-407E-A947-70E740481C1C}">
                <a14:useLocalDpi xmlns:a14="http://schemas.microsoft.com/office/drawing/2010/main" val="0"/>
              </a:ext>
            </a:extLst>
          </a:blip>
          <a:srcRect/>
          <a:stretch>
            <a:fillRect/>
          </a:stretch>
        </p:blipFill>
        <p:spPr bwMode="auto">
          <a:xfrm flipH="1">
            <a:off x="887967" y="5021721"/>
            <a:ext cx="355600" cy="400050"/>
          </a:xfrm>
          <a:prstGeom prst="rect">
            <a:avLst/>
          </a:prstGeom>
          <a:noFill/>
          <a:ln>
            <a:noFill/>
          </a:ln>
        </p:spPr>
      </p:pic>
    </p:spTree>
    <p:extLst>
      <p:ext uri="{BB962C8B-B14F-4D97-AF65-F5344CB8AC3E}">
        <p14:creationId xmlns:p14="http://schemas.microsoft.com/office/powerpoint/2010/main" val="78955057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POC: Solution use Apache Atlas !</a:t>
            </a:r>
            <a:endParaRPr lang="en-US" dirty="0"/>
          </a:p>
        </p:txBody>
      </p:sp>
      <p:sp>
        <p:nvSpPr>
          <p:cNvPr id="47" name="Rounded Rectangle 46"/>
          <p:cNvSpPr/>
          <p:nvPr/>
        </p:nvSpPr>
        <p:spPr>
          <a:xfrm>
            <a:off x="2303029" y="1812550"/>
            <a:ext cx="1969426" cy="1655864"/>
          </a:xfrm>
          <a:prstGeom prst="roundRect">
            <a:avLst/>
          </a:prstGeom>
          <a:solidFill>
            <a:schemeClr val="accent1">
              <a:lumMod val="20000"/>
              <a:lumOff val="80000"/>
            </a:schemeClr>
          </a:solidFill>
          <a:ln w="127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r>
              <a:rPr lang="en-US" sz="1600" b="1" i="1" dirty="0" smtClean="0">
                <a:solidFill>
                  <a:schemeClr val="bg1"/>
                </a:solidFill>
              </a:rPr>
              <a:t>ERP:  Drivers</a:t>
            </a:r>
          </a:p>
          <a:p>
            <a:pPr marL="171450" indent="-171450">
              <a:buFont typeface="Arial"/>
              <a:buChar char="•"/>
            </a:pPr>
            <a:endParaRPr lang="en-US" sz="1400" b="1" i="1" dirty="0">
              <a:solidFill>
                <a:schemeClr val="bg1"/>
              </a:solidFill>
            </a:endParaRPr>
          </a:p>
          <a:p>
            <a:pPr marL="171450" indent="-171450">
              <a:buFont typeface="Arial"/>
              <a:buChar char="•"/>
            </a:pPr>
            <a:r>
              <a:rPr lang="en-US" sz="1400" b="1" i="1" dirty="0" smtClean="0">
                <a:solidFill>
                  <a:schemeClr val="bg1"/>
                </a:solidFill>
              </a:rPr>
              <a:t>Driver Identity information</a:t>
            </a:r>
          </a:p>
        </p:txBody>
      </p:sp>
      <p:sp>
        <p:nvSpPr>
          <p:cNvPr id="107" name="TextBox 106"/>
          <p:cNvSpPr txBox="1"/>
          <p:nvPr/>
        </p:nvSpPr>
        <p:spPr>
          <a:xfrm>
            <a:off x="9106153" y="6323186"/>
            <a:ext cx="914400" cy="914400"/>
          </a:xfrm>
          <a:prstGeom prst="rect">
            <a:avLst/>
          </a:prstGeom>
        </p:spPr>
        <p:txBody>
          <a:bodyPr vert="horz" wrap="none" lIns="91440" tIns="91440" rIns="91440" bIns="91440" rtlCol="0">
            <a:noAutofit/>
          </a:bodyPr>
          <a:lstStyle/>
          <a:p>
            <a:endParaRPr lang="en-US" dirty="0"/>
          </a:p>
        </p:txBody>
      </p:sp>
      <p:sp>
        <p:nvSpPr>
          <p:cNvPr id="35" name="Rounded Rectangle 34"/>
          <p:cNvSpPr/>
          <p:nvPr/>
        </p:nvSpPr>
        <p:spPr>
          <a:xfrm>
            <a:off x="2303029" y="3828039"/>
            <a:ext cx="1969427" cy="1839263"/>
          </a:xfrm>
          <a:prstGeom prst="roundRect">
            <a:avLst/>
          </a:prstGeom>
          <a:solidFill>
            <a:schemeClr val="accent1">
              <a:lumMod val="60000"/>
              <a:lumOff val="40000"/>
            </a:schemeClr>
          </a:solidFill>
          <a:ln w="127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r>
              <a:rPr lang="en-US" sz="1600" b="1" i="1" dirty="0" smtClean="0">
                <a:solidFill>
                  <a:schemeClr val="bg1"/>
                </a:solidFill>
              </a:rPr>
              <a:t>ERP: Time Sheets:</a:t>
            </a:r>
          </a:p>
          <a:p>
            <a:endParaRPr lang="en-US" sz="1600" b="1" i="1" dirty="0">
              <a:solidFill>
                <a:schemeClr val="bg1"/>
              </a:solidFill>
            </a:endParaRPr>
          </a:p>
          <a:p>
            <a:pPr marL="171450" indent="-171450">
              <a:buFont typeface="Arial"/>
              <a:buChar char="•"/>
            </a:pPr>
            <a:r>
              <a:rPr lang="en-US" sz="1400" b="1" i="1" dirty="0" smtClean="0">
                <a:solidFill>
                  <a:schemeClr val="bg1"/>
                </a:solidFill>
              </a:rPr>
              <a:t>Hours of driving time by week</a:t>
            </a:r>
            <a:endParaRPr lang="en-US" sz="1600" b="1" i="1" dirty="0" smtClean="0">
              <a:solidFill>
                <a:schemeClr val="bg1"/>
              </a:solidFill>
            </a:endParaRPr>
          </a:p>
        </p:txBody>
      </p:sp>
      <p:sp>
        <p:nvSpPr>
          <p:cNvPr id="36" name="Rounded Rectangle 35"/>
          <p:cNvSpPr/>
          <p:nvPr/>
        </p:nvSpPr>
        <p:spPr>
          <a:xfrm>
            <a:off x="7051704" y="2743200"/>
            <a:ext cx="2158492" cy="1905954"/>
          </a:xfrm>
          <a:prstGeom prst="roundRect">
            <a:avLst/>
          </a:prstGeom>
          <a:solidFill>
            <a:srgbClr val="2F971B"/>
          </a:solidFill>
          <a:ln w="127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r>
              <a:rPr lang="en-US" sz="1600" b="1" i="1" dirty="0" smtClean="0">
                <a:solidFill>
                  <a:schemeClr val="bg2"/>
                </a:solidFill>
              </a:rPr>
              <a:t>Hive: Violations</a:t>
            </a:r>
          </a:p>
          <a:p>
            <a:endParaRPr lang="en-US" sz="1600" b="1" i="1" dirty="0">
              <a:solidFill>
                <a:schemeClr val="bg2"/>
              </a:solidFill>
            </a:endParaRPr>
          </a:p>
          <a:p>
            <a:pPr marL="285750" indent="-285750">
              <a:buFont typeface="Arial" charset="0"/>
              <a:buChar char="•"/>
            </a:pPr>
            <a:r>
              <a:rPr lang="en-US" sz="1600" b="1" i="1" dirty="0" smtClean="0">
                <a:solidFill>
                  <a:schemeClr val="bg2"/>
                </a:solidFill>
              </a:rPr>
              <a:t>60/70 Rule </a:t>
            </a:r>
            <a:r>
              <a:rPr lang="en-US" sz="1600" b="1" i="1" dirty="0">
                <a:solidFill>
                  <a:schemeClr val="bg2"/>
                </a:solidFill>
              </a:rPr>
              <a:t> </a:t>
            </a:r>
            <a:r>
              <a:rPr lang="en-US" sz="1600" b="1" i="1" dirty="0" smtClean="0">
                <a:solidFill>
                  <a:schemeClr val="bg2"/>
                </a:solidFill>
              </a:rPr>
              <a:t>violations</a:t>
            </a:r>
          </a:p>
          <a:p>
            <a:pPr marL="285750" indent="-285750">
              <a:buFont typeface="Arial" charset="0"/>
              <a:buChar char="•"/>
            </a:pPr>
            <a:r>
              <a:rPr lang="en-US" sz="1600" b="1" i="1" dirty="0" smtClean="0">
                <a:solidFill>
                  <a:schemeClr val="bg2"/>
                </a:solidFill>
              </a:rPr>
              <a:t>Hiring priority</a:t>
            </a:r>
          </a:p>
          <a:p>
            <a:endParaRPr lang="en-US" sz="1600" b="1" i="1" dirty="0" smtClean="0">
              <a:solidFill>
                <a:schemeClr val="bg2"/>
              </a:solidFill>
            </a:endParaRPr>
          </a:p>
        </p:txBody>
      </p:sp>
      <p:sp>
        <p:nvSpPr>
          <p:cNvPr id="8" name="TextBox 7"/>
          <p:cNvSpPr txBox="1"/>
          <p:nvPr/>
        </p:nvSpPr>
        <p:spPr>
          <a:xfrm>
            <a:off x="10200290" y="2743200"/>
            <a:ext cx="914400" cy="914400"/>
          </a:xfrm>
          <a:prstGeom prst="rect">
            <a:avLst/>
          </a:prstGeom>
        </p:spPr>
        <p:txBody>
          <a:bodyPr vert="horz" wrap="none" lIns="91440" tIns="91440" rIns="91440" bIns="91440" rtlCol="0">
            <a:noAutofit/>
          </a:bodyPr>
          <a:lstStyle/>
          <a:p>
            <a:endParaRPr lang="en-US" dirty="0"/>
          </a:p>
        </p:txBody>
      </p:sp>
      <p:cxnSp>
        <p:nvCxnSpPr>
          <p:cNvPr id="12" name="Elbow Connector 11"/>
          <p:cNvCxnSpPr>
            <a:stCxn id="47" idx="3"/>
            <a:endCxn id="36" idx="1"/>
          </p:cNvCxnSpPr>
          <p:nvPr/>
        </p:nvCxnSpPr>
        <p:spPr>
          <a:xfrm>
            <a:off x="4272455" y="2640482"/>
            <a:ext cx="2779249" cy="1055695"/>
          </a:xfrm>
          <a:prstGeom prst="bentConnector3">
            <a:avLst/>
          </a:prstGeom>
          <a:ln w="57150">
            <a:solidFill>
              <a:schemeClr val="accent4"/>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1" name="Elbow Connector 40"/>
          <p:cNvCxnSpPr>
            <a:stCxn id="35" idx="3"/>
            <a:endCxn id="36" idx="1"/>
          </p:cNvCxnSpPr>
          <p:nvPr/>
        </p:nvCxnSpPr>
        <p:spPr>
          <a:xfrm flipV="1">
            <a:off x="4272456" y="3696177"/>
            <a:ext cx="2779248" cy="1051494"/>
          </a:xfrm>
          <a:prstGeom prst="bentConnector3">
            <a:avLst/>
          </a:prstGeom>
          <a:ln w="57150">
            <a:solidFill>
              <a:schemeClr val="accent4"/>
            </a:solidFill>
            <a:tailEnd type="triangle"/>
          </a:ln>
          <a:effectLst/>
        </p:spPr>
        <p:style>
          <a:lnRef idx="2">
            <a:schemeClr val="accent1"/>
          </a:lnRef>
          <a:fillRef idx="0">
            <a:schemeClr val="accent1"/>
          </a:fillRef>
          <a:effectRef idx="1">
            <a:schemeClr val="accent1"/>
          </a:effectRef>
          <a:fontRef idx="minor">
            <a:schemeClr val="tx1"/>
          </a:fontRef>
        </p:style>
      </p:cxnSp>
      <p:sp>
        <p:nvSpPr>
          <p:cNvPr id="25" name="Rounded Rectangle 24"/>
          <p:cNvSpPr/>
          <p:nvPr/>
        </p:nvSpPr>
        <p:spPr>
          <a:xfrm>
            <a:off x="1450428" y="1371600"/>
            <a:ext cx="9065172" cy="4587766"/>
          </a:xfrm>
          <a:prstGeom prst="roundRect">
            <a:avLst>
              <a:gd name="adj" fmla="val 10138"/>
            </a:avLst>
          </a:prstGeom>
          <a:noFill/>
          <a:ln w="57150">
            <a:solidFill>
              <a:srgbClr val="2F971B"/>
            </a:solid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26" name="TextBox 25"/>
          <p:cNvSpPr txBox="1"/>
          <p:nvPr/>
        </p:nvSpPr>
        <p:spPr>
          <a:xfrm>
            <a:off x="6094412" y="5190813"/>
            <a:ext cx="2055834" cy="545208"/>
          </a:xfrm>
          <a:prstGeom prst="rect">
            <a:avLst/>
          </a:prstGeom>
        </p:spPr>
        <p:txBody>
          <a:bodyPr vert="horz" wrap="none" lIns="91440" tIns="91440" rIns="91440" bIns="91440" rtlCol="0">
            <a:noAutofit/>
          </a:bodyPr>
          <a:lstStyle/>
          <a:p>
            <a:r>
              <a:rPr lang="en-US" sz="3200" b="1" i="1" dirty="0" smtClean="0"/>
              <a:t>Lineage in Atlas</a:t>
            </a:r>
            <a:endParaRPr lang="en-US" sz="3200" b="1" i="1" dirty="0"/>
          </a:p>
        </p:txBody>
      </p:sp>
    </p:spTree>
    <p:extLst>
      <p:ext uri="{BB962C8B-B14F-4D97-AF65-F5344CB8AC3E}">
        <p14:creationId xmlns:p14="http://schemas.microsoft.com/office/powerpoint/2010/main" val="235579997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Rounded Rectangle 85"/>
          <p:cNvSpPr/>
          <p:nvPr/>
        </p:nvSpPr>
        <p:spPr>
          <a:xfrm>
            <a:off x="700413" y="1239393"/>
            <a:ext cx="1930892" cy="4406448"/>
          </a:xfrm>
          <a:prstGeom prst="roundRect">
            <a:avLst>
              <a:gd name="adj" fmla="val 14772"/>
            </a:avLst>
          </a:prstGeom>
          <a:noFill/>
          <a:ln w="38100" cmpd="sng">
            <a:solidFill>
              <a:schemeClr val="bg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2" name="Title 1"/>
          <p:cNvSpPr>
            <a:spLocks noGrp="1"/>
          </p:cNvSpPr>
          <p:nvPr>
            <p:ph type="title"/>
          </p:nvPr>
        </p:nvSpPr>
        <p:spPr/>
        <p:txBody>
          <a:bodyPr/>
          <a:lstStyle/>
          <a:p>
            <a:r>
              <a:rPr lang="en-US" dirty="0" smtClean="0"/>
              <a:t>POC</a:t>
            </a:r>
            <a:r>
              <a:rPr lang="en-US" dirty="0"/>
              <a:t>:  Hours of Service </a:t>
            </a:r>
            <a:r>
              <a:rPr lang="en-US" dirty="0" smtClean="0"/>
              <a:t>(Drivers) Violation</a:t>
            </a:r>
            <a:endParaRPr lang="en-US" dirty="0"/>
          </a:p>
        </p:txBody>
      </p:sp>
      <p:sp>
        <p:nvSpPr>
          <p:cNvPr id="6" name="Rounded Rectangle 5"/>
          <p:cNvSpPr/>
          <p:nvPr/>
        </p:nvSpPr>
        <p:spPr>
          <a:xfrm>
            <a:off x="1035147" y="2161954"/>
            <a:ext cx="1306026" cy="1432000"/>
          </a:xfrm>
          <a:prstGeom prst="roundRect">
            <a:avLst>
              <a:gd name="adj" fmla="val 8006"/>
            </a:avLst>
          </a:prstGeom>
          <a:solidFill>
            <a:schemeClr val="accent4">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r>
              <a:rPr lang="en-US" sz="1600" b="1" dirty="0" smtClean="0">
                <a:solidFill>
                  <a:schemeClr val="tx1"/>
                </a:solidFill>
              </a:rPr>
              <a:t>RDBMS</a:t>
            </a:r>
          </a:p>
          <a:p>
            <a:pPr algn="l"/>
            <a:endParaRPr lang="en-US" sz="1600" dirty="0" smtClean="0">
              <a:solidFill>
                <a:schemeClr val="tx1"/>
              </a:solidFill>
            </a:endParaRPr>
          </a:p>
        </p:txBody>
      </p:sp>
      <p:sp>
        <p:nvSpPr>
          <p:cNvPr id="7" name="Rounded Rectangle 6"/>
          <p:cNvSpPr/>
          <p:nvPr/>
        </p:nvSpPr>
        <p:spPr>
          <a:xfrm>
            <a:off x="1035147" y="3813364"/>
            <a:ext cx="1306026" cy="1299332"/>
          </a:xfrm>
          <a:prstGeom prst="roundRect">
            <a:avLst>
              <a:gd name="adj" fmla="val 8006"/>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r>
              <a:rPr lang="en-US" sz="1400" b="1" dirty="0" smtClean="0">
                <a:solidFill>
                  <a:schemeClr val="tx1"/>
                </a:solidFill>
              </a:rPr>
              <a:t>Business Taxonomy</a:t>
            </a:r>
          </a:p>
          <a:p>
            <a:pPr algn="l"/>
            <a:endParaRPr lang="en-US" sz="1600" dirty="0" smtClean="0">
              <a:solidFill>
                <a:schemeClr val="tx1"/>
              </a:solidFill>
            </a:endParaRPr>
          </a:p>
          <a:p>
            <a:pPr algn="ctr"/>
            <a:r>
              <a:rPr lang="en-US" sz="1200" i="1" dirty="0" smtClean="0">
                <a:solidFill>
                  <a:schemeClr val="tx1"/>
                </a:solidFill>
              </a:rPr>
              <a:t>Metadata</a:t>
            </a:r>
          </a:p>
          <a:p>
            <a:pPr algn="ctr"/>
            <a:r>
              <a:rPr lang="en-US" sz="1200" i="1" dirty="0" smtClean="0">
                <a:solidFill>
                  <a:schemeClr val="tx1"/>
                </a:solidFill>
              </a:rPr>
              <a:t>(JSON)</a:t>
            </a:r>
            <a:r>
              <a:rPr lang="en-US" sz="1600" dirty="0" smtClean="0">
                <a:solidFill>
                  <a:schemeClr val="tx1"/>
                </a:solidFill>
              </a:rPr>
              <a:t>	</a:t>
            </a:r>
          </a:p>
        </p:txBody>
      </p:sp>
      <p:sp>
        <p:nvSpPr>
          <p:cNvPr id="28" name="TextBox 27"/>
          <p:cNvSpPr txBox="1"/>
          <p:nvPr/>
        </p:nvSpPr>
        <p:spPr>
          <a:xfrm>
            <a:off x="955211" y="1314478"/>
            <a:ext cx="1452283" cy="523552"/>
          </a:xfrm>
          <a:prstGeom prst="rect">
            <a:avLst/>
          </a:prstGeom>
        </p:spPr>
        <p:txBody>
          <a:bodyPr vert="horz" wrap="none" lIns="91440" tIns="91440" rIns="91440" bIns="91440" rtlCol="0">
            <a:noAutofit/>
          </a:bodyPr>
          <a:lstStyle/>
          <a:p>
            <a:pPr algn="ctr"/>
            <a:r>
              <a:rPr lang="en-US" b="1" i="1" dirty="0" smtClean="0">
                <a:solidFill>
                  <a:schemeClr val="bg1">
                    <a:lumMod val="75000"/>
                    <a:lumOff val="25000"/>
                  </a:schemeClr>
                </a:solidFill>
              </a:rPr>
              <a:t>Traditional </a:t>
            </a:r>
          </a:p>
          <a:p>
            <a:pPr algn="ctr"/>
            <a:r>
              <a:rPr lang="en-US" b="1" i="1" dirty="0" smtClean="0">
                <a:solidFill>
                  <a:schemeClr val="bg1">
                    <a:lumMod val="75000"/>
                    <a:lumOff val="25000"/>
                  </a:schemeClr>
                </a:solidFill>
              </a:rPr>
              <a:t>ERP</a:t>
            </a:r>
            <a:endParaRPr lang="en-US" b="1" i="1" dirty="0">
              <a:solidFill>
                <a:schemeClr val="bg1">
                  <a:lumMod val="75000"/>
                  <a:lumOff val="25000"/>
                </a:schemeClr>
              </a:solidFill>
            </a:endParaRPr>
          </a:p>
        </p:txBody>
      </p:sp>
      <p:sp>
        <p:nvSpPr>
          <p:cNvPr id="47" name="Rounded Rectangle 46"/>
          <p:cNvSpPr/>
          <p:nvPr/>
        </p:nvSpPr>
        <p:spPr>
          <a:xfrm>
            <a:off x="1088572" y="2744700"/>
            <a:ext cx="1182967" cy="702575"/>
          </a:xfrm>
          <a:prstGeom prst="roundRect">
            <a:avLst/>
          </a:prstGeom>
          <a:solidFill>
            <a:schemeClr val="bg1">
              <a:lumMod val="50000"/>
              <a:lumOff val="50000"/>
            </a:schemeClr>
          </a:solidFill>
          <a:ln w="127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r>
              <a:rPr lang="en-US" sz="1100" b="1" i="1" dirty="0" smtClean="0">
                <a:solidFill>
                  <a:schemeClr val="bg2"/>
                </a:solidFill>
              </a:rPr>
              <a:t>Tables:</a:t>
            </a:r>
          </a:p>
          <a:p>
            <a:pPr marL="171450" indent="-171450">
              <a:buFont typeface="Arial"/>
              <a:buChar char="•"/>
            </a:pPr>
            <a:r>
              <a:rPr lang="en-US" sz="1100" b="1" i="1" dirty="0" smtClean="0">
                <a:solidFill>
                  <a:schemeClr val="bg2"/>
                </a:solidFill>
              </a:rPr>
              <a:t>Drivers</a:t>
            </a:r>
          </a:p>
          <a:p>
            <a:pPr marL="171450" indent="-171450">
              <a:buFont typeface="Arial"/>
              <a:buChar char="•"/>
            </a:pPr>
            <a:r>
              <a:rPr lang="en-US" sz="1050" b="1" i="1" dirty="0" smtClean="0">
                <a:solidFill>
                  <a:schemeClr val="bg2"/>
                </a:solidFill>
              </a:rPr>
              <a:t>Timesheets</a:t>
            </a:r>
            <a:endParaRPr lang="en-US" sz="1100" b="1" i="1" dirty="0" smtClean="0">
              <a:solidFill>
                <a:schemeClr val="bg2"/>
              </a:solidFill>
            </a:endParaRPr>
          </a:p>
        </p:txBody>
      </p:sp>
      <p:cxnSp>
        <p:nvCxnSpPr>
          <p:cNvPr id="101" name="Straight Arrow Connector 100"/>
          <p:cNvCxnSpPr/>
          <p:nvPr/>
        </p:nvCxnSpPr>
        <p:spPr>
          <a:xfrm>
            <a:off x="5274927" y="6067454"/>
            <a:ext cx="693567" cy="0"/>
          </a:xfrm>
          <a:prstGeom prst="straightConnector1">
            <a:avLst/>
          </a:prstGeom>
          <a:ln w="38100">
            <a:solidFill>
              <a:srgbClr val="565656"/>
            </a:solidFill>
            <a:prstDash val="sysDash"/>
            <a:tailEnd type="triangle" w="lg" len="med"/>
          </a:ln>
          <a:effectLst/>
        </p:spPr>
        <p:style>
          <a:lnRef idx="2">
            <a:schemeClr val="accent1"/>
          </a:lnRef>
          <a:fillRef idx="0">
            <a:schemeClr val="accent1"/>
          </a:fillRef>
          <a:effectRef idx="1">
            <a:schemeClr val="accent1"/>
          </a:effectRef>
          <a:fontRef idx="minor">
            <a:schemeClr val="tx1"/>
          </a:fontRef>
        </p:style>
      </p:cxnSp>
      <p:cxnSp>
        <p:nvCxnSpPr>
          <p:cNvPr id="103" name="Straight Arrow Connector 102"/>
          <p:cNvCxnSpPr/>
          <p:nvPr/>
        </p:nvCxnSpPr>
        <p:spPr>
          <a:xfrm>
            <a:off x="8102605" y="6060430"/>
            <a:ext cx="625575" cy="4326"/>
          </a:xfrm>
          <a:prstGeom prst="straightConnector1">
            <a:avLst/>
          </a:prstGeom>
          <a:ln w="38100">
            <a:solidFill>
              <a:schemeClr val="tx1"/>
            </a:solidFill>
            <a:tailEnd type="triangle" w="lg" len="med"/>
          </a:ln>
          <a:effectLst/>
        </p:spPr>
        <p:style>
          <a:lnRef idx="2">
            <a:schemeClr val="accent1"/>
          </a:lnRef>
          <a:fillRef idx="0">
            <a:schemeClr val="accent1"/>
          </a:fillRef>
          <a:effectRef idx="1">
            <a:schemeClr val="accent1"/>
          </a:effectRef>
          <a:fontRef idx="minor">
            <a:schemeClr val="tx1"/>
          </a:fontRef>
        </p:style>
      </p:cxnSp>
      <p:sp>
        <p:nvSpPr>
          <p:cNvPr id="104" name="Rectangle 103"/>
          <p:cNvSpPr/>
          <p:nvPr/>
        </p:nvSpPr>
        <p:spPr>
          <a:xfrm>
            <a:off x="7432662" y="5843868"/>
            <a:ext cx="695872" cy="369332"/>
          </a:xfrm>
          <a:prstGeom prst="rect">
            <a:avLst/>
          </a:prstGeom>
          <a:noFill/>
        </p:spPr>
        <p:txBody>
          <a:bodyPr wrap="none">
            <a:spAutoFit/>
          </a:bodyPr>
          <a:lstStyle/>
          <a:p>
            <a:r>
              <a:rPr lang="en-US" b="1" i="1" dirty="0" smtClean="0">
                <a:solidFill>
                  <a:schemeClr val="bg1"/>
                </a:solidFill>
              </a:rPr>
              <a:t>Data</a:t>
            </a:r>
            <a:endParaRPr lang="en-US" dirty="0">
              <a:solidFill>
                <a:schemeClr val="bg1"/>
              </a:solidFill>
            </a:endParaRPr>
          </a:p>
        </p:txBody>
      </p:sp>
      <p:sp>
        <p:nvSpPr>
          <p:cNvPr id="105" name="Rectangle 104"/>
          <p:cNvSpPr/>
          <p:nvPr/>
        </p:nvSpPr>
        <p:spPr>
          <a:xfrm>
            <a:off x="4078843" y="5843868"/>
            <a:ext cx="1196084" cy="369332"/>
          </a:xfrm>
          <a:prstGeom prst="rect">
            <a:avLst/>
          </a:prstGeom>
        </p:spPr>
        <p:txBody>
          <a:bodyPr wrap="none">
            <a:spAutoFit/>
          </a:bodyPr>
          <a:lstStyle/>
          <a:p>
            <a:r>
              <a:rPr lang="en-US" b="1" i="1" dirty="0" smtClean="0">
                <a:solidFill>
                  <a:schemeClr val="bg1">
                    <a:lumMod val="75000"/>
                    <a:lumOff val="25000"/>
                  </a:schemeClr>
                </a:solidFill>
              </a:rPr>
              <a:t>Metadata</a:t>
            </a:r>
            <a:endParaRPr lang="en-US" dirty="0">
              <a:solidFill>
                <a:schemeClr val="bg1">
                  <a:lumMod val="75000"/>
                  <a:lumOff val="25000"/>
                </a:schemeClr>
              </a:solidFill>
            </a:endParaRPr>
          </a:p>
        </p:txBody>
      </p:sp>
      <p:sp>
        <p:nvSpPr>
          <p:cNvPr id="107" name="TextBox 106"/>
          <p:cNvSpPr txBox="1"/>
          <p:nvPr/>
        </p:nvSpPr>
        <p:spPr>
          <a:xfrm>
            <a:off x="9106153" y="6323186"/>
            <a:ext cx="914400" cy="914400"/>
          </a:xfrm>
          <a:prstGeom prst="rect">
            <a:avLst/>
          </a:prstGeom>
        </p:spPr>
        <p:txBody>
          <a:bodyPr vert="horz" wrap="none" lIns="91440" tIns="91440" rIns="91440" bIns="91440" rtlCol="0">
            <a:noAutofit/>
          </a:bodyPr>
          <a:lstStyle/>
          <a:p>
            <a:endParaRPr lang="en-US" dirty="0"/>
          </a:p>
        </p:txBody>
      </p:sp>
    </p:spTree>
    <p:extLst>
      <p:ext uri="{BB962C8B-B14F-4D97-AF65-F5344CB8AC3E}">
        <p14:creationId xmlns:p14="http://schemas.microsoft.com/office/powerpoint/2010/main" val="148726159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Rounded Rectangle 85"/>
          <p:cNvSpPr/>
          <p:nvPr/>
        </p:nvSpPr>
        <p:spPr>
          <a:xfrm>
            <a:off x="700413" y="1239393"/>
            <a:ext cx="1930892" cy="4406448"/>
          </a:xfrm>
          <a:prstGeom prst="roundRect">
            <a:avLst>
              <a:gd name="adj" fmla="val 14772"/>
            </a:avLst>
          </a:prstGeom>
          <a:noFill/>
          <a:ln w="38100" cmpd="sng">
            <a:solidFill>
              <a:schemeClr val="bg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84" name="Rounded Rectangle 83"/>
          <p:cNvSpPr/>
          <p:nvPr/>
        </p:nvSpPr>
        <p:spPr>
          <a:xfrm>
            <a:off x="2906733" y="1239393"/>
            <a:ext cx="8032177" cy="4406448"/>
          </a:xfrm>
          <a:prstGeom prst="roundRect">
            <a:avLst>
              <a:gd name="adj" fmla="val 5442"/>
            </a:avLst>
          </a:prstGeom>
          <a:noFill/>
          <a:ln w="3810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20" name="Rounded Rectangle 19"/>
          <p:cNvSpPr/>
          <p:nvPr/>
        </p:nvSpPr>
        <p:spPr>
          <a:xfrm>
            <a:off x="3413064" y="2126573"/>
            <a:ext cx="1767203" cy="2779868"/>
          </a:xfrm>
          <a:prstGeom prst="roundRect">
            <a:avLst>
              <a:gd name="adj" fmla="val 4170"/>
            </a:avLst>
          </a:prstGeom>
          <a:solidFill>
            <a:schemeClr val="accent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r>
              <a:rPr lang="en-US" b="1" dirty="0" err="1" smtClean="0">
                <a:solidFill>
                  <a:schemeClr val="bg1"/>
                </a:solidFill>
              </a:rPr>
              <a:t>Sqoop_job.sh</a:t>
            </a:r>
            <a:endParaRPr lang="en-US" b="1" dirty="0" smtClean="0">
              <a:solidFill>
                <a:schemeClr val="bg1"/>
              </a:solidFill>
            </a:endParaRPr>
          </a:p>
        </p:txBody>
      </p:sp>
      <p:cxnSp>
        <p:nvCxnSpPr>
          <p:cNvPr id="24" name="Straight Arrow Connector 23"/>
          <p:cNvCxnSpPr/>
          <p:nvPr/>
        </p:nvCxnSpPr>
        <p:spPr>
          <a:xfrm>
            <a:off x="2341173" y="2978567"/>
            <a:ext cx="1071890" cy="0"/>
          </a:xfrm>
          <a:prstGeom prst="straightConnector1">
            <a:avLst/>
          </a:prstGeom>
          <a:ln w="38100">
            <a:solidFill>
              <a:schemeClr val="tx1"/>
            </a:solidFill>
            <a:tailEnd type="triangle" w="lg" len="med"/>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dirty="0" smtClean="0"/>
              <a:t>POC</a:t>
            </a:r>
            <a:r>
              <a:rPr lang="en-US" dirty="0"/>
              <a:t>:  Hours of Service </a:t>
            </a:r>
            <a:r>
              <a:rPr lang="en-US" dirty="0" smtClean="0"/>
              <a:t>(Drivers) </a:t>
            </a:r>
            <a:r>
              <a:rPr lang="en-US" dirty="0"/>
              <a:t>Violation</a:t>
            </a:r>
            <a:r>
              <a:rPr lang="en-US" dirty="0" smtClean="0"/>
              <a:t> </a:t>
            </a:r>
            <a:endParaRPr lang="en-US" dirty="0"/>
          </a:p>
        </p:txBody>
      </p:sp>
      <p:sp>
        <p:nvSpPr>
          <p:cNvPr id="6" name="Rounded Rectangle 5"/>
          <p:cNvSpPr/>
          <p:nvPr/>
        </p:nvSpPr>
        <p:spPr>
          <a:xfrm>
            <a:off x="1035147" y="2161954"/>
            <a:ext cx="1306026" cy="1432000"/>
          </a:xfrm>
          <a:prstGeom prst="roundRect">
            <a:avLst>
              <a:gd name="adj" fmla="val 8006"/>
            </a:avLst>
          </a:prstGeom>
          <a:solidFill>
            <a:schemeClr val="accent4">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r>
              <a:rPr lang="en-US" sz="1600" b="1" dirty="0" smtClean="0">
                <a:solidFill>
                  <a:schemeClr val="tx1"/>
                </a:solidFill>
              </a:rPr>
              <a:t>RDBMS</a:t>
            </a:r>
          </a:p>
          <a:p>
            <a:pPr algn="l"/>
            <a:endParaRPr lang="en-US" sz="1600" dirty="0" smtClean="0">
              <a:solidFill>
                <a:schemeClr val="tx1"/>
              </a:solidFill>
            </a:endParaRPr>
          </a:p>
        </p:txBody>
      </p:sp>
      <p:sp>
        <p:nvSpPr>
          <p:cNvPr id="7" name="Rounded Rectangle 6"/>
          <p:cNvSpPr/>
          <p:nvPr/>
        </p:nvSpPr>
        <p:spPr>
          <a:xfrm>
            <a:off x="1035147" y="3813364"/>
            <a:ext cx="1306026" cy="1299332"/>
          </a:xfrm>
          <a:prstGeom prst="roundRect">
            <a:avLst>
              <a:gd name="adj" fmla="val 8006"/>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r>
              <a:rPr lang="en-US" sz="1400" b="1" dirty="0" smtClean="0">
                <a:solidFill>
                  <a:schemeClr val="tx1"/>
                </a:solidFill>
              </a:rPr>
              <a:t>Business Taxonomy</a:t>
            </a:r>
          </a:p>
          <a:p>
            <a:pPr algn="l"/>
            <a:endParaRPr lang="en-US" sz="1600" dirty="0" smtClean="0">
              <a:solidFill>
                <a:schemeClr val="tx1"/>
              </a:solidFill>
            </a:endParaRPr>
          </a:p>
          <a:p>
            <a:pPr algn="ctr"/>
            <a:r>
              <a:rPr lang="en-US" sz="1200" i="1" dirty="0" smtClean="0">
                <a:solidFill>
                  <a:schemeClr val="tx1"/>
                </a:solidFill>
              </a:rPr>
              <a:t>Metadata</a:t>
            </a:r>
          </a:p>
          <a:p>
            <a:pPr algn="ctr"/>
            <a:r>
              <a:rPr lang="en-US" sz="1200" i="1" dirty="0" smtClean="0">
                <a:solidFill>
                  <a:schemeClr val="tx1"/>
                </a:solidFill>
              </a:rPr>
              <a:t>(JSON)</a:t>
            </a:r>
            <a:r>
              <a:rPr lang="en-US" sz="1600" dirty="0" smtClean="0">
                <a:solidFill>
                  <a:schemeClr val="tx1"/>
                </a:solidFill>
              </a:rPr>
              <a:t>	</a:t>
            </a:r>
          </a:p>
        </p:txBody>
      </p:sp>
      <p:sp>
        <p:nvSpPr>
          <p:cNvPr id="10" name="Rounded Rectangle 9"/>
          <p:cNvSpPr/>
          <p:nvPr/>
        </p:nvSpPr>
        <p:spPr>
          <a:xfrm>
            <a:off x="5899102" y="2126573"/>
            <a:ext cx="1358425" cy="1940043"/>
          </a:xfrm>
          <a:prstGeom prst="roundRect">
            <a:avLst>
              <a:gd name="adj" fmla="val 8006"/>
            </a:avLst>
          </a:prstGeom>
          <a:solidFill>
            <a:schemeClr val="bg1">
              <a:lumMod val="50000"/>
              <a:lumOff val="5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r>
              <a:rPr lang="en-US" sz="1600" b="1" dirty="0" smtClean="0">
                <a:solidFill>
                  <a:schemeClr val="bg2"/>
                </a:solidFill>
              </a:rPr>
              <a:t>Hive</a:t>
            </a:r>
            <a:endParaRPr lang="en-US" sz="1600" dirty="0">
              <a:solidFill>
                <a:schemeClr val="bg2"/>
              </a:solidFill>
            </a:endParaRPr>
          </a:p>
          <a:p>
            <a:pPr algn="l"/>
            <a:endParaRPr lang="en-US" sz="1600" dirty="0" smtClean="0">
              <a:solidFill>
                <a:schemeClr val="bg2"/>
              </a:solidFill>
            </a:endParaRPr>
          </a:p>
          <a:p>
            <a:endParaRPr lang="en-US" sz="1200" i="1" dirty="0">
              <a:solidFill>
                <a:schemeClr val="bg2"/>
              </a:solidFill>
            </a:endParaRPr>
          </a:p>
          <a:p>
            <a:endParaRPr lang="en-US" sz="1200" i="1" dirty="0">
              <a:solidFill>
                <a:schemeClr val="bg2"/>
              </a:solidFill>
            </a:endParaRPr>
          </a:p>
        </p:txBody>
      </p:sp>
      <p:cxnSp>
        <p:nvCxnSpPr>
          <p:cNvPr id="14" name="Straight Arrow Connector 13"/>
          <p:cNvCxnSpPr/>
          <p:nvPr/>
        </p:nvCxnSpPr>
        <p:spPr>
          <a:xfrm>
            <a:off x="5191841" y="4559347"/>
            <a:ext cx="2490456" cy="22426"/>
          </a:xfrm>
          <a:prstGeom prst="straightConnector1">
            <a:avLst/>
          </a:prstGeom>
          <a:ln w="38100">
            <a:solidFill>
              <a:srgbClr val="565656"/>
            </a:solidFill>
            <a:prstDash val="sysDash"/>
            <a:tailEnd type="triangle" w="lg" len="med"/>
          </a:ln>
          <a:effectLst/>
        </p:spPr>
        <p:style>
          <a:lnRef idx="2">
            <a:schemeClr val="accent1"/>
          </a:lnRef>
          <a:fillRef idx="0">
            <a:schemeClr val="accent1"/>
          </a:fillRef>
          <a:effectRef idx="1">
            <a:schemeClr val="accent1"/>
          </a:effectRef>
          <a:fontRef idx="minor">
            <a:schemeClr val="tx1"/>
          </a:fontRef>
        </p:style>
      </p:cxnSp>
      <p:sp>
        <p:nvSpPr>
          <p:cNvPr id="28" name="TextBox 27"/>
          <p:cNvSpPr txBox="1"/>
          <p:nvPr/>
        </p:nvSpPr>
        <p:spPr>
          <a:xfrm>
            <a:off x="955211" y="1314478"/>
            <a:ext cx="1452283" cy="523552"/>
          </a:xfrm>
          <a:prstGeom prst="rect">
            <a:avLst/>
          </a:prstGeom>
        </p:spPr>
        <p:txBody>
          <a:bodyPr vert="horz" wrap="none" lIns="91440" tIns="91440" rIns="91440" bIns="91440" rtlCol="0">
            <a:noAutofit/>
          </a:bodyPr>
          <a:lstStyle/>
          <a:p>
            <a:pPr algn="ctr"/>
            <a:r>
              <a:rPr lang="en-US" b="1" i="1" dirty="0" smtClean="0">
                <a:solidFill>
                  <a:schemeClr val="bg1">
                    <a:lumMod val="75000"/>
                    <a:lumOff val="25000"/>
                  </a:schemeClr>
                </a:solidFill>
              </a:rPr>
              <a:t>Traditional </a:t>
            </a:r>
          </a:p>
          <a:p>
            <a:pPr algn="ctr"/>
            <a:r>
              <a:rPr lang="en-US" b="1" i="1" dirty="0" smtClean="0">
                <a:solidFill>
                  <a:schemeClr val="bg1">
                    <a:lumMod val="75000"/>
                    <a:lumOff val="25000"/>
                  </a:schemeClr>
                </a:solidFill>
              </a:rPr>
              <a:t>ERP</a:t>
            </a:r>
            <a:endParaRPr lang="en-US" b="1" i="1" dirty="0">
              <a:solidFill>
                <a:schemeClr val="bg1">
                  <a:lumMod val="75000"/>
                  <a:lumOff val="25000"/>
                </a:schemeClr>
              </a:solidFill>
            </a:endParaRPr>
          </a:p>
        </p:txBody>
      </p:sp>
      <p:sp>
        <p:nvSpPr>
          <p:cNvPr id="31" name="TextBox 30"/>
          <p:cNvSpPr txBox="1"/>
          <p:nvPr/>
        </p:nvSpPr>
        <p:spPr>
          <a:xfrm>
            <a:off x="5618061" y="1301270"/>
            <a:ext cx="2702284" cy="740886"/>
          </a:xfrm>
          <a:prstGeom prst="rect">
            <a:avLst/>
          </a:prstGeom>
        </p:spPr>
        <p:txBody>
          <a:bodyPr vert="horz" wrap="none" lIns="91440" tIns="91440" rIns="91440" bIns="91440" rtlCol="0">
            <a:noAutofit/>
          </a:bodyPr>
          <a:lstStyle/>
          <a:p>
            <a:r>
              <a:rPr lang="en-US" b="1" i="1" dirty="0">
                <a:solidFill>
                  <a:schemeClr val="accent1">
                    <a:lumMod val="50000"/>
                  </a:schemeClr>
                </a:solidFill>
              </a:rPr>
              <a:t>New ETL </a:t>
            </a:r>
            <a:r>
              <a:rPr lang="en-US" b="1" i="1" dirty="0" smtClean="0">
                <a:solidFill>
                  <a:schemeClr val="accent1">
                    <a:lumMod val="50000"/>
                  </a:schemeClr>
                </a:solidFill>
              </a:rPr>
              <a:t>: Hadoop</a:t>
            </a:r>
            <a:endParaRPr lang="en-US" b="1" i="1" dirty="0">
              <a:solidFill>
                <a:schemeClr val="accent1">
                  <a:lumMod val="50000"/>
                </a:schemeClr>
              </a:solidFill>
            </a:endParaRPr>
          </a:p>
        </p:txBody>
      </p:sp>
      <p:sp>
        <p:nvSpPr>
          <p:cNvPr id="3" name="Rounded Rectangle 2"/>
          <p:cNvSpPr/>
          <p:nvPr/>
        </p:nvSpPr>
        <p:spPr>
          <a:xfrm>
            <a:off x="7682297" y="4110250"/>
            <a:ext cx="1138517" cy="1023051"/>
          </a:xfrm>
          <a:prstGeom prst="roundRect">
            <a:avLst>
              <a:gd name="adj" fmla="val 8288"/>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ctr"/>
            <a:r>
              <a:rPr lang="en-US" b="1" dirty="0" smtClean="0">
                <a:solidFill>
                  <a:schemeClr val="bg2"/>
                </a:solidFill>
              </a:rPr>
              <a:t>Atlas</a:t>
            </a:r>
          </a:p>
          <a:p>
            <a:pPr algn="ctr"/>
            <a:endParaRPr lang="en-US" sz="600" i="1" dirty="0" smtClean="0">
              <a:solidFill>
                <a:schemeClr val="bg2"/>
              </a:solidFill>
            </a:endParaRPr>
          </a:p>
          <a:p>
            <a:pPr algn="ctr"/>
            <a:r>
              <a:rPr lang="en-US" sz="1200" i="1" dirty="0" smtClean="0">
                <a:solidFill>
                  <a:schemeClr val="bg2"/>
                </a:solidFill>
              </a:rPr>
              <a:t>Metadata</a:t>
            </a:r>
          </a:p>
          <a:p>
            <a:pPr algn="ctr"/>
            <a:r>
              <a:rPr lang="en-US" sz="1200" i="1" dirty="0" smtClean="0">
                <a:solidFill>
                  <a:schemeClr val="bg2"/>
                </a:solidFill>
              </a:rPr>
              <a:t>Repository</a:t>
            </a:r>
          </a:p>
        </p:txBody>
      </p:sp>
      <p:cxnSp>
        <p:nvCxnSpPr>
          <p:cNvPr id="19" name="Straight Arrow Connector 18"/>
          <p:cNvCxnSpPr/>
          <p:nvPr/>
        </p:nvCxnSpPr>
        <p:spPr>
          <a:xfrm>
            <a:off x="7050043" y="4110250"/>
            <a:ext cx="620680" cy="250068"/>
          </a:xfrm>
          <a:prstGeom prst="straightConnector1">
            <a:avLst/>
          </a:prstGeom>
          <a:ln w="38100">
            <a:solidFill>
              <a:srgbClr val="565656"/>
            </a:solidFill>
            <a:prstDash val="sysDash"/>
            <a:tailEnd type="triangle" w="lg" len="med"/>
          </a:ln>
          <a:effectLst/>
        </p:spPr>
        <p:style>
          <a:lnRef idx="2">
            <a:schemeClr val="accent1"/>
          </a:lnRef>
          <a:fillRef idx="0">
            <a:schemeClr val="accent1"/>
          </a:fillRef>
          <a:effectRef idx="1">
            <a:schemeClr val="accent1"/>
          </a:effectRef>
          <a:fontRef idx="minor">
            <a:schemeClr val="tx1"/>
          </a:fontRef>
        </p:style>
      </p:cxnSp>
      <p:sp>
        <p:nvSpPr>
          <p:cNvPr id="32" name="Rounded Rectangle 31"/>
          <p:cNvSpPr/>
          <p:nvPr/>
        </p:nvSpPr>
        <p:spPr>
          <a:xfrm>
            <a:off x="3413063" y="4223064"/>
            <a:ext cx="1767203" cy="683377"/>
          </a:xfrm>
          <a:prstGeom prst="roundRect">
            <a:avLst>
              <a:gd name="adj" fmla="val 8288"/>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ctr"/>
            <a:r>
              <a:rPr lang="en-US" sz="1200" b="1" dirty="0" smtClean="0">
                <a:solidFill>
                  <a:schemeClr val="bg2"/>
                </a:solidFill>
              </a:rPr>
              <a:t>Activity Reporter</a:t>
            </a:r>
          </a:p>
          <a:p>
            <a:pPr algn="ctr"/>
            <a:r>
              <a:rPr lang="en-US" sz="1200" b="1" dirty="0" smtClean="0">
                <a:solidFill>
                  <a:schemeClr val="bg2"/>
                </a:solidFill>
              </a:rPr>
              <a:t>(Custom)</a:t>
            </a:r>
            <a:r>
              <a:rPr lang="en-US" sz="1200" dirty="0" smtClean="0">
                <a:solidFill>
                  <a:schemeClr val="bg2"/>
                </a:solidFill>
              </a:rPr>
              <a:t> </a:t>
            </a:r>
          </a:p>
          <a:p>
            <a:pPr algn="l"/>
            <a:r>
              <a:rPr lang="en-US" sz="1600" dirty="0" smtClean="0">
                <a:solidFill>
                  <a:schemeClr val="bg2"/>
                </a:solidFill>
              </a:rPr>
              <a:t> </a:t>
            </a:r>
          </a:p>
        </p:txBody>
      </p:sp>
      <p:sp>
        <p:nvSpPr>
          <p:cNvPr id="4" name="Rounded Rectangle 3"/>
          <p:cNvSpPr/>
          <p:nvPr/>
        </p:nvSpPr>
        <p:spPr>
          <a:xfrm>
            <a:off x="5899103" y="3514673"/>
            <a:ext cx="1358424" cy="578963"/>
          </a:xfrm>
          <a:prstGeom prst="round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ctr" anchorCtr="1"/>
          <a:lstStyle/>
          <a:p>
            <a:pPr algn="ctr"/>
            <a:r>
              <a:rPr lang="en-US" sz="1200" b="1" dirty="0" smtClean="0">
                <a:solidFill>
                  <a:schemeClr val="bg2"/>
                </a:solidFill>
              </a:rPr>
              <a:t>Hive Hook</a:t>
            </a:r>
          </a:p>
          <a:p>
            <a:pPr algn="ctr"/>
            <a:r>
              <a:rPr lang="en-US" sz="1200" b="1" dirty="0" smtClean="0">
                <a:solidFill>
                  <a:schemeClr val="bg2"/>
                </a:solidFill>
              </a:rPr>
              <a:t>(Native)</a:t>
            </a:r>
          </a:p>
        </p:txBody>
      </p:sp>
      <p:sp>
        <p:nvSpPr>
          <p:cNvPr id="47" name="Rounded Rectangle 46"/>
          <p:cNvSpPr/>
          <p:nvPr/>
        </p:nvSpPr>
        <p:spPr>
          <a:xfrm>
            <a:off x="1088572" y="2744700"/>
            <a:ext cx="1182967" cy="702575"/>
          </a:xfrm>
          <a:prstGeom prst="roundRect">
            <a:avLst/>
          </a:prstGeom>
          <a:solidFill>
            <a:schemeClr val="bg1">
              <a:lumMod val="50000"/>
              <a:lumOff val="50000"/>
            </a:schemeClr>
          </a:solidFill>
          <a:ln w="127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r>
              <a:rPr lang="en-US" sz="1100" b="1" i="1" dirty="0" smtClean="0">
                <a:solidFill>
                  <a:schemeClr val="bg2"/>
                </a:solidFill>
              </a:rPr>
              <a:t>Tables:</a:t>
            </a:r>
          </a:p>
          <a:p>
            <a:pPr marL="171450" indent="-171450">
              <a:buFont typeface="Arial"/>
              <a:buChar char="•"/>
            </a:pPr>
            <a:r>
              <a:rPr lang="en-US" sz="1100" b="1" i="1" dirty="0" smtClean="0">
                <a:solidFill>
                  <a:schemeClr val="bg2"/>
                </a:solidFill>
              </a:rPr>
              <a:t>Drivers</a:t>
            </a:r>
          </a:p>
          <a:p>
            <a:pPr marL="171450" indent="-171450">
              <a:buFont typeface="Arial"/>
              <a:buChar char="•"/>
            </a:pPr>
            <a:r>
              <a:rPr lang="en-US" sz="1050" b="1" i="1" dirty="0" smtClean="0">
                <a:solidFill>
                  <a:schemeClr val="bg2"/>
                </a:solidFill>
              </a:rPr>
              <a:t>Timesheets</a:t>
            </a:r>
            <a:endParaRPr lang="en-US" sz="1100" b="1" i="1" dirty="0" smtClean="0">
              <a:solidFill>
                <a:schemeClr val="bg2"/>
              </a:solidFill>
            </a:endParaRPr>
          </a:p>
        </p:txBody>
      </p:sp>
      <p:sp>
        <p:nvSpPr>
          <p:cNvPr id="50" name="Rounded Rectangle 49"/>
          <p:cNvSpPr/>
          <p:nvPr/>
        </p:nvSpPr>
        <p:spPr>
          <a:xfrm>
            <a:off x="5986831" y="2744700"/>
            <a:ext cx="1182967" cy="702575"/>
          </a:xfrm>
          <a:prstGeom prst="roundRect">
            <a:avLst/>
          </a:prstGeom>
          <a:solidFill>
            <a:schemeClr val="bg1">
              <a:lumMod val="50000"/>
              <a:lumOff val="50000"/>
            </a:schemeClr>
          </a:solidFill>
          <a:ln w="127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r>
              <a:rPr lang="en-US" sz="1100" b="1" i="1" dirty="0" smtClean="0">
                <a:solidFill>
                  <a:schemeClr val="bg2"/>
                </a:solidFill>
              </a:rPr>
              <a:t>Tables:</a:t>
            </a:r>
          </a:p>
          <a:p>
            <a:pPr marL="171450" indent="-171450">
              <a:buFont typeface="Arial"/>
              <a:buChar char="•"/>
            </a:pPr>
            <a:r>
              <a:rPr lang="en-US" sz="1100" b="1" i="1" dirty="0" smtClean="0">
                <a:solidFill>
                  <a:schemeClr val="bg2"/>
                </a:solidFill>
              </a:rPr>
              <a:t>Drivers</a:t>
            </a:r>
          </a:p>
          <a:p>
            <a:pPr marL="171450" indent="-171450">
              <a:buFont typeface="Arial"/>
              <a:buChar char="•"/>
            </a:pPr>
            <a:r>
              <a:rPr lang="en-US" sz="1050" b="1" i="1" dirty="0" smtClean="0">
                <a:solidFill>
                  <a:schemeClr val="bg2"/>
                </a:solidFill>
              </a:rPr>
              <a:t>Timesheets</a:t>
            </a:r>
            <a:endParaRPr lang="en-US" sz="1100" b="1" i="1" dirty="0" smtClean="0">
              <a:solidFill>
                <a:schemeClr val="bg2"/>
              </a:solidFill>
            </a:endParaRPr>
          </a:p>
        </p:txBody>
      </p:sp>
      <p:cxnSp>
        <p:nvCxnSpPr>
          <p:cNvPr id="57" name="Straight Connector 56"/>
          <p:cNvCxnSpPr/>
          <p:nvPr/>
        </p:nvCxnSpPr>
        <p:spPr>
          <a:xfrm>
            <a:off x="5899103" y="3520743"/>
            <a:ext cx="1358424" cy="0"/>
          </a:xfrm>
          <a:prstGeom prst="line">
            <a:avLst/>
          </a:prstGeom>
          <a:ln w="127000">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59" name="TextBox 58"/>
          <p:cNvSpPr txBox="1"/>
          <p:nvPr/>
        </p:nvSpPr>
        <p:spPr>
          <a:xfrm>
            <a:off x="7122131" y="2759826"/>
            <a:ext cx="914400" cy="914400"/>
          </a:xfrm>
          <a:prstGeom prst="rect">
            <a:avLst/>
          </a:prstGeom>
        </p:spPr>
        <p:txBody>
          <a:bodyPr vert="horz" wrap="none" lIns="91440" tIns="91440" rIns="91440" bIns="91440" rtlCol="0">
            <a:noAutofit/>
          </a:bodyPr>
          <a:lstStyle/>
          <a:p>
            <a:endParaRPr lang="en-US" dirty="0"/>
          </a:p>
        </p:txBody>
      </p:sp>
      <p:cxnSp>
        <p:nvCxnSpPr>
          <p:cNvPr id="78" name="Straight Arrow Connector 77"/>
          <p:cNvCxnSpPr/>
          <p:nvPr/>
        </p:nvCxnSpPr>
        <p:spPr>
          <a:xfrm>
            <a:off x="2341173" y="3302107"/>
            <a:ext cx="1071890" cy="0"/>
          </a:xfrm>
          <a:prstGeom prst="straightConnector1">
            <a:avLst/>
          </a:prstGeom>
          <a:ln w="38100">
            <a:solidFill>
              <a:schemeClr val="tx1"/>
            </a:solidFill>
            <a:tailEnd type="triangle" w="lg" len="med"/>
          </a:ln>
          <a:effectLst/>
        </p:spPr>
        <p:style>
          <a:lnRef idx="2">
            <a:schemeClr val="accent1"/>
          </a:lnRef>
          <a:fillRef idx="0">
            <a:schemeClr val="accent1"/>
          </a:fillRef>
          <a:effectRef idx="1">
            <a:schemeClr val="accent1"/>
          </a:effectRef>
          <a:fontRef idx="minor">
            <a:schemeClr val="tx1"/>
          </a:fontRef>
        </p:style>
      </p:cxnSp>
      <p:grpSp>
        <p:nvGrpSpPr>
          <p:cNvPr id="79" name="Group 78"/>
          <p:cNvGrpSpPr/>
          <p:nvPr/>
        </p:nvGrpSpPr>
        <p:grpSpPr>
          <a:xfrm>
            <a:off x="3693714" y="2610058"/>
            <a:ext cx="1124651" cy="1113888"/>
            <a:chOff x="3311908" y="1687270"/>
            <a:chExt cx="1106018" cy="1183058"/>
          </a:xfrm>
        </p:grpSpPr>
        <p:sp>
          <p:nvSpPr>
            <p:cNvPr id="9" name="Merge 8"/>
            <p:cNvSpPr/>
            <p:nvPr/>
          </p:nvSpPr>
          <p:spPr>
            <a:xfrm rot="16200000">
              <a:off x="3273388" y="1725790"/>
              <a:ext cx="1183058" cy="1106018"/>
            </a:xfrm>
            <a:prstGeom prst="flowChartMerge">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vert="vert" tIns="91440" bIns="91440" rtlCol="0" anchor="t" anchorCtr="0"/>
            <a:lstStyle/>
            <a:p>
              <a:pPr algn="l"/>
              <a:endParaRPr lang="en-US" sz="1800" dirty="0" smtClean="0">
                <a:solidFill>
                  <a:schemeClr val="bg2"/>
                </a:solidFill>
              </a:endParaRPr>
            </a:p>
          </p:txBody>
        </p:sp>
        <p:sp>
          <p:nvSpPr>
            <p:cNvPr id="17" name="TextBox 16"/>
            <p:cNvSpPr txBox="1"/>
            <p:nvPr/>
          </p:nvSpPr>
          <p:spPr>
            <a:xfrm>
              <a:off x="3350778" y="2016677"/>
              <a:ext cx="945120" cy="474091"/>
            </a:xfrm>
            <a:prstGeom prst="rect">
              <a:avLst/>
            </a:prstGeom>
          </p:spPr>
          <p:txBody>
            <a:bodyPr vert="horz" wrap="none" lIns="91440" tIns="91440" rIns="91440" bIns="91440" rtlCol="0">
              <a:noAutofit/>
            </a:bodyPr>
            <a:lstStyle/>
            <a:p>
              <a:r>
                <a:rPr lang="en-US" sz="1600" b="1" dirty="0" err="1" smtClean="0">
                  <a:solidFill>
                    <a:schemeClr val="bg2"/>
                  </a:solidFill>
                </a:rPr>
                <a:t>Sqoop</a:t>
              </a:r>
              <a:endParaRPr lang="en-US" b="1" dirty="0">
                <a:solidFill>
                  <a:schemeClr val="bg2"/>
                </a:solidFill>
              </a:endParaRPr>
            </a:p>
          </p:txBody>
        </p:sp>
      </p:grpSp>
      <p:cxnSp>
        <p:nvCxnSpPr>
          <p:cNvPr id="99" name="Straight Connector 98"/>
          <p:cNvCxnSpPr/>
          <p:nvPr/>
        </p:nvCxnSpPr>
        <p:spPr>
          <a:xfrm>
            <a:off x="3413064" y="4205050"/>
            <a:ext cx="1767202" cy="0"/>
          </a:xfrm>
          <a:prstGeom prst="line">
            <a:avLst/>
          </a:prstGeom>
          <a:ln w="127000">
            <a:solidFill>
              <a:schemeClr val="accent1">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01" name="Straight Arrow Connector 100"/>
          <p:cNvCxnSpPr/>
          <p:nvPr/>
        </p:nvCxnSpPr>
        <p:spPr>
          <a:xfrm>
            <a:off x="5274927" y="6067454"/>
            <a:ext cx="693567" cy="0"/>
          </a:xfrm>
          <a:prstGeom prst="straightConnector1">
            <a:avLst/>
          </a:prstGeom>
          <a:ln w="38100">
            <a:solidFill>
              <a:srgbClr val="565656"/>
            </a:solidFill>
            <a:prstDash val="sysDash"/>
            <a:tailEnd type="triangle" w="lg" len="med"/>
          </a:ln>
          <a:effectLst/>
        </p:spPr>
        <p:style>
          <a:lnRef idx="2">
            <a:schemeClr val="accent1"/>
          </a:lnRef>
          <a:fillRef idx="0">
            <a:schemeClr val="accent1"/>
          </a:fillRef>
          <a:effectRef idx="1">
            <a:schemeClr val="accent1"/>
          </a:effectRef>
          <a:fontRef idx="minor">
            <a:schemeClr val="tx1"/>
          </a:fontRef>
        </p:style>
      </p:cxnSp>
      <p:cxnSp>
        <p:nvCxnSpPr>
          <p:cNvPr id="103" name="Straight Arrow Connector 102"/>
          <p:cNvCxnSpPr/>
          <p:nvPr/>
        </p:nvCxnSpPr>
        <p:spPr>
          <a:xfrm>
            <a:off x="8102605" y="6060430"/>
            <a:ext cx="625575" cy="4326"/>
          </a:xfrm>
          <a:prstGeom prst="straightConnector1">
            <a:avLst/>
          </a:prstGeom>
          <a:ln w="38100">
            <a:solidFill>
              <a:schemeClr val="tx1"/>
            </a:solidFill>
            <a:tailEnd type="triangle" w="lg" len="med"/>
          </a:ln>
          <a:effectLst/>
        </p:spPr>
        <p:style>
          <a:lnRef idx="2">
            <a:schemeClr val="accent1"/>
          </a:lnRef>
          <a:fillRef idx="0">
            <a:schemeClr val="accent1"/>
          </a:fillRef>
          <a:effectRef idx="1">
            <a:schemeClr val="accent1"/>
          </a:effectRef>
          <a:fontRef idx="minor">
            <a:schemeClr val="tx1"/>
          </a:fontRef>
        </p:style>
      </p:cxnSp>
      <p:sp>
        <p:nvSpPr>
          <p:cNvPr id="104" name="Rectangle 103"/>
          <p:cNvSpPr/>
          <p:nvPr/>
        </p:nvSpPr>
        <p:spPr>
          <a:xfrm>
            <a:off x="7432662" y="5843868"/>
            <a:ext cx="695872" cy="369332"/>
          </a:xfrm>
          <a:prstGeom prst="rect">
            <a:avLst/>
          </a:prstGeom>
          <a:noFill/>
        </p:spPr>
        <p:txBody>
          <a:bodyPr wrap="none">
            <a:spAutoFit/>
          </a:bodyPr>
          <a:lstStyle/>
          <a:p>
            <a:r>
              <a:rPr lang="en-US" b="1" i="1" dirty="0" smtClean="0">
                <a:solidFill>
                  <a:schemeClr val="bg1"/>
                </a:solidFill>
              </a:rPr>
              <a:t>Data</a:t>
            </a:r>
            <a:endParaRPr lang="en-US" dirty="0">
              <a:solidFill>
                <a:schemeClr val="bg1"/>
              </a:solidFill>
            </a:endParaRPr>
          </a:p>
        </p:txBody>
      </p:sp>
      <p:sp>
        <p:nvSpPr>
          <p:cNvPr id="105" name="Rectangle 104"/>
          <p:cNvSpPr/>
          <p:nvPr/>
        </p:nvSpPr>
        <p:spPr>
          <a:xfrm>
            <a:off x="4078843" y="5843868"/>
            <a:ext cx="1196084" cy="369332"/>
          </a:xfrm>
          <a:prstGeom prst="rect">
            <a:avLst/>
          </a:prstGeom>
        </p:spPr>
        <p:txBody>
          <a:bodyPr wrap="none">
            <a:spAutoFit/>
          </a:bodyPr>
          <a:lstStyle/>
          <a:p>
            <a:r>
              <a:rPr lang="en-US" b="1" i="1" dirty="0" smtClean="0">
                <a:solidFill>
                  <a:schemeClr val="bg1">
                    <a:lumMod val="75000"/>
                    <a:lumOff val="25000"/>
                  </a:schemeClr>
                </a:solidFill>
              </a:rPr>
              <a:t>Metadata</a:t>
            </a:r>
            <a:endParaRPr lang="en-US" dirty="0">
              <a:solidFill>
                <a:schemeClr val="bg1">
                  <a:lumMod val="75000"/>
                  <a:lumOff val="25000"/>
                </a:schemeClr>
              </a:solidFill>
            </a:endParaRPr>
          </a:p>
        </p:txBody>
      </p:sp>
      <p:sp>
        <p:nvSpPr>
          <p:cNvPr id="107" name="TextBox 106"/>
          <p:cNvSpPr txBox="1"/>
          <p:nvPr/>
        </p:nvSpPr>
        <p:spPr>
          <a:xfrm>
            <a:off x="9106153" y="6323186"/>
            <a:ext cx="914400" cy="914400"/>
          </a:xfrm>
          <a:prstGeom prst="rect">
            <a:avLst/>
          </a:prstGeom>
        </p:spPr>
        <p:txBody>
          <a:bodyPr vert="horz" wrap="none" lIns="91440" tIns="91440" rIns="91440" bIns="91440" rtlCol="0">
            <a:noAutofit/>
          </a:bodyPr>
          <a:lstStyle/>
          <a:p>
            <a:endParaRPr lang="en-US" dirty="0"/>
          </a:p>
        </p:txBody>
      </p:sp>
      <p:sp>
        <p:nvSpPr>
          <p:cNvPr id="116" name="Rounded Rectangle 115"/>
          <p:cNvSpPr/>
          <p:nvPr/>
        </p:nvSpPr>
        <p:spPr>
          <a:xfrm>
            <a:off x="3413064" y="2130808"/>
            <a:ext cx="1767203" cy="2779868"/>
          </a:xfrm>
          <a:prstGeom prst="roundRect">
            <a:avLst>
              <a:gd name="adj" fmla="val 4170"/>
            </a:avLst>
          </a:prstGeom>
          <a:noFill/>
          <a:ln w="38100"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b="1" dirty="0" smtClean="0">
              <a:solidFill>
                <a:schemeClr val="bg1"/>
              </a:solidFill>
            </a:endParaRPr>
          </a:p>
        </p:txBody>
      </p:sp>
      <p:cxnSp>
        <p:nvCxnSpPr>
          <p:cNvPr id="117" name="Straight Arrow Connector 116"/>
          <p:cNvCxnSpPr/>
          <p:nvPr/>
        </p:nvCxnSpPr>
        <p:spPr>
          <a:xfrm>
            <a:off x="2341173" y="4546617"/>
            <a:ext cx="1052716" cy="0"/>
          </a:xfrm>
          <a:prstGeom prst="straightConnector1">
            <a:avLst/>
          </a:prstGeom>
          <a:ln w="38100">
            <a:solidFill>
              <a:srgbClr val="565656"/>
            </a:solidFill>
            <a:prstDash val="sysDash"/>
            <a:tailEnd type="triangle" w="lg" len="med"/>
          </a:ln>
          <a:effectLst/>
        </p:spPr>
        <p:style>
          <a:lnRef idx="2">
            <a:schemeClr val="accent1"/>
          </a:lnRef>
          <a:fillRef idx="0">
            <a:schemeClr val="accent1"/>
          </a:fillRef>
          <a:effectRef idx="1">
            <a:schemeClr val="accent1"/>
          </a:effectRef>
          <a:fontRef idx="minor">
            <a:schemeClr val="tx1"/>
          </a:fontRef>
        </p:style>
      </p:cxnSp>
      <p:cxnSp>
        <p:nvCxnSpPr>
          <p:cNvPr id="141" name="Straight Arrow Connector 140"/>
          <p:cNvCxnSpPr/>
          <p:nvPr/>
        </p:nvCxnSpPr>
        <p:spPr>
          <a:xfrm>
            <a:off x="5167116" y="2978567"/>
            <a:ext cx="731986" cy="0"/>
          </a:xfrm>
          <a:prstGeom prst="straightConnector1">
            <a:avLst/>
          </a:prstGeom>
          <a:ln w="38100">
            <a:solidFill>
              <a:schemeClr val="tx1"/>
            </a:solidFill>
            <a:tailEnd type="triangle" w="lg" len="med"/>
          </a:ln>
          <a:effectLst/>
        </p:spPr>
        <p:style>
          <a:lnRef idx="2">
            <a:schemeClr val="accent1"/>
          </a:lnRef>
          <a:fillRef idx="0">
            <a:schemeClr val="accent1"/>
          </a:fillRef>
          <a:effectRef idx="1">
            <a:schemeClr val="accent1"/>
          </a:effectRef>
          <a:fontRef idx="minor">
            <a:schemeClr val="tx1"/>
          </a:fontRef>
        </p:style>
      </p:cxnSp>
      <p:cxnSp>
        <p:nvCxnSpPr>
          <p:cNvPr id="142" name="Straight Arrow Connector 141"/>
          <p:cNvCxnSpPr/>
          <p:nvPr/>
        </p:nvCxnSpPr>
        <p:spPr>
          <a:xfrm>
            <a:off x="5167116" y="3302107"/>
            <a:ext cx="731986" cy="0"/>
          </a:xfrm>
          <a:prstGeom prst="straightConnector1">
            <a:avLst/>
          </a:prstGeom>
          <a:ln w="38100">
            <a:solidFill>
              <a:schemeClr val="tx1"/>
            </a:solidFill>
            <a:tailEnd type="triangle" w="lg" len="me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0998519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Rounded Rectangle 85"/>
          <p:cNvSpPr/>
          <p:nvPr/>
        </p:nvSpPr>
        <p:spPr>
          <a:xfrm>
            <a:off x="700413" y="1239393"/>
            <a:ext cx="1930892" cy="4406448"/>
          </a:xfrm>
          <a:prstGeom prst="roundRect">
            <a:avLst>
              <a:gd name="adj" fmla="val 14772"/>
            </a:avLst>
          </a:prstGeom>
          <a:noFill/>
          <a:ln w="38100" cmpd="sng">
            <a:solidFill>
              <a:schemeClr val="bg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84" name="Rounded Rectangle 83"/>
          <p:cNvSpPr/>
          <p:nvPr/>
        </p:nvSpPr>
        <p:spPr>
          <a:xfrm>
            <a:off x="2906733" y="1239393"/>
            <a:ext cx="8032177" cy="4406448"/>
          </a:xfrm>
          <a:prstGeom prst="roundRect">
            <a:avLst>
              <a:gd name="adj" fmla="val 5442"/>
            </a:avLst>
          </a:prstGeom>
          <a:noFill/>
          <a:ln w="3810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cxnSp>
        <p:nvCxnSpPr>
          <p:cNvPr id="83" name="Straight Arrow Connector 82"/>
          <p:cNvCxnSpPr/>
          <p:nvPr/>
        </p:nvCxnSpPr>
        <p:spPr>
          <a:xfrm>
            <a:off x="8538414" y="3157220"/>
            <a:ext cx="625575" cy="4326"/>
          </a:xfrm>
          <a:prstGeom prst="straightConnector1">
            <a:avLst/>
          </a:prstGeom>
          <a:ln w="38100">
            <a:solidFill>
              <a:schemeClr val="tx1"/>
            </a:solidFill>
            <a:tailEnd type="triangle" w="lg" len="med"/>
          </a:ln>
          <a:effectLst/>
        </p:spPr>
        <p:style>
          <a:lnRef idx="2">
            <a:schemeClr val="accent1"/>
          </a:lnRef>
          <a:fillRef idx="0">
            <a:schemeClr val="accent1"/>
          </a:fillRef>
          <a:effectRef idx="1">
            <a:schemeClr val="accent1"/>
          </a:effectRef>
          <a:fontRef idx="minor">
            <a:schemeClr val="tx1"/>
          </a:fontRef>
        </p:style>
      </p:cxnSp>
      <p:sp>
        <p:nvSpPr>
          <p:cNvPr id="20" name="Rounded Rectangle 19"/>
          <p:cNvSpPr/>
          <p:nvPr/>
        </p:nvSpPr>
        <p:spPr>
          <a:xfrm>
            <a:off x="3413064" y="2126573"/>
            <a:ext cx="1767203" cy="2779868"/>
          </a:xfrm>
          <a:prstGeom prst="roundRect">
            <a:avLst>
              <a:gd name="adj" fmla="val 4170"/>
            </a:avLst>
          </a:prstGeom>
          <a:solidFill>
            <a:schemeClr val="accent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r>
              <a:rPr lang="en-US" b="1" dirty="0" err="1" smtClean="0">
                <a:solidFill>
                  <a:schemeClr val="bg1"/>
                </a:solidFill>
              </a:rPr>
              <a:t>Sqoop_job.sh</a:t>
            </a:r>
            <a:endParaRPr lang="en-US" b="1" dirty="0" smtClean="0">
              <a:solidFill>
                <a:schemeClr val="bg1"/>
              </a:solidFill>
            </a:endParaRPr>
          </a:p>
        </p:txBody>
      </p:sp>
      <p:cxnSp>
        <p:nvCxnSpPr>
          <p:cNvPr id="24" name="Straight Arrow Connector 23"/>
          <p:cNvCxnSpPr/>
          <p:nvPr/>
        </p:nvCxnSpPr>
        <p:spPr>
          <a:xfrm>
            <a:off x="2341173" y="2978567"/>
            <a:ext cx="1071890" cy="0"/>
          </a:xfrm>
          <a:prstGeom prst="straightConnector1">
            <a:avLst/>
          </a:prstGeom>
          <a:ln w="38100">
            <a:solidFill>
              <a:schemeClr val="tx1"/>
            </a:solidFill>
            <a:tailEnd type="triangle" w="lg" len="med"/>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dirty="0" smtClean="0"/>
              <a:t>POC</a:t>
            </a:r>
            <a:r>
              <a:rPr lang="en-US" dirty="0"/>
              <a:t>:  Hours of Service </a:t>
            </a:r>
            <a:r>
              <a:rPr lang="en-US" dirty="0" smtClean="0"/>
              <a:t>(Drivers) </a:t>
            </a:r>
            <a:r>
              <a:rPr lang="en-US" dirty="0"/>
              <a:t>Violation</a:t>
            </a:r>
            <a:r>
              <a:rPr lang="en-US" dirty="0" smtClean="0"/>
              <a:t> </a:t>
            </a:r>
            <a:endParaRPr lang="en-US" dirty="0"/>
          </a:p>
        </p:txBody>
      </p:sp>
      <p:sp>
        <p:nvSpPr>
          <p:cNvPr id="6" name="Rounded Rectangle 5"/>
          <p:cNvSpPr/>
          <p:nvPr/>
        </p:nvSpPr>
        <p:spPr>
          <a:xfrm>
            <a:off x="1035147" y="2161954"/>
            <a:ext cx="1306026" cy="1432000"/>
          </a:xfrm>
          <a:prstGeom prst="roundRect">
            <a:avLst>
              <a:gd name="adj" fmla="val 8006"/>
            </a:avLst>
          </a:prstGeom>
          <a:solidFill>
            <a:schemeClr val="accent4">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r>
              <a:rPr lang="en-US" sz="1600" b="1" dirty="0" smtClean="0">
                <a:solidFill>
                  <a:schemeClr val="tx1"/>
                </a:solidFill>
              </a:rPr>
              <a:t>RDBMS</a:t>
            </a:r>
          </a:p>
          <a:p>
            <a:pPr algn="l"/>
            <a:endParaRPr lang="en-US" sz="1600" dirty="0" smtClean="0">
              <a:solidFill>
                <a:schemeClr val="tx1"/>
              </a:solidFill>
            </a:endParaRPr>
          </a:p>
        </p:txBody>
      </p:sp>
      <p:sp>
        <p:nvSpPr>
          <p:cNvPr id="7" name="Rounded Rectangle 6"/>
          <p:cNvSpPr/>
          <p:nvPr/>
        </p:nvSpPr>
        <p:spPr>
          <a:xfrm>
            <a:off x="1035147" y="3813364"/>
            <a:ext cx="1306026" cy="1299332"/>
          </a:xfrm>
          <a:prstGeom prst="roundRect">
            <a:avLst>
              <a:gd name="adj" fmla="val 8006"/>
            </a:avLst>
          </a:prstGeom>
          <a:solidFill>
            <a:schemeClr val="accent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r>
              <a:rPr lang="en-US" sz="1400" b="1" dirty="0" smtClean="0">
                <a:solidFill>
                  <a:schemeClr val="tx1"/>
                </a:solidFill>
              </a:rPr>
              <a:t>Business Taxonomy</a:t>
            </a:r>
          </a:p>
          <a:p>
            <a:pPr algn="l"/>
            <a:endParaRPr lang="en-US" sz="1600" dirty="0" smtClean="0">
              <a:solidFill>
                <a:schemeClr val="tx1"/>
              </a:solidFill>
            </a:endParaRPr>
          </a:p>
          <a:p>
            <a:pPr algn="ctr"/>
            <a:r>
              <a:rPr lang="en-US" sz="1200" i="1" dirty="0" smtClean="0">
                <a:solidFill>
                  <a:schemeClr val="tx1"/>
                </a:solidFill>
              </a:rPr>
              <a:t>Metadata</a:t>
            </a:r>
          </a:p>
          <a:p>
            <a:pPr algn="ctr"/>
            <a:r>
              <a:rPr lang="en-US" sz="1200" i="1" dirty="0" smtClean="0">
                <a:solidFill>
                  <a:schemeClr val="tx1"/>
                </a:solidFill>
              </a:rPr>
              <a:t>(JSON)</a:t>
            </a:r>
            <a:r>
              <a:rPr lang="en-US" sz="1600" dirty="0" smtClean="0">
                <a:solidFill>
                  <a:schemeClr val="tx1"/>
                </a:solidFill>
              </a:rPr>
              <a:t>	</a:t>
            </a:r>
          </a:p>
        </p:txBody>
      </p:sp>
      <p:sp>
        <p:nvSpPr>
          <p:cNvPr id="10" name="Rounded Rectangle 9"/>
          <p:cNvSpPr/>
          <p:nvPr/>
        </p:nvSpPr>
        <p:spPr>
          <a:xfrm>
            <a:off x="5899102" y="2126573"/>
            <a:ext cx="1358425" cy="1940043"/>
          </a:xfrm>
          <a:prstGeom prst="roundRect">
            <a:avLst>
              <a:gd name="adj" fmla="val 8006"/>
            </a:avLst>
          </a:prstGeom>
          <a:solidFill>
            <a:schemeClr val="bg1">
              <a:lumMod val="50000"/>
              <a:lumOff val="5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r>
              <a:rPr lang="en-US" sz="1600" b="1" dirty="0" smtClean="0">
                <a:solidFill>
                  <a:schemeClr val="bg2"/>
                </a:solidFill>
              </a:rPr>
              <a:t>Hive</a:t>
            </a:r>
            <a:endParaRPr lang="en-US" sz="1600" dirty="0">
              <a:solidFill>
                <a:schemeClr val="bg2"/>
              </a:solidFill>
            </a:endParaRPr>
          </a:p>
          <a:p>
            <a:pPr algn="l"/>
            <a:endParaRPr lang="en-US" sz="1600" dirty="0" smtClean="0">
              <a:solidFill>
                <a:schemeClr val="bg2"/>
              </a:solidFill>
            </a:endParaRPr>
          </a:p>
          <a:p>
            <a:endParaRPr lang="en-US" sz="1200" i="1" dirty="0">
              <a:solidFill>
                <a:schemeClr val="bg2"/>
              </a:solidFill>
            </a:endParaRPr>
          </a:p>
          <a:p>
            <a:endParaRPr lang="en-US" sz="1200" i="1" dirty="0">
              <a:solidFill>
                <a:schemeClr val="bg2"/>
              </a:solidFill>
            </a:endParaRPr>
          </a:p>
        </p:txBody>
      </p:sp>
      <p:cxnSp>
        <p:nvCxnSpPr>
          <p:cNvPr id="14" name="Straight Arrow Connector 13"/>
          <p:cNvCxnSpPr/>
          <p:nvPr/>
        </p:nvCxnSpPr>
        <p:spPr>
          <a:xfrm>
            <a:off x="5191841" y="4559347"/>
            <a:ext cx="2490456" cy="22426"/>
          </a:xfrm>
          <a:prstGeom prst="straightConnector1">
            <a:avLst/>
          </a:prstGeom>
          <a:ln w="38100">
            <a:solidFill>
              <a:srgbClr val="565656"/>
            </a:solidFill>
            <a:prstDash val="sysDash"/>
            <a:tailEnd type="triangle" w="lg" len="med"/>
          </a:ln>
          <a:effectLst/>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p:nvPr/>
        </p:nvCxnSpPr>
        <p:spPr>
          <a:xfrm>
            <a:off x="7938768" y="3161546"/>
            <a:ext cx="625575" cy="0"/>
          </a:xfrm>
          <a:prstGeom prst="straightConnector1">
            <a:avLst/>
          </a:prstGeom>
          <a:ln w="38100">
            <a:solidFill>
              <a:schemeClr val="tx1"/>
            </a:solidFill>
            <a:tailEnd type="triangle" w="lg" len="med"/>
          </a:ln>
          <a:effectLst/>
        </p:spPr>
        <p:style>
          <a:lnRef idx="2">
            <a:schemeClr val="accent1"/>
          </a:lnRef>
          <a:fillRef idx="0">
            <a:schemeClr val="accent1"/>
          </a:fillRef>
          <a:effectRef idx="1">
            <a:schemeClr val="accent1"/>
          </a:effectRef>
          <a:fontRef idx="minor">
            <a:schemeClr val="tx1"/>
          </a:fontRef>
        </p:style>
      </p:cxnSp>
      <p:sp>
        <p:nvSpPr>
          <p:cNvPr id="28" name="TextBox 27"/>
          <p:cNvSpPr txBox="1"/>
          <p:nvPr/>
        </p:nvSpPr>
        <p:spPr>
          <a:xfrm>
            <a:off x="955211" y="1314478"/>
            <a:ext cx="1452283" cy="523552"/>
          </a:xfrm>
          <a:prstGeom prst="rect">
            <a:avLst/>
          </a:prstGeom>
        </p:spPr>
        <p:txBody>
          <a:bodyPr vert="horz" wrap="none" lIns="91440" tIns="91440" rIns="91440" bIns="91440" rtlCol="0">
            <a:noAutofit/>
          </a:bodyPr>
          <a:lstStyle/>
          <a:p>
            <a:pPr algn="ctr"/>
            <a:r>
              <a:rPr lang="en-US" b="1" i="1" dirty="0" smtClean="0">
                <a:solidFill>
                  <a:schemeClr val="bg1">
                    <a:lumMod val="75000"/>
                    <a:lumOff val="25000"/>
                  </a:schemeClr>
                </a:solidFill>
              </a:rPr>
              <a:t>Traditional </a:t>
            </a:r>
          </a:p>
          <a:p>
            <a:pPr algn="ctr"/>
            <a:r>
              <a:rPr lang="en-US" b="1" i="1" dirty="0" smtClean="0">
                <a:solidFill>
                  <a:schemeClr val="bg1">
                    <a:lumMod val="75000"/>
                    <a:lumOff val="25000"/>
                  </a:schemeClr>
                </a:solidFill>
              </a:rPr>
              <a:t>ERP</a:t>
            </a:r>
            <a:endParaRPr lang="en-US" b="1" i="1" dirty="0">
              <a:solidFill>
                <a:schemeClr val="bg1">
                  <a:lumMod val="75000"/>
                  <a:lumOff val="25000"/>
                </a:schemeClr>
              </a:solidFill>
            </a:endParaRPr>
          </a:p>
        </p:txBody>
      </p:sp>
      <p:sp>
        <p:nvSpPr>
          <p:cNvPr id="31" name="TextBox 30"/>
          <p:cNvSpPr txBox="1"/>
          <p:nvPr/>
        </p:nvSpPr>
        <p:spPr>
          <a:xfrm>
            <a:off x="5618061" y="1301270"/>
            <a:ext cx="2702284" cy="740886"/>
          </a:xfrm>
          <a:prstGeom prst="rect">
            <a:avLst/>
          </a:prstGeom>
        </p:spPr>
        <p:txBody>
          <a:bodyPr vert="horz" wrap="none" lIns="91440" tIns="91440" rIns="91440" bIns="91440" rtlCol="0">
            <a:noAutofit/>
          </a:bodyPr>
          <a:lstStyle/>
          <a:p>
            <a:r>
              <a:rPr lang="en-US" b="1" i="1" dirty="0">
                <a:solidFill>
                  <a:schemeClr val="accent1">
                    <a:lumMod val="50000"/>
                  </a:schemeClr>
                </a:solidFill>
              </a:rPr>
              <a:t>New ETL </a:t>
            </a:r>
            <a:r>
              <a:rPr lang="en-US" b="1" i="1" dirty="0" smtClean="0">
                <a:solidFill>
                  <a:schemeClr val="accent1">
                    <a:lumMod val="50000"/>
                  </a:schemeClr>
                </a:solidFill>
              </a:rPr>
              <a:t>: Hadoop</a:t>
            </a:r>
            <a:endParaRPr lang="en-US" b="1" i="1" dirty="0">
              <a:solidFill>
                <a:schemeClr val="accent1">
                  <a:lumMod val="50000"/>
                </a:schemeClr>
              </a:solidFill>
            </a:endParaRPr>
          </a:p>
        </p:txBody>
      </p:sp>
      <p:sp>
        <p:nvSpPr>
          <p:cNvPr id="3" name="Rounded Rectangle 2"/>
          <p:cNvSpPr/>
          <p:nvPr/>
        </p:nvSpPr>
        <p:spPr>
          <a:xfrm>
            <a:off x="7682297" y="4110250"/>
            <a:ext cx="1138517" cy="1023051"/>
          </a:xfrm>
          <a:prstGeom prst="roundRect">
            <a:avLst>
              <a:gd name="adj" fmla="val 8288"/>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ctr"/>
            <a:r>
              <a:rPr lang="en-US" b="1" dirty="0" smtClean="0">
                <a:solidFill>
                  <a:schemeClr val="bg2"/>
                </a:solidFill>
              </a:rPr>
              <a:t>Atlas</a:t>
            </a:r>
          </a:p>
          <a:p>
            <a:pPr algn="ctr"/>
            <a:endParaRPr lang="en-US" sz="600" i="1" dirty="0" smtClean="0">
              <a:solidFill>
                <a:schemeClr val="bg2"/>
              </a:solidFill>
            </a:endParaRPr>
          </a:p>
          <a:p>
            <a:pPr algn="ctr"/>
            <a:r>
              <a:rPr lang="en-US" sz="1200" i="1" dirty="0" smtClean="0">
                <a:solidFill>
                  <a:schemeClr val="bg2"/>
                </a:solidFill>
              </a:rPr>
              <a:t>Metadata</a:t>
            </a:r>
          </a:p>
          <a:p>
            <a:pPr algn="ctr"/>
            <a:r>
              <a:rPr lang="en-US" sz="1200" i="1" dirty="0" smtClean="0">
                <a:solidFill>
                  <a:schemeClr val="bg2"/>
                </a:solidFill>
              </a:rPr>
              <a:t>Repository</a:t>
            </a:r>
          </a:p>
        </p:txBody>
      </p:sp>
      <p:cxnSp>
        <p:nvCxnSpPr>
          <p:cNvPr id="19" name="Straight Arrow Connector 18"/>
          <p:cNvCxnSpPr/>
          <p:nvPr/>
        </p:nvCxnSpPr>
        <p:spPr>
          <a:xfrm>
            <a:off x="7050043" y="4110250"/>
            <a:ext cx="620680" cy="250068"/>
          </a:xfrm>
          <a:prstGeom prst="straightConnector1">
            <a:avLst/>
          </a:prstGeom>
          <a:ln w="38100">
            <a:solidFill>
              <a:srgbClr val="565656"/>
            </a:solidFill>
            <a:prstDash val="sysDash"/>
            <a:tailEnd type="triangle" w="lg" len="med"/>
          </a:ln>
          <a:effectLst/>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flipH="1">
            <a:off x="8820814" y="4110250"/>
            <a:ext cx="539244" cy="250068"/>
          </a:xfrm>
          <a:prstGeom prst="straightConnector1">
            <a:avLst/>
          </a:prstGeom>
          <a:ln w="38100">
            <a:solidFill>
              <a:srgbClr val="565656"/>
            </a:solidFill>
            <a:prstDash val="sysDash"/>
            <a:tailEnd type="triangle" w="lg" len="med"/>
          </a:ln>
          <a:effectLst/>
        </p:spPr>
        <p:style>
          <a:lnRef idx="2">
            <a:schemeClr val="accent1"/>
          </a:lnRef>
          <a:fillRef idx="0">
            <a:schemeClr val="accent1"/>
          </a:fillRef>
          <a:effectRef idx="1">
            <a:schemeClr val="accent1"/>
          </a:effectRef>
          <a:fontRef idx="minor">
            <a:schemeClr val="tx1"/>
          </a:fontRef>
        </p:style>
      </p:cxnSp>
      <p:sp>
        <p:nvSpPr>
          <p:cNvPr id="32" name="Rounded Rectangle 31"/>
          <p:cNvSpPr/>
          <p:nvPr/>
        </p:nvSpPr>
        <p:spPr>
          <a:xfrm>
            <a:off x="3413063" y="4223064"/>
            <a:ext cx="1767203" cy="683377"/>
          </a:xfrm>
          <a:prstGeom prst="roundRect">
            <a:avLst>
              <a:gd name="adj" fmla="val 8288"/>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ctr"/>
            <a:r>
              <a:rPr lang="en-US" sz="1200" b="1" dirty="0" smtClean="0">
                <a:solidFill>
                  <a:schemeClr val="bg2"/>
                </a:solidFill>
              </a:rPr>
              <a:t>Activity Reporter</a:t>
            </a:r>
          </a:p>
          <a:p>
            <a:pPr algn="ctr"/>
            <a:r>
              <a:rPr lang="en-US" sz="1200" b="1" dirty="0" smtClean="0">
                <a:solidFill>
                  <a:schemeClr val="bg2"/>
                </a:solidFill>
              </a:rPr>
              <a:t>(Custom)</a:t>
            </a:r>
            <a:r>
              <a:rPr lang="en-US" sz="1200" dirty="0" smtClean="0">
                <a:solidFill>
                  <a:schemeClr val="bg2"/>
                </a:solidFill>
              </a:rPr>
              <a:t> </a:t>
            </a:r>
          </a:p>
          <a:p>
            <a:pPr algn="l"/>
            <a:r>
              <a:rPr lang="en-US" sz="1600" dirty="0" smtClean="0">
                <a:solidFill>
                  <a:schemeClr val="bg2"/>
                </a:solidFill>
              </a:rPr>
              <a:t> </a:t>
            </a:r>
          </a:p>
        </p:txBody>
      </p:sp>
      <p:sp>
        <p:nvSpPr>
          <p:cNvPr id="27" name="Diamond 26"/>
          <p:cNvSpPr/>
          <p:nvPr/>
        </p:nvSpPr>
        <p:spPr>
          <a:xfrm>
            <a:off x="7794355" y="2708671"/>
            <a:ext cx="914400" cy="914400"/>
          </a:xfrm>
          <a:prstGeom prst="diamond">
            <a:avLst/>
          </a:prstGeom>
          <a:solidFill>
            <a:schemeClr val="bg1">
              <a:lumMod val="50000"/>
              <a:lumOff val="5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37" name="TextBox 36"/>
          <p:cNvSpPr txBox="1"/>
          <p:nvPr/>
        </p:nvSpPr>
        <p:spPr>
          <a:xfrm>
            <a:off x="7778995" y="2895035"/>
            <a:ext cx="945120" cy="458562"/>
          </a:xfrm>
          <a:prstGeom prst="rect">
            <a:avLst/>
          </a:prstGeom>
        </p:spPr>
        <p:txBody>
          <a:bodyPr vert="horz" wrap="none" lIns="91440" tIns="91440" rIns="91440" bIns="91440" rtlCol="0">
            <a:noAutofit/>
          </a:bodyPr>
          <a:lstStyle/>
          <a:p>
            <a:pPr algn="ctr"/>
            <a:r>
              <a:rPr lang="en-US" dirty="0" smtClean="0">
                <a:solidFill>
                  <a:schemeClr val="bg2"/>
                </a:solidFill>
              </a:rPr>
              <a:t>ETL</a:t>
            </a:r>
            <a:endParaRPr lang="en-US" dirty="0">
              <a:solidFill>
                <a:schemeClr val="bg2"/>
              </a:solidFill>
            </a:endParaRPr>
          </a:p>
        </p:txBody>
      </p:sp>
      <p:cxnSp>
        <p:nvCxnSpPr>
          <p:cNvPr id="38" name="Straight Arrow Connector 37"/>
          <p:cNvCxnSpPr/>
          <p:nvPr/>
        </p:nvCxnSpPr>
        <p:spPr>
          <a:xfrm>
            <a:off x="7261532" y="2996300"/>
            <a:ext cx="625575" cy="4326"/>
          </a:xfrm>
          <a:prstGeom prst="straightConnector1">
            <a:avLst/>
          </a:prstGeom>
          <a:ln w="38100">
            <a:solidFill>
              <a:schemeClr val="tx1"/>
            </a:solidFill>
            <a:tailEnd type="triangle" w="lg" len="med"/>
          </a:ln>
          <a:effectLst/>
        </p:spPr>
        <p:style>
          <a:lnRef idx="2">
            <a:schemeClr val="accent1"/>
          </a:lnRef>
          <a:fillRef idx="0">
            <a:schemeClr val="accent1"/>
          </a:fillRef>
          <a:effectRef idx="1">
            <a:schemeClr val="accent1"/>
          </a:effectRef>
          <a:fontRef idx="minor">
            <a:schemeClr val="tx1"/>
          </a:fontRef>
        </p:style>
      </p:cxnSp>
      <p:cxnSp>
        <p:nvCxnSpPr>
          <p:cNvPr id="40" name="Straight Arrow Connector 39"/>
          <p:cNvCxnSpPr/>
          <p:nvPr/>
        </p:nvCxnSpPr>
        <p:spPr>
          <a:xfrm>
            <a:off x="7257527" y="3317636"/>
            <a:ext cx="625575" cy="4326"/>
          </a:xfrm>
          <a:prstGeom prst="straightConnector1">
            <a:avLst/>
          </a:prstGeom>
          <a:ln w="38100">
            <a:solidFill>
              <a:schemeClr val="tx1"/>
            </a:solidFill>
            <a:tailEnd type="triangle" w="lg" len="med"/>
          </a:ln>
          <a:effectLst/>
        </p:spPr>
        <p:style>
          <a:lnRef idx="2">
            <a:schemeClr val="accent1"/>
          </a:lnRef>
          <a:fillRef idx="0">
            <a:schemeClr val="accent1"/>
          </a:fillRef>
          <a:effectRef idx="1">
            <a:schemeClr val="accent1"/>
          </a:effectRef>
          <a:fontRef idx="minor">
            <a:schemeClr val="tx1"/>
          </a:fontRef>
        </p:style>
      </p:cxnSp>
      <p:sp>
        <p:nvSpPr>
          <p:cNvPr id="4" name="Rounded Rectangle 3"/>
          <p:cNvSpPr/>
          <p:nvPr/>
        </p:nvSpPr>
        <p:spPr>
          <a:xfrm>
            <a:off x="5899103" y="3514673"/>
            <a:ext cx="1358424" cy="578963"/>
          </a:xfrm>
          <a:prstGeom prst="round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ctr" anchorCtr="1"/>
          <a:lstStyle/>
          <a:p>
            <a:pPr algn="ctr"/>
            <a:r>
              <a:rPr lang="en-US" sz="1200" b="1" dirty="0" smtClean="0">
                <a:solidFill>
                  <a:schemeClr val="bg2"/>
                </a:solidFill>
              </a:rPr>
              <a:t>Hive Hook</a:t>
            </a:r>
          </a:p>
          <a:p>
            <a:pPr algn="ctr"/>
            <a:r>
              <a:rPr lang="en-US" sz="1200" b="1" dirty="0" smtClean="0">
                <a:solidFill>
                  <a:schemeClr val="bg2"/>
                </a:solidFill>
              </a:rPr>
              <a:t>(Native)</a:t>
            </a:r>
          </a:p>
        </p:txBody>
      </p:sp>
      <p:sp>
        <p:nvSpPr>
          <p:cNvPr id="47" name="Rounded Rectangle 46"/>
          <p:cNvSpPr/>
          <p:nvPr/>
        </p:nvSpPr>
        <p:spPr>
          <a:xfrm>
            <a:off x="1088572" y="2744700"/>
            <a:ext cx="1182967" cy="702575"/>
          </a:xfrm>
          <a:prstGeom prst="roundRect">
            <a:avLst/>
          </a:prstGeom>
          <a:solidFill>
            <a:schemeClr val="bg1">
              <a:lumMod val="50000"/>
              <a:lumOff val="50000"/>
            </a:schemeClr>
          </a:solidFill>
          <a:ln w="127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r>
              <a:rPr lang="en-US" sz="1100" b="1" i="1" dirty="0" smtClean="0">
                <a:solidFill>
                  <a:schemeClr val="bg2"/>
                </a:solidFill>
              </a:rPr>
              <a:t>Tables:</a:t>
            </a:r>
          </a:p>
          <a:p>
            <a:pPr marL="171450" indent="-171450">
              <a:buFont typeface="Arial"/>
              <a:buChar char="•"/>
            </a:pPr>
            <a:r>
              <a:rPr lang="en-US" sz="1100" b="1" i="1" dirty="0" smtClean="0">
                <a:solidFill>
                  <a:schemeClr val="bg2"/>
                </a:solidFill>
              </a:rPr>
              <a:t>Drivers</a:t>
            </a:r>
          </a:p>
          <a:p>
            <a:pPr marL="171450" indent="-171450">
              <a:buFont typeface="Arial"/>
              <a:buChar char="•"/>
            </a:pPr>
            <a:r>
              <a:rPr lang="en-US" sz="1050" b="1" i="1" dirty="0" smtClean="0">
                <a:solidFill>
                  <a:schemeClr val="bg2"/>
                </a:solidFill>
              </a:rPr>
              <a:t>Timesheets</a:t>
            </a:r>
            <a:endParaRPr lang="en-US" sz="1100" b="1" i="1" dirty="0" smtClean="0">
              <a:solidFill>
                <a:schemeClr val="bg2"/>
              </a:solidFill>
            </a:endParaRPr>
          </a:p>
        </p:txBody>
      </p:sp>
      <p:sp>
        <p:nvSpPr>
          <p:cNvPr id="50" name="Rounded Rectangle 49"/>
          <p:cNvSpPr/>
          <p:nvPr/>
        </p:nvSpPr>
        <p:spPr>
          <a:xfrm>
            <a:off x="5986831" y="2744700"/>
            <a:ext cx="1182967" cy="702575"/>
          </a:xfrm>
          <a:prstGeom prst="roundRect">
            <a:avLst/>
          </a:prstGeom>
          <a:solidFill>
            <a:schemeClr val="bg1">
              <a:lumMod val="50000"/>
              <a:lumOff val="50000"/>
            </a:schemeClr>
          </a:solidFill>
          <a:ln w="127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r>
              <a:rPr lang="en-US" sz="1100" b="1" i="1" dirty="0" smtClean="0">
                <a:solidFill>
                  <a:schemeClr val="bg2"/>
                </a:solidFill>
              </a:rPr>
              <a:t>Tables:</a:t>
            </a:r>
          </a:p>
          <a:p>
            <a:pPr marL="171450" indent="-171450">
              <a:buFont typeface="Arial"/>
              <a:buChar char="•"/>
            </a:pPr>
            <a:r>
              <a:rPr lang="en-US" sz="1100" b="1" i="1" dirty="0" smtClean="0">
                <a:solidFill>
                  <a:schemeClr val="bg2"/>
                </a:solidFill>
              </a:rPr>
              <a:t>Drivers</a:t>
            </a:r>
          </a:p>
          <a:p>
            <a:pPr marL="171450" indent="-171450">
              <a:buFont typeface="Arial"/>
              <a:buChar char="•"/>
            </a:pPr>
            <a:r>
              <a:rPr lang="en-US" sz="1050" b="1" i="1" dirty="0" smtClean="0">
                <a:solidFill>
                  <a:schemeClr val="bg2"/>
                </a:solidFill>
              </a:rPr>
              <a:t>Timesheets</a:t>
            </a:r>
            <a:endParaRPr lang="en-US" sz="1100" b="1" i="1" dirty="0" smtClean="0">
              <a:solidFill>
                <a:schemeClr val="bg2"/>
              </a:solidFill>
            </a:endParaRPr>
          </a:p>
        </p:txBody>
      </p:sp>
      <p:cxnSp>
        <p:nvCxnSpPr>
          <p:cNvPr id="57" name="Straight Connector 56"/>
          <p:cNvCxnSpPr/>
          <p:nvPr/>
        </p:nvCxnSpPr>
        <p:spPr>
          <a:xfrm>
            <a:off x="5899103" y="3520743"/>
            <a:ext cx="1358424" cy="0"/>
          </a:xfrm>
          <a:prstGeom prst="line">
            <a:avLst/>
          </a:prstGeom>
          <a:ln w="127000">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59" name="TextBox 58"/>
          <p:cNvSpPr txBox="1"/>
          <p:nvPr/>
        </p:nvSpPr>
        <p:spPr>
          <a:xfrm>
            <a:off x="7122131" y="2759826"/>
            <a:ext cx="914400" cy="914400"/>
          </a:xfrm>
          <a:prstGeom prst="rect">
            <a:avLst/>
          </a:prstGeom>
        </p:spPr>
        <p:txBody>
          <a:bodyPr vert="horz" wrap="none" lIns="91440" tIns="91440" rIns="91440" bIns="91440" rtlCol="0">
            <a:noAutofit/>
          </a:bodyPr>
          <a:lstStyle/>
          <a:p>
            <a:endParaRPr lang="en-US" dirty="0"/>
          </a:p>
        </p:txBody>
      </p:sp>
      <p:sp>
        <p:nvSpPr>
          <p:cNvPr id="60" name="Rounded Rectangle 59"/>
          <p:cNvSpPr/>
          <p:nvPr/>
        </p:nvSpPr>
        <p:spPr>
          <a:xfrm>
            <a:off x="9163989" y="2126572"/>
            <a:ext cx="1358425" cy="1940043"/>
          </a:xfrm>
          <a:prstGeom prst="roundRect">
            <a:avLst>
              <a:gd name="adj" fmla="val 8006"/>
            </a:avLst>
          </a:prstGeom>
          <a:solidFill>
            <a:schemeClr val="bg1">
              <a:lumMod val="50000"/>
              <a:lumOff val="5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r>
              <a:rPr lang="en-US" sz="1600" b="1" dirty="0" smtClean="0">
                <a:solidFill>
                  <a:schemeClr val="bg2"/>
                </a:solidFill>
              </a:rPr>
              <a:t>Hive</a:t>
            </a:r>
            <a:endParaRPr lang="en-US" sz="1600" dirty="0">
              <a:solidFill>
                <a:schemeClr val="bg2"/>
              </a:solidFill>
            </a:endParaRPr>
          </a:p>
          <a:p>
            <a:pPr algn="l"/>
            <a:endParaRPr lang="en-US" sz="1600" dirty="0" smtClean="0">
              <a:solidFill>
                <a:schemeClr val="bg2"/>
              </a:solidFill>
            </a:endParaRPr>
          </a:p>
          <a:p>
            <a:endParaRPr lang="en-US" sz="1200" i="1" dirty="0">
              <a:solidFill>
                <a:schemeClr val="bg2"/>
              </a:solidFill>
            </a:endParaRPr>
          </a:p>
          <a:p>
            <a:endParaRPr lang="en-US" sz="1200" i="1" dirty="0">
              <a:solidFill>
                <a:schemeClr val="bg2"/>
              </a:solidFill>
            </a:endParaRPr>
          </a:p>
        </p:txBody>
      </p:sp>
      <p:sp>
        <p:nvSpPr>
          <p:cNvPr id="61" name="Rounded Rectangle 60"/>
          <p:cNvSpPr/>
          <p:nvPr/>
        </p:nvSpPr>
        <p:spPr>
          <a:xfrm>
            <a:off x="9163990" y="3514672"/>
            <a:ext cx="1358424" cy="578963"/>
          </a:xfrm>
          <a:prstGeom prst="round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ctr" anchorCtr="1"/>
          <a:lstStyle/>
          <a:p>
            <a:pPr algn="ctr"/>
            <a:r>
              <a:rPr lang="en-US" sz="1200" b="1" dirty="0" smtClean="0">
                <a:solidFill>
                  <a:schemeClr val="bg2"/>
                </a:solidFill>
              </a:rPr>
              <a:t>Hive Hook</a:t>
            </a:r>
          </a:p>
          <a:p>
            <a:pPr algn="ctr"/>
            <a:r>
              <a:rPr lang="en-US" sz="1200" b="1" dirty="0" smtClean="0">
                <a:solidFill>
                  <a:schemeClr val="bg2"/>
                </a:solidFill>
              </a:rPr>
              <a:t>(Native)</a:t>
            </a:r>
          </a:p>
        </p:txBody>
      </p:sp>
      <p:sp>
        <p:nvSpPr>
          <p:cNvPr id="62" name="Rounded Rectangle 61"/>
          <p:cNvSpPr/>
          <p:nvPr/>
        </p:nvSpPr>
        <p:spPr>
          <a:xfrm>
            <a:off x="9251718" y="2744699"/>
            <a:ext cx="1182967" cy="702575"/>
          </a:xfrm>
          <a:prstGeom prst="roundRect">
            <a:avLst/>
          </a:prstGeom>
          <a:solidFill>
            <a:schemeClr val="bg1">
              <a:lumMod val="50000"/>
              <a:lumOff val="50000"/>
            </a:schemeClr>
          </a:solidFill>
          <a:ln w="12700" cmpd="sng">
            <a:solidFill>
              <a:schemeClr val="bg2"/>
            </a:solid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r>
              <a:rPr lang="en-US" sz="1100" b="1" i="1" dirty="0" smtClean="0">
                <a:solidFill>
                  <a:schemeClr val="bg2"/>
                </a:solidFill>
              </a:rPr>
              <a:t>Tables:</a:t>
            </a:r>
          </a:p>
          <a:p>
            <a:pPr marL="171450" indent="-171450">
              <a:buFont typeface="Arial"/>
              <a:buChar char="•"/>
            </a:pPr>
            <a:r>
              <a:rPr lang="en-US" sz="1100" b="1" i="1" dirty="0" smtClean="0">
                <a:solidFill>
                  <a:schemeClr val="bg2"/>
                </a:solidFill>
              </a:rPr>
              <a:t>Violations</a:t>
            </a:r>
          </a:p>
        </p:txBody>
      </p:sp>
      <p:cxnSp>
        <p:nvCxnSpPr>
          <p:cNvPr id="63" name="Straight Connector 62"/>
          <p:cNvCxnSpPr/>
          <p:nvPr/>
        </p:nvCxnSpPr>
        <p:spPr>
          <a:xfrm>
            <a:off x="9163990" y="3520742"/>
            <a:ext cx="1358424" cy="0"/>
          </a:xfrm>
          <a:prstGeom prst="line">
            <a:avLst/>
          </a:prstGeom>
          <a:ln w="127000">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78" name="Straight Arrow Connector 77"/>
          <p:cNvCxnSpPr/>
          <p:nvPr/>
        </p:nvCxnSpPr>
        <p:spPr>
          <a:xfrm>
            <a:off x="2341173" y="3302107"/>
            <a:ext cx="1071890" cy="0"/>
          </a:xfrm>
          <a:prstGeom prst="straightConnector1">
            <a:avLst/>
          </a:prstGeom>
          <a:ln w="38100">
            <a:solidFill>
              <a:schemeClr val="tx1"/>
            </a:solidFill>
            <a:tailEnd type="triangle" w="lg" len="med"/>
          </a:ln>
          <a:effectLst/>
        </p:spPr>
        <p:style>
          <a:lnRef idx="2">
            <a:schemeClr val="accent1"/>
          </a:lnRef>
          <a:fillRef idx="0">
            <a:schemeClr val="accent1"/>
          </a:fillRef>
          <a:effectRef idx="1">
            <a:schemeClr val="accent1"/>
          </a:effectRef>
          <a:fontRef idx="minor">
            <a:schemeClr val="tx1"/>
          </a:fontRef>
        </p:style>
      </p:cxnSp>
      <p:grpSp>
        <p:nvGrpSpPr>
          <p:cNvPr id="79" name="Group 78"/>
          <p:cNvGrpSpPr/>
          <p:nvPr/>
        </p:nvGrpSpPr>
        <p:grpSpPr>
          <a:xfrm>
            <a:off x="3693714" y="2610058"/>
            <a:ext cx="1124651" cy="1113888"/>
            <a:chOff x="3311908" y="1687270"/>
            <a:chExt cx="1106018" cy="1183058"/>
          </a:xfrm>
        </p:grpSpPr>
        <p:sp>
          <p:nvSpPr>
            <p:cNvPr id="9" name="Merge 8"/>
            <p:cNvSpPr/>
            <p:nvPr/>
          </p:nvSpPr>
          <p:spPr>
            <a:xfrm rot="16200000">
              <a:off x="3273388" y="1725790"/>
              <a:ext cx="1183058" cy="1106018"/>
            </a:xfrm>
            <a:prstGeom prst="flowChartMerge">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vert="vert" tIns="91440" bIns="91440" rtlCol="0" anchor="t" anchorCtr="0"/>
            <a:lstStyle/>
            <a:p>
              <a:pPr algn="l"/>
              <a:endParaRPr lang="en-US" sz="1800" dirty="0" smtClean="0">
                <a:solidFill>
                  <a:schemeClr val="bg2"/>
                </a:solidFill>
              </a:endParaRPr>
            </a:p>
          </p:txBody>
        </p:sp>
        <p:sp>
          <p:nvSpPr>
            <p:cNvPr id="17" name="TextBox 16"/>
            <p:cNvSpPr txBox="1"/>
            <p:nvPr/>
          </p:nvSpPr>
          <p:spPr>
            <a:xfrm>
              <a:off x="3350778" y="2016677"/>
              <a:ext cx="945120" cy="474091"/>
            </a:xfrm>
            <a:prstGeom prst="rect">
              <a:avLst/>
            </a:prstGeom>
          </p:spPr>
          <p:txBody>
            <a:bodyPr vert="horz" wrap="none" lIns="91440" tIns="91440" rIns="91440" bIns="91440" rtlCol="0">
              <a:noAutofit/>
            </a:bodyPr>
            <a:lstStyle/>
            <a:p>
              <a:r>
                <a:rPr lang="en-US" sz="1600" b="1" dirty="0" err="1" smtClean="0">
                  <a:solidFill>
                    <a:schemeClr val="bg2"/>
                  </a:solidFill>
                </a:rPr>
                <a:t>Sqoop</a:t>
              </a:r>
              <a:endParaRPr lang="en-US" b="1" dirty="0">
                <a:solidFill>
                  <a:schemeClr val="bg2"/>
                </a:solidFill>
              </a:endParaRPr>
            </a:p>
          </p:txBody>
        </p:sp>
      </p:grpSp>
      <p:cxnSp>
        <p:nvCxnSpPr>
          <p:cNvPr id="99" name="Straight Connector 98"/>
          <p:cNvCxnSpPr/>
          <p:nvPr/>
        </p:nvCxnSpPr>
        <p:spPr>
          <a:xfrm>
            <a:off x="3413064" y="4205050"/>
            <a:ext cx="1767202" cy="0"/>
          </a:xfrm>
          <a:prstGeom prst="line">
            <a:avLst/>
          </a:prstGeom>
          <a:ln w="127000">
            <a:solidFill>
              <a:schemeClr val="accent1">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01" name="Straight Arrow Connector 100"/>
          <p:cNvCxnSpPr/>
          <p:nvPr/>
        </p:nvCxnSpPr>
        <p:spPr>
          <a:xfrm>
            <a:off x="5274927" y="6067454"/>
            <a:ext cx="693567" cy="0"/>
          </a:xfrm>
          <a:prstGeom prst="straightConnector1">
            <a:avLst/>
          </a:prstGeom>
          <a:ln w="38100">
            <a:solidFill>
              <a:srgbClr val="565656"/>
            </a:solidFill>
            <a:prstDash val="sysDash"/>
            <a:tailEnd type="triangle" w="lg" len="med"/>
          </a:ln>
          <a:effectLst/>
        </p:spPr>
        <p:style>
          <a:lnRef idx="2">
            <a:schemeClr val="accent1"/>
          </a:lnRef>
          <a:fillRef idx="0">
            <a:schemeClr val="accent1"/>
          </a:fillRef>
          <a:effectRef idx="1">
            <a:schemeClr val="accent1"/>
          </a:effectRef>
          <a:fontRef idx="minor">
            <a:schemeClr val="tx1"/>
          </a:fontRef>
        </p:style>
      </p:cxnSp>
      <p:cxnSp>
        <p:nvCxnSpPr>
          <p:cNvPr id="103" name="Straight Arrow Connector 102"/>
          <p:cNvCxnSpPr/>
          <p:nvPr/>
        </p:nvCxnSpPr>
        <p:spPr>
          <a:xfrm>
            <a:off x="8102605" y="6060430"/>
            <a:ext cx="625575" cy="4326"/>
          </a:xfrm>
          <a:prstGeom prst="straightConnector1">
            <a:avLst/>
          </a:prstGeom>
          <a:ln w="38100">
            <a:solidFill>
              <a:schemeClr val="tx1"/>
            </a:solidFill>
            <a:tailEnd type="triangle" w="lg" len="med"/>
          </a:ln>
          <a:effectLst/>
        </p:spPr>
        <p:style>
          <a:lnRef idx="2">
            <a:schemeClr val="accent1"/>
          </a:lnRef>
          <a:fillRef idx="0">
            <a:schemeClr val="accent1"/>
          </a:fillRef>
          <a:effectRef idx="1">
            <a:schemeClr val="accent1"/>
          </a:effectRef>
          <a:fontRef idx="minor">
            <a:schemeClr val="tx1"/>
          </a:fontRef>
        </p:style>
      </p:cxnSp>
      <p:sp>
        <p:nvSpPr>
          <p:cNvPr id="104" name="Rectangle 103"/>
          <p:cNvSpPr/>
          <p:nvPr/>
        </p:nvSpPr>
        <p:spPr>
          <a:xfrm>
            <a:off x="7432662" y="5843868"/>
            <a:ext cx="695872" cy="369332"/>
          </a:xfrm>
          <a:prstGeom prst="rect">
            <a:avLst/>
          </a:prstGeom>
          <a:noFill/>
        </p:spPr>
        <p:txBody>
          <a:bodyPr wrap="none">
            <a:spAutoFit/>
          </a:bodyPr>
          <a:lstStyle/>
          <a:p>
            <a:r>
              <a:rPr lang="en-US" b="1" i="1" dirty="0" smtClean="0">
                <a:solidFill>
                  <a:schemeClr val="bg1"/>
                </a:solidFill>
              </a:rPr>
              <a:t>Data</a:t>
            </a:r>
            <a:endParaRPr lang="en-US" dirty="0">
              <a:solidFill>
                <a:schemeClr val="bg1"/>
              </a:solidFill>
            </a:endParaRPr>
          </a:p>
        </p:txBody>
      </p:sp>
      <p:sp>
        <p:nvSpPr>
          <p:cNvPr id="105" name="Rectangle 104"/>
          <p:cNvSpPr/>
          <p:nvPr/>
        </p:nvSpPr>
        <p:spPr>
          <a:xfrm>
            <a:off x="4078843" y="5843868"/>
            <a:ext cx="1196084" cy="369332"/>
          </a:xfrm>
          <a:prstGeom prst="rect">
            <a:avLst/>
          </a:prstGeom>
        </p:spPr>
        <p:txBody>
          <a:bodyPr wrap="none">
            <a:spAutoFit/>
          </a:bodyPr>
          <a:lstStyle/>
          <a:p>
            <a:r>
              <a:rPr lang="en-US" b="1" i="1" dirty="0" smtClean="0">
                <a:solidFill>
                  <a:schemeClr val="bg1">
                    <a:lumMod val="75000"/>
                    <a:lumOff val="25000"/>
                  </a:schemeClr>
                </a:solidFill>
              </a:rPr>
              <a:t>Metadata</a:t>
            </a:r>
            <a:endParaRPr lang="en-US" dirty="0">
              <a:solidFill>
                <a:schemeClr val="bg1">
                  <a:lumMod val="75000"/>
                  <a:lumOff val="25000"/>
                </a:schemeClr>
              </a:solidFill>
            </a:endParaRPr>
          </a:p>
        </p:txBody>
      </p:sp>
      <p:sp>
        <p:nvSpPr>
          <p:cNvPr id="107" name="TextBox 106"/>
          <p:cNvSpPr txBox="1"/>
          <p:nvPr/>
        </p:nvSpPr>
        <p:spPr>
          <a:xfrm>
            <a:off x="9106153" y="6323186"/>
            <a:ext cx="914400" cy="914400"/>
          </a:xfrm>
          <a:prstGeom prst="rect">
            <a:avLst/>
          </a:prstGeom>
        </p:spPr>
        <p:txBody>
          <a:bodyPr vert="horz" wrap="none" lIns="91440" tIns="91440" rIns="91440" bIns="91440" rtlCol="0">
            <a:noAutofit/>
          </a:bodyPr>
          <a:lstStyle/>
          <a:p>
            <a:endParaRPr lang="en-US" dirty="0"/>
          </a:p>
        </p:txBody>
      </p:sp>
      <p:sp>
        <p:nvSpPr>
          <p:cNvPr id="116" name="Rounded Rectangle 115"/>
          <p:cNvSpPr/>
          <p:nvPr/>
        </p:nvSpPr>
        <p:spPr>
          <a:xfrm>
            <a:off x="3413064" y="2130808"/>
            <a:ext cx="1767203" cy="2779868"/>
          </a:xfrm>
          <a:prstGeom prst="roundRect">
            <a:avLst>
              <a:gd name="adj" fmla="val 4170"/>
            </a:avLst>
          </a:prstGeom>
          <a:noFill/>
          <a:ln w="38100"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b="1" dirty="0" smtClean="0">
              <a:solidFill>
                <a:schemeClr val="bg1"/>
              </a:solidFill>
            </a:endParaRPr>
          </a:p>
        </p:txBody>
      </p:sp>
      <p:cxnSp>
        <p:nvCxnSpPr>
          <p:cNvPr id="117" name="Straight Arrow Connector 116"/>
          <p:cNvCxnSpPr/>
          <p:nvPr/>
        </p:nvCxnSpPr>
        <p:spPr>
          <a:xfrm>
            <a:off x="2341173" y="4546617"/>
            <a:ext cx="1052716" cy="0"/>
          </a:xfrm>
          <a:prstGeom prst="straightConnector1">
            <a:avLst/>
          </a:prstGeom>
          <a:ln w="38100">
            <a:solidFill>
              <a:srgbClr val="565656"/>
            </a:solidFill>
            <a:prstDash val="sysDash"/>
            <a:tailEnd type="triangle" w="lg" len="med"/>
          </a:ln>
          <a:effectLst/>
        </p:spPr>
        <p:style>
          <a:lnRef idx="2">
            <a:schemeClr val="accent1"/>
          </a:lnRef>
          <a:fillRef idx="0">
            <a:schemeClr val="accent1"/>
          </a:fillRef>
          <a:effectRef idx="1">
            <a:schemeClr val="accent1"/>
          </a:effectRef>
          <a:fontRef idx="minor">
            <a:schemeClr val="tx1"/>
          </a:fontRef>
        </p:style>
      </p:cxnSp>
      <p:cxnSp>
        <p:nvCxnSpPr>
          <p:cNvPr id="141" name="Straight Arrow Connector 140"/>
          <p:cNvCxnSpPr/>
          <p:nvPr/>
        </p:nvCxnSpPr>
        <p:spPr>
          <a:xfrm>
            <a:off x="5167116" y="2978567"/>
            <a:ext cx="731986" cy="0"/>
          </a:xfrm>
          <a:prstGeom prst="straightConnector1">
            <a:avLst/>
          </a:prstGeom>
          <a:ln w="38100">
            <a:solidFill>
              <a:schemeClr val="tx1"/>
            </a:solidFill>
            <a:tailEnd type="triangle" w="lg" len="med"/>
          </a:ln>
          <a:effectLst/>
        </p:spPr>
        <p:style>
          <a:lnRef idx="2">
            <a:schemeClr val="accent1"/>
          </a:lnRef>
          <a:fillRef idx="0">
            <a:schemeClr val="accent1"/>
          </a:fillRef>
          <a:effectRef idx="1">
            <a:schemeClr val="accent1"/>
          </a:effectRef>
          <a:fontRef idx="minor">
            <a:schemeClr val="tx1"/>
          </a:fontRef>
        </p:style>
      </p:cxnSp>
      <p:cxnSp>
        <p:nvCxnSpPr>
          <p:cNvPr id="142" name="Straight Arrow Connector 141"/>
          <p:cNvCxnSpPr/>
          <p:nvPr/>
        </p:nvCxnSpPr>
        <p:spPr>
          <a:xfrm>
            <a:off x="5167116" y="3302107"/>
            <a:ext cx="731986" cy="0"/>
          </a:xfrm>
          <a:prstGeom prst="straightConnector1">
            <a:avLst/>
          </a:prstGeom>
          <a:ln w="38100">
            <a:solidFill>
              <a:schemeClr val="tx1"/>
            </a:solidFill>
            <a:tailEnd type="triangle" w="lg" len="me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5579997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441" y="60628"/>
            <a:ext cx="10969943" cy="1016000"/>
          </a:xfrm>
        </p:spPr>
        <p:txBody>
          <a:bodyPr/>
          <a:lstStyle/>
          <a:p>
            <a:r>
              <a:rPr lang="en-US" sz="3200" i="1" dirty="0" smtClean="0"/>
              <a:t>POC: Ingestion &amp; New ETL</a:t>
            </a:r>
            <a:endParaRPr lang="en-US" sz="3200" i="1" dirty="0"/>
          </a:p>
        </p:txBody>
      </p:sp>
      <p:sp>
        <p:nvSpPr>
          <p:cNvPr id="3" name="Text Placeholder 2"/>
          <p:cNvSpPr>
            <a:spLocks noGrp="1"/>
          </p:cNvSpPr>
          <p:nvPr>
            <p:ph type="body" sz="quarter" idx="11"/>
          </p:nvPr>
        </p:nvSpPr>
        <p:spPr>
          <a:xfrm>
            <a:off x="609441" y="1228114"/>
            <a:ext cx="10969943" cy="4954588"/>
          </a:xfrm>
        </p:spPr>
        <p:txBody>
          <a:bodyPr/>
          <a:lstStyle/>
          <a:p>
            <a:r>
              <a:rPr lang="en-US" i="1" dirty="0"/>
              <a:t>The </a:t>
            </a:r>
            <a:r>
              <a:rPr lang="en-US" i="1" dirty="0" smtClean="0"/>
              <a:t>objective is </a:t>
            </a:r>
            <a:r>
              <a:rPr lang="en-US" i="1" dirty="0"/>
              <a:t>to show a data </a:t>
            </a:r>
            <a:r>
              <a:rPr lang="en-US" i="1" dirty="0" smtClean="0"/>
              <a:t>ingestion workflow that starts from a traditional RDBMS which lands data in Hadoop for further analysis (ETL)</a:t>
            </a:r>
          </a:p>
          <a:p>
            <a:pPr marL="342900" indent="-342900">
              <a:buFont typeface="Arial" charset="0"/>
              <a:buChar char="•"/>
            </a:pPr>
            <a:r>
              <a:rPr lang="en-US" b="0" dirty="0" smtClean="0"/>
              <a:t>Leveraging Apache Atlas, proper workflow lineage with:</a:t>
            </a:r>
          </a:p>
          <a:p>
            <a:pPr marL="969963" lvl="4" indent="-342900">
              <a:buFont typeface="Arial" charset="0"/>
              <a:buChar char="•"/>
            </a:pPr>
            <a:r>
              <a:rPr lang="en-US" sz="1600" b="0" dirty="0" smtClean="0"/>
              <a:t>Apache </a:t>
            </a:r>
            <a:r>
              <a:rPr lang="en-US" sz="1600" b="0" dirty="0" err="1"/>
              <a:t>Sqoop</a:t>
            </a:r>
            <a:r>
              <a:rPr lang="en-US" sz="1600" b="0" dirty="0"/>
              <a:t> </a:t>
            </a:r>
            <a:r>
              <a:rPr lang="en-US" sz="1600" b="0" dirty="0" smtClean="0"/>
              <a:t>pulling from </a:t>
            </a:r>
            <a:r>
              <a:rPr lang="en-US" sz="1600" b="0" dirty="0" err="1" smtClean="0"/>
              <a:t>Mysql</a:t>
            </a:r>
            <a:endParaRPr lang="en-US" sz="1600" b="0" dirty="0"/>
          </a:p>
          <a:p>
            <a:pPr marL="969963" lvl="4" indent="-342900">
              <a:buFont typeface="Arial" charset="0"/>
              <a:buChar char="•"/>
            </a:pPr>
            <a:r>
              <a:rPr lang="en-US" sz="1600" b="0" dirty="0" smtClean="0"/>
              <a:t>Landing in Apache Hive</a:t>
            </a:r>
          </a:p>
          <a:p>
            <a:pPr marL="969963" lvl="4" indent="-342900">
              <a:buFont typeface="Arial" charset="0"/>
              <a:buChar char="•"/>
            </a:pPr>
            <a:r>
              <a:rPr lang="en-US" sz="1600" b="0" dirty="0" smtClean="0"/>
              <a:t>ETL+ CTAS to create a new table in Hive</a:t>
            </a:r>
            <a:endParaRPr lang="en-US" sz="1600" dirty="0"/>
          </a:p>
          <a:p>
            <a:pPr marL="342900" indent="-342900">
              <a:buFont typeface="Arial" charset="0"/>
              <a:buChar char="•"/>
            </a:pPr>
            <a:r>
              <a:rPr lang="en-US" sz="2000" b="0" dirty="0" smtClean="0"/>
              <a:t>Lineage </a:t>
            </a:r>
            <a:r>
              <a:rPr lang="en-US" sz="2000" dirty="0" smtClean="0"/>
              <a:t>outside</a:t>
            </a:r>
            <a:r>
              <a:rPr lang="en-US" sz="2000" b="0" dirty="0" smtClean="0"/>
              <a:t> Hadoop and </a:t>
            </a:r>
            <a:r>
              <a:rPr lang="en-US" sz="2000" dirty="0" smtClean="0"/>
              <a:t>within</a:t>
            </a:r>
            <a:r>
              <a:rPr lang="en-US" sz="2000" b="0" dirty="0" smtClean="0"/>
              <a:t>:</a:t>
            </a:r>
          </a:p>
          <a:p>
            <a:pPr marL="509588" lvl="2" indent="-342900">
              <a:buFont typeface="Arial" charset="0"/>
              <a:buChar char="•"/>
            </a:pPr>
            <a:r>
              <a:rPr lang="en-US" dirty="0" smtClean="0"/>
              <a:t>Custom connector:</a:t>
            </a:r>
          </a:p>
          <a:p>
            <a:pPr marL="969963" lvl="4" indent="-342900">
              <a:buFont typeface="Arial" charset="0"/>
              <a:buChar char="•"/>
            </a:pPr>
            <a:r>
              <a:rPr lang="en-US" sz="1600" dirty="0" smtClean="0"/>
              <a:t>Show Lineage with </a:t>
            </a:r>
            <a:r>
              <a:rPr lang="en-US" sz="1600" dirty="0" err="1" smtClean="0"/>
              <a:t>Sqoop</a:t>
            </a:r>
            <a:r>
              <a:rPr lang="en-US" sz="1600" dirty="0" smtClean="0"/>
              <a:t> Ingestion of data</a:t>
            </a:r>
          </a:p>
          <a:p>
            <a:pPr marL="509588" lvl="2" indent="-342900">
              <a:buFont typeface="Arial" charset="0"/>
              <a:buChar char="•"/>
            </a:pPr>
            <a:r>
              <a:rPr lang="en-US" dirty="0" smtClean="0"/>
              <a:t>Native connector:</a:t>
            </a:r>
          </a:p>
          <a:p>
            <a:pPr marL="969963" lvl="4" indent="-342900">
              <a:buFont typeface="Arial" charset="0"/>
              <a:buChar char="•"/>
            </a:pPr>
            <a:r>
              <a:rPr lang="en-US" sz="1600" dirty="0" smtClean="0"/>
              <a:t>Hive Hook CTAS Operation</a:t>
            </a:r>
          </a:p>
          <a:p>
            <a:pPr marL="342900" lvl="1" indent="-342900">
              <a:buClr>
                <a:srgbClr val="2F971B"/>
              </a:buClr>
              <a:buFont typeface="Arial"/>
              <a:buChar char="•"/>
            </a:pPr>
            <a:r>
              <a:rPr lang="en-US" sz="2200" dirty="0" smtClean="0"/>
              <a:t>Search by data asset, or tag - DSL</a:t>
            </a:r>
          </a:p>
          <a:p>
            <a:pPr marL="342900" lvl="1" indent="-342900">
              <a:buFont typeface="Arial"/>
              <a:buChar char="•"/>
            </a:pPr>
            <a:endParaRPr lang="en-US" dirty="0"/>
          </a:p>
        </p:txBody>
      </p:sp>
    </p:spTree>
    <p:extLst>
      <p:ext uri="{BB962C8B-B14F-4D97-AF65-F5344CB8AC3E}">
        <p14:creationId xmlns:p14="http://schemas.microsoft.com/office/powerpoint/2010/main" val="75270431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a:t>
            </a:r>
            <a:endParaRPr lang="en-US" dirty="0"/>
          </a:p>
        </p:txBody>
      </p:sp>
      <p:sp>
        <p:nvSpPr>
          <p:cNvPr id="3" name="Text Placeholder 2"/>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211427607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Architecture</a:t>
            </a:r>
            <a:endParaRPr lang="en-US" dirty="0"/>
          </a:p>
        </p:txBody>
      </p:sp>
      <p:sp>
        <p:nvSpPr>
          <p:cNvPr id="5" name="Subtitle 4"/>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6872825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endParaRPr lang="en-US" dirty="0"/>
          </a:p>
        </p:txBody>
      </p:sp>
      <p:sp>
        <p:nvSpPr>
          <p:cNvPr id="6" name="TextBox 5"/>
          <p:cNvSpPr txBox="1"/>
          <p:nvPr/>
        </p:nvSpPr>
        <p:spPr>
          <a:xfrm>
            <a:off x="5067447" y="4818129"/>
            <a:ext cx="914400" cy="914400"/>
          </a:xfrm>
          <a:prstGeom prst="rect">
            <a:avLst/>
          </a:prstGeom>
        </p:spPr>
        <p:txBody>
          <a:bodyPr vert="horz" wrap="none" lIns="91440" tIns="91440" rIns="91440" bIns="91440" rtlCol="0">
            <a:noAutofit/>
          </a:bodyPr>
          <a:lstStyle/>
          <a:p>
            <a:endParaRPr lang="en-US" dirty="0"/>
          </a:p>
        </p:txBody>
      </p:sp>
      <p:sp>
        <p:nvSpPr>
          <p:cNvPr id="7" name="Rounded Rectangle 6"/>
          <p:cNvSpPr/>
          <p:nvPr/>
        </p:nvSpPr>
        <p:spPr>
          <a:xfrm>
            <a:off x="4545790" y="1901101"/>
            <a:ext cx="3162469" cy="2922182"/>
          </a:xfrm>
          <a:prstGeom prst="roundRect">
            <a:avLst>
              <a:gd name="adj" fmla="val 2570"/>
            </a:avLst>
          </a:prstGeom>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t" anchorCtr="0"/>
          <a:lstStyle/>
          <a:p>
            <a:pPr algn="ctr"/>
            <a:r>
              <a:rPr lang="en-US" sz="2800" b="1" dirty="0" smtClean="0"/>
              <a:t>Ingestion &amp;</a:t>
            </a:r>
          </a:p>
          <a:p>
            <a:pPr algn="ctr"/>
            <a:r>
              <a:rPr lang="en-US" sz="2800" b="1" dirty="0" smtClean="0"/>
              <a:t>Architecture</a:t>
            </a:r>
            <a:endParaRPr lang="en-US" sz="2800" b="1" dirty="0"/>
          </a:p>
          <a:p>
            <a:pPr marL="166665" lvl="2"/>
            <a:endParaRPr lang="en-US" dirty="0" smtClean="0"/>
          </a:p>
          <a:p>
            <a:pPr marL="452415" lvl="2" indent="-285750">
              <a:buFont typeface="Arial"/>
              <a:buChar char="•"/>
            </a:pPr>
            <a:endParaRPr lang="en-US" dirty="0" smtClean="0"/>
          </a:p>
          <a:p>
            <a:pPr marL="452415" lvl="2" indent="-285750">
              <a:buFont typeface="Arial"/>
              <a:buChar char="•"/>
            </a:pPr>
            <a:r>
              <a:rPr lang="en-US" dirty="0" smtClean="0"/>
              <a:t>Trucking POC</a:t>
            </a:r>
          </a:p>
          <a:p>
            <a:pPr marL="452415" lvl="2" indent="-285750">
              <a:buFont typeface="Arial"/>
              <a:buChar char="•"/>
            </a:pPr>
            <a:r>
              <a:rPr lang="en-US" dirty="0" smtClean="0"/>
              <a:t>Custom / Native connectors</a:t>
            </a:r>
          </a:p>
          <a:p>
            <a:pPr marL="452415" lvl="2" indent="-285750">
              <a:buFont typeface="Arial"/>
              <a:buChar char="•"/>
            </a:pPr>
            <a:r>
              <a:rPr lang="en-US" dirty="0" smtClean="0"/>
              <a:t>Architecture</a:t>
            </a:r>
          </a:p>
        </p:txBody>
      </p:sp>
      <p:sp>
        <p:nvSpPr>
          <p:cNvPr id="8" name="Rounded Rectangle 7"/>
          <p:cNvSpPr/>
          <p:nvPr/>
        </p:nvSpPr>
        <p:spPr>
          <a:xfrm>
            <a:off x="845147" y="1895947"/>
            <a:ext cx="3162469" cy="2922182"/>
          </a:xfrm>
          <a:prstGeom prst="roundRect">
            <a:avLst>
              <a:gd name="adj" fmla="val 3073"/>
            </a:avLst>
          </a:prstGeom>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t" anchorCtr="0"/>
          <a:lstStyle/>
          <a:p>
            <a:pPr algn="ctr"/>
            <a:r>
              <a:rPr lang="en-US" sz="2800" b="1" dirty="0" smtClean="0"/>
              <a:t>Atlas</a:t>
            </a:r>
          </a:p>
          <a:p>
            <a:pPr algn="ctr"/>
            <a:r>
              <a:rPr lang="en-US" sz="2800" b="1" dirty="0" smtClean="0"/>
              <a:t>Overview</a:t>
            </a:r>
          </a:p>
          <a:p>
            <a:pPr marL="166665" lvl="2"/>
            <a:endParaRPr lang="en-US" sz="1800" dirty="0" smtClean="0"/>
          </a:p>
          <a:p>
            <a:pPr marL="166665" lvl="2"/>
            <a:endParaRPr lang="en-US" sz="1800" dirty="0"/>
          </a:p>
          <a:p>
            <a:pPr marL="452415" lvl="2" indent="-285750">
              <a:buFont typeface="Arial"/>
              <a:buChar char="•"/>
            </a:pPr>
            <a:r>
              <a:rPr lang="en-US" dirty="0" smtClean="0"/>
              <a:t>Governance Overview</a:t>
            </a:r>
          </a:p>
          <a:p>
            <a:pPr marL="452415" lvl="2" indent="-285750">
              <a:buFont typeface="Arial"/>
              <a:buChar char="•"/>
            </a:pPr>
            <a:r>
              <a:rPr lang="en-US" dirty="0" smtClean="0"/>
              <a:t>HDP 2.3 Features</a:t>
            </a:r>
          </a:p>
          <a:p>
            <a:pPr marL="452415" lvl="2" indent="-285750">
              <a:buFont typeface="Arial"/>
              <a:buChar char="•"/>
            </a:pPr>
            <a:endParaRPr lang="en-US" dirty="0"/>
          </a:p>
        </p:txBody>
      </p:sp>
      <p:sp>
        <p:nvSpPr>
          <p:cNvPr id="9" name="TextBox 8"/>
          <p:cNvSpPr txBox="1"/>
          <p:nvPr/>
        </p:nvSpPr>
        <p:spPr>
          <a:xfrm>
            <a:off x="8144360" y="4818129"/>
            <a:ext cx="914400" cy="914400"/>
          </a:xfrm>
          <a:prstGeom prst="rect">
            <a:avLst/>
          </a:prstGeom>
        </p:spPr>
        <p:txBody>
          <a:bodyPr vert="horz" wrap="none" lIns="91440" tIns="91440" rIns="91440" bIns="91440" rtlCol="0">
            <a:noAutofit/>
          </a:bodyPr>
          <a:lstStyle/>
          <a:p>
            <a:endParaRPr lang="en-US" dirty="0"/>
          </a:p>
        </p:txBody>
      </p:sp>
      <p:sp>
        <p:nvSpPr>
          <p:cNvPr id="10" name="Rounded Rectangle 9"/>
          <p:cNvSpPr/>
          <p:nvPr/>
        </p:nvSpPr>
        <p:spPr>
          <a:xfrm>
            <a:off x="8246433" y="1895947"/>
            <a:ext cx="3162469" cy="2922182"/>
          </a:xfrm>
          <a:prstGeom prst="roundRect">
            <a:avLst>
              <a:gd name="adj" fmla="val 2570"/>
            </a:avLst>
          </a:prstGeom>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t" anchorCtr="0"/>
          <a:lstStyle/>
          <a:p>
            <a:pPr algn="ctr"/>
            <a:r>
              <a:rPr lang="en-US" sz="2800" b="1" dirty="0" smtClean="0"/>
              <a:t>Roadmap</a:t>
            </a:r>
          </a:p>
          <a:p>
            <a:pPr algn="ctr"/>
            <a:r>
              <a:rPr lang="en-US" sz="2800" b="1" dirty="0" smtClean="0"/>
              <a:t>2015</a:t>
            </a:r>
          </a:p>
          <a:p>
            <a:pPr marL="452415" lvl="2" indent="-285750">
              <a:buFont typeface="Arial"/>
              <a:buChar char="•"/>
            </a:pPr>
            <a:endParaRPr lang="en-US" sz="1800" dirty="0" smtClean="0"/>
          </a:p>
          <a:p>
            <a:pPr marL="452415" lvl="2" indent="-285750">
              <a:buFont typeface="Arial"/>
              <a:buChar char="•"/>
            </a:pPr>
            <a:endParaRPr lang="en-US" sz="1800" dirty="0" smtClean="0"/>
          </a:p>
          <a:p>
            <a:pPr marL="452415" lvl="2" indent="-285750">
              <a:buFont typeface="Arial"/>
              <a:buChar char="•"/>
            </a:pPr>
            <a:r>
              <a:rPr lang="en-US" sz="1800" dirty="0" smtClean="0"/>
              <a:t>Additional Atlas </a:t>
            </a:r>
            <a:r>
              <a:rPr lang="en-US" dirty="0" smtClean="0"/>
              <a:t>components</a:t>
            </a:r>
          </a:p>
          <a:p>
            <a:pPr marL="452415" lvl="2" indent="-285750">
              <a:buFont typeface="Arial"/>
              <a:buChar char="•"/>
            </a:pPr>
            <a:r>
              <a:rPr lang="en-US" sz="1800" dirty="0" smtClean="0"/>
              <a:t>Atlas-Ranger integration</a:t>
            </a:r>
          </a:p>
          <a:p>
            <a:pPr marL="452415" lvl="2" indent="-285750">
              <a:buFont typeface="Arial"/>
              <a:buChar char="•"/>
            </a:pPr>
            <a:r>
              <a:rPr lang="en-US" dirty="0" smtClean="0"/>
              <a:t>Competitive Summary</a:t>
            </a:r>
          </a:p>
        </p:txBody>
      </p:sp>
    </p:spTree>
    <p:extLst>
      <p:ext uri="{BB962C8B-B14F-4D97-AF65-F5344CB8AC3E}">
        <p14:creationId xmlns:p14="http://schemas.microsoft.com/office/powerpoint/2010/main" val="318661590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13"/>
          <p:cNvSpPr/>
          <p:nvPr/>
        </p:nvSpPr>
        <p:spPr>
          <a:xfrm>
            <a:off x="2821361" y="1382926"/>
            <a:ext cx="5376462" cy="4586111"/>
          </a:xfrm>
          <a:prstGeom prst="roundRect">
            <a:avLst>
              <a:gd name="adj" fmla="val 5257"/>
            </a:avLst>
          </a:prstGeom>
          <a:no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1"/>
              </a:solidFill>
            </a:endParaRPr>
          </a:p>
        </p:txBody>
      </p:sp>
      <p:sp>
        <p:nvSpPr>
          <p:cNvPr id="2" name="Title 1"/>
          <p:cNvSpPr>
            <a:spLocks noGrp="1"/>
          </p:cNvSpPr>
          <p:nvPr>
            <p:ph type="title"/>
          </p:nvPr>
        </p:nvSpPr>
        <p:spPr/>
        <p:txBody>
          <a:bodyPr/>
          <a:lstStyle/>
          <a:p>
            <a:r>
              <a:rPr lang="en-US" dirty="0" smtClean="0"/>
              <a:t>High Level Architecture</a:t>
            </a:r>
            <a:endParaRPr lang="en-US" dirty="0"/>
          </a:p>
        </p:txBody>
      </p:sp>
      <p:sp>
        <p:nvSpPr>
          <p:cNvPr id="4" name="Rounded Rectangle 3"/>
          <p:cNvSpPr/>
          <p:nvPr/>
        </p:nvSpPr>
        <p:spPr>
          <a:xfrm>
            <a:off x="2948333" y="3711259"/>
            <a:ext cx="5136629" cy="812107"/>
          </a:xfrm>
          <a:prstGeom prst="roundRect">
            <a:avLst/>
          </a:prstGeom>
          <a:solidFill>
            <a:schemeClr val="accent1">
              <a:lumMod val="40000"/>
              <a:lumOff val="60000"/>
            </a:schemeClr>
          </a:solidFill>
          <a:ln w="28575" cmpd="sng">
            <a:solidFill>
              <a:srgbClr val="355F14"/>
            </a:solidFill>
          </a:ln>
          <a:effectLst/>
        </p:spPr>
        <p:style>
          <a:lnRef idx="1">
            <a:schemeClr val="accent1"/>
          </a:lnRef>
          <a:fillRef idx="3">
            <a:schemeClr val="accent1"/>
          </a:fillRef>
          <a:effectRef idx="2">
            <a:schemeClr val="accent1"/>
          </a:effectRef>
          <a:fontRef idx="minor">
            <a:schemeClr val="lt1"/>
          </a:fontRef>
        </p:style>
        <p:txBody>
          <a:bodyPr tIns="91440" bIns="91440" rtlCol="0" anchor="ctr" anchorCtr="0"/>
          <a:lstStyle/>
          <a:p>
            <a:pPr algn="ctr"/>
            <a:r>
              <a:rPr lang="en-US" b="1" dirty="0" smtClean="0">
                <a:solidFill>
                  <a:schemeClr val="bg1"/>
                </a:solidFill>
              </a:rPr>
              <a:t>Type System</a:t>
            </a:r>
          </a:p>
        </p:txBody>
      </p:sp>
      <p:sp>
        <p:nvSpPr>
          <p:cNvPr id="5" name="Rounded Rectangle 4"/>
          <p:cNvSpPr/>
          <p:nvPr/>
        </p:nvSpPr>
        <p:spPr>
          <a:xfrm>
            <a:off x="2948333" y="4706806"/>
            <a:ext cx="5136629" cy="1121120"/>
          </a:xfrm>
          <a:prstGeom prst="roundRect">
            <a:avLst/>
          </a:prstGeom>
          <a:solidFill>
            <a:srgbClr val="E1F5D1"/>
          </a:solidFill>
          <a:ln w="28575" cmpd="sng">
            <a:solidFill>
              <a:srgbClr val="355F14"/>
            </a:solidFill>
          </a:ln>
          <a:effectLst/>
        </p:spPr>
        <p:style>
          <a:lnRef idx="1">
            <a:schemeClr val="accent1"/>
          </a:lnRef>
          <a:fillRef idx="3">
            <a:schemeClr val="accent1"/>
          </a:fillRef>
          <a:effectRef idx="2">
            <a:schemeClr val="accent1"/>
          </a:effectRef>
          <a:fontRef idx="minor">
            <a:schemeClr val="lt1"/>
          </a:fontRef>
        </p:style>
        <p:txBody>
          <a:bodyPr tIns="91440" bIns="91440" rtlCol="0" anchor="b" anchorCtr="0"/>
          <a:lstStyle/>
          <a:p>
            <a:pPr algn="ctr"/>
            <a:r>
              <a:rPr lang="en-US" b="1" dirty="0" smtClean="0">
                <a:solidFill>
                  <a:schemeClr val="bg1"/>
                </a:solidFill>
              </a:rPr>
              <a:t>Repository</a:t>
            </a:r>
          </a:p>
        </p:txBody>
      </p:sp>
      <p:sp>
        <p:nvSpPr>
          <p:cNvPr id="6" name="Rounded Rectangle 5"/>
          <p:cNvSpPr/>
          <p:nvPr/>
        </p:nvSpPr>
        <p:spPr>
          <a:xfrm>
            <a:off x="2948333" y="2053917"/>
            <a:ext cx="5150705" cy="1495779"/>
          </a:xfrm>
          <a:prstGeom prst="roundRect">
            <a:avLst/>
          </a:prstGeom>
          <a:solidFill>
            <a:schemeClr val="accent1">
              <a:lumMod val="20000"/>
              <a:lumOff val="80000"/>
            </a:schemeClr>
          </a:solidFill>
          <a:ln w="28575" cmpd="sng">
            <a:solidFill>
              <a:srgbClr val="355F14"/>
            </a:solidFill>
          </a:ln>
          <a:effectLst/>
        </p:spPr>
        <p:style>
          <a:lnRef idx="1">
            <a:schemeClr val="accent1"/>
          </a:lnRef>
          <a:fillRef idx="3">
            <a:schemeClr val="accent1"/>
          </a:fillRef>
          <a:effectRef idx="2">
            <a:schemeClr val="accent1"/>
          </a:effectRef>
          <a:fontRef idx="minor">
            <a:schemeClr val="lt1"/>
          </a:fontRef>
        </p:style>
        <p:txBody>
          <a:bodyPr tIns="91440" bIns="91440" rtlCol="0" anchor="b" anchorCtr="0"/>
          <a:lstStyle/>
          <a:p>
            <a:pPr algn="ctr"/>
            <a:r>
              <a:rPr lang="en-US" b="1" dirty="0" smtClean="0">
                <a:solidFill>
                  <a:schemeClr val="bg1"/>
                </a:solidFill>
              </a:rPr>
              <a:t>Search DSL</a:t>
            </a:r>
          </a:p>
        </p:txBody>
      </p:sp>
      <p:sp>
        <p:nvSpPr>
          <p:cNvPr id="7" name="Rounded Rectangle 6"/>
          <p:cNvSpPr/>
          <p:nvPr/>
        </p:nvSpPr>
        <p:spPr>
          <a:xfrm>
            <a:off x="8331885" y="1397038"/>
            <a:ext cx="599736" cy="2152658"/>
          </a:xfrm>
          <a:prstGeom prst="roundRect">
            <a:avLst/>
          </a:prstGeom>
          <a:solidFill>
            <a:schemeClr val="accent1">
              <a:lumMod val="40000"/>
              <a:lumOff val="60000"/>
            </a:schemeClr>
          </a:solidFill>
          <a:ln w="28575" cmpd="sng">
            <a:solidFill>
              <a:srgbClr val="355F14"/>
            </a:solidFill>
          </a:ln>
          <a:effectLst/>
        </p:spPr>
        <p:style>
          <a:lnRef idx="1">
            <a:schemeClr val="accent1"/>
          </a:lnRef>
          <a:fillRef idx="3">
            <a:schemeClr val="accent1"/>
          </a:fillRef>
          <a:effectRef idx="2">
            <a:schemeClr val="accent1"/>
          </a:effectRef>
          <a:fontRef idx="minor">
            <a:schemeClr val="lt1"/>
          </a:fontRef>
        </p:style>
        <p:txBody>
          <a:bodyPr vert="vert270" tIns="91440" bIns="91440" rtlCol="0" anchor="ctr" anchorCtr="0"/>
          <a:lstStyle/>
          <a:p>
            <a:pPr algn="ctr"/>
            <a:r>
              <a:rPr lang="en-US" b="1" dirty="0" smtClean="0">
                <a:solidFill>
                  <a:schemeClr val="bg1"/>
                </a:solidFill>
              </a:rPr>
              <a:t>Bridge</a:t>
            </a:r>
          </a:p>
        </p:txBody>
      </p:sp>
      <p:sp>
        <p:nvSpPr>
          <p:cNvPr id="8" name="Rounded Rectangle 7"/>
          <p:cNvSpPr/>
          <p:nvPr/>
        </p:nvSpPr>
        <p:spPr>
          <a:xfrm>
            <a:off x="3089482" y="2166805"/>
            <a:ext cx="1128922" cy="714023"/>
          </a:xfrm>
          <a:prstGeom prst="roundRect">
            <a:avLst/>
          </a:prstGeom>
          <a:solidFill>
            <a:schemeClr val="accent1">
              <a:lumMod val="40000"/>
              <a:lumOff val="60000"/>
            </a:schemeClr>
          </a:solidFill>
          <a:ln w="28575" cmpd="sng">
            <a:solidFill>
              <a:srgbClr val="355F14"/>
            </a:solidFill>
          </a:ln>
          <a:effectLst/>
        </p:spPr>
        <p:style>
          <a:lnRef idx="1">
            <a:schemeClr val="accent1"/>
          </a:lnRef>
          <a:fillRef idx="3">
            <a:schemeClr val="accent1"/>
          </a:fillRef>
          <a:effectRef idx="2">
            <a:schemeClr val="accent1"/>
          </a:effectRef>
          <a:fontRef idx="minor">
            <a:schemeClr val="lt1"/>
          </a:fontRef>
        </p:style>
        <p:txBody>
          <a:bodyPr tIns="91440" bIns="91440" rtlCol="0" anchor="ctr" anchorCtr="0"/>
          <a:lstStyle/>
          <a:p>
            <a:pPr algn="ctr"/>
            <a:r>
              <a:rPr lang="en-US" b="1" dirty="0" smtClean="0">
                <a:solidFill>
                  <a:schemeClr val="bg1"/>
                </a:solidFill>
              </a:rPr>
              <a:t>Hive</a:t>
            </a:r>
          </a:p>
        </p:txBody>
      </p:sp>
      <p:sp>
        <p:nvSpPr>
          <p:cNvPr id="9" name="Rounded Rectangle 8"/>
          <p:cNvSpPr/>
          <p:nvPr/>
        </p:nvSpPr>
        <p:spPr>
          <a:xfrm>
            <a:off x="4342580" y="2166805"/>
            <a:ext cx="1128922" cy="714023"/>
          </a:xfrm>
          <a:prstGeom prst="roundRect">
            <a:avLst/>
          </a:prstGeom>
          <a:solidFill>
            <a:schemeClr val="accent1">
              <a:lumMod val="40000"/>
              <a:lumOff val="60000"/>
            </a:schemeClr>
          </a:solidFill>
          <a:ln w="28575" cmpd="sng">
            <a:solidFill>
              <a:srgbClr val="355F14"/>
            </a:solidFill>
          </a:ln>
          <a:effectLst/>
        </p:spPr>
        <p:style>
          <a:lnRef idx="1">
            <a:schemeClr val="accent1"/>
          </a:lnRef>
          <a:fillRef idx="3">
            <a:schemeClr val="accent1"/>
          </a:fillRef>
          <a:effectRef idx="2">
            <a:schemeClr val="accent1"/>
          </a:effectRef>
          <a:fontRef idx="minor">
            <a:schemeClr val="lt1"/>
          </a:fontRef>
        </p:style>
        <p:txBody>
          <a:bodyPr tIns="91440" bIns="91440" rtlCol="0" anchor="ctr" anchorCtr="0"/>
          <a:lstStyle/>
          <a:p>
            <a:pPr algn="ctr"/>
            <a:r>
              <a:rPr lang="en-US" b="1" dirty="0" smtClean="0">
                <a:solidFill>
                  <a:schemeClr val="bg1"/>
                </a:solidFill>
              </a:rPr>
              <a:t>Storm</a:t>
            </a:r>
          </a:p>
        </p:txBody>
      </p:sp>
      <p:sp>
        <p:nvSpPr>
          <p:cNvPr id="10" name="Rounded Rectangle 9"/>
          <p:cNvSpPr/>
          <p:nvPr/>
        </p:nvSpPr>
        <p:spPr>
          <a:xfrm>
            <a:off x="6885480" y="2166805"/>
            <a:ext cx="1128922" cy="714023"/>
          </a:xfrm>
          <a:prstGeom prst="roundRect">
            <a:avLst/>
          </a:prstGeom>
          <a:solidFill>
            <a:schemeClr val="accent1">
              <a:lumMod val="40000"/>
              <a:lumOff val="60000"/>
            </a:schemeClr>
          </a:solidFill>
          <a:ln w="28575" cmpd="sng">
            <a:solidFill>
              <a:srgbClr val="355F14"/>
            </a:solidFill>
          </a:ln>
          <a:effectLst/>
        </p:spPr>
        <p:style>
          <a:lnRef idx="1">
            <a:schemeClr val="accent1"/>
          </a:lnRef>
          <a:fillRef idx="3">
            <a:schemeClr val="accent1"/>
          </a:fillRef>
          <a:effectRef idx="2">
            <a:schemeClr val="accent1"/>
          </a:effectRef>
          <a:fontRef idx="minor">
            <a:schemeClr val="lt1"/>
          </a:fontRef>
        </p:style>
        <p:txBody>
          <a:bodyPr tIns="91440" bIns="91440" rtlCol="0" anchor="ctr" anchorCtr="0"/>
          <a:lstStyle/>
          <a:p>
            <a:pPr algn="ctr"/>
            <a:r>
              <a:rPr lang="en-US" b="1" dirty="0" smtClean="0">
                <a:solidFill>
                  <a:schemeClr val="bg1"/>
                </a:solidFill>
              </a:rPr>
              <a:t>Others</a:t>
            </a:r>
          </a:p>
        </p:txBody>
      </p:sp>
      <p:sp>
        <p:nvSpPr>
          <p:cNvPr id="11" name="Rounded Rectangle 10"/>
          <p:cNvSpPr/>
          <p:nvPr/>
        </p:nvSpPr>
        <p:spPr>
          <a:xfrm>
            <a:off x="5598507" y="2166805"/>
            <a:ext cx="1128922" cy="714023"/>
          </a:xfrm>
          <a:prstGeom prst="roundRect">
            <a:avLst/>
          </a:prstGeom>
          <a:solidFill>
            <a:schemeClr val="accent1">
              <a:lumMod val="40000"/>
              <a:lumOff val="60000"/>
            </a:schemeClr>
          </a:solidFill>
          <a:ln w="28575" cmpd="sng">
            <a:solidFill>
              <a:srgbClr val="355F14"/>
            </a:solidFill>
          </a:ln>
          <a:effectLst/>
        </p:spPr>
        <p:style>
          <a:lnRef idx="1">
            <a:schemeClr val="accent1"/>
          </a:lnRef>
          <a:fillRef idx="3">
            <a:schemeClr val="accent1"/>
          </a:fillRef>
          <a:effectRef idx="2">
            <a:schemeClr val="accent1"/>
          </a:effectRef>
          <a:fontRef idx="minor">
            <a:schemeClr val="lt1"/>
          </a:fontRef>
        </p:style>
        <p:txBody>
          <a:bodyPr tIns="91440" bIns="91440" rtlCol="0" anchor="ctr" anchorCtr="0"/>
          <a:lstStyle/>
          <a:p>
            <a:pPr algn="ctr"/>
            <a:r>
              <a:rPr lang="en-US" b="1" dirty="0" err="1" smtClean="0">
                <a:solidFill>
                  <a:schemeClr val="bg1"/>
                </a:solidFill>
              </a:rPr>
              <a:t>Sqoop</a:t>
            </a:r>
            <a:endParaRPr lang="en-US" b="1" dirty="0" smtClean="0">
              <a:solidFill>
                <a:schemeClr val="bg1"/>
              </a:solidFill>
            </a:endParaRPr>
          </a:p>
        </p:txBody>
      </p:sp>
      <p:sp>
        <p:nvSpPr>
          <p:cNvPr id="13" name="Rounded Rectangle 12"/>
          <p:cNvSpPr/>
          <p:nvPr/>
        </p:nvSpPr>
        <p:spPr>
          <a:xfrm>
            <a:off x="2821361" y="1382927"/>
            <a:ext cx="5376462" cy="541169"/>
          </a:xfrm>
          <a:prstGeom prst="roundRect">
            <a:avLst>
              <a:gd name="adj" fmla="val 24534"/>
            </a:avLst>
          </a:prstGeom>
          <a:solidFill>
            <a:schemeClr val="accent1">
              <a:lumMod val="40000"/>
              <a:lumOff val="60000"/>
            </a:schemeClr>
          </a:solidFill>
          <a:ln w="28575" cmpd="sng">
            <a:solidFill>
              <a:srgbClr val="355F14"/>
            </a:solidFill>
          </a:ln>
          <a:effectLst/>
        </p:spPr>
        <p:style>
          <a:lnRef idx="1">
            <a:schemeClr val="accent1"/>
          </a:lnRef>
          <a:fillRef idx="3">
            <a:schemeClr val="accent1"/>
          </a:fillRef>
          <a:effectRef idx="2">
            <a:schemeClr val="accent1"/>
          </a:effectRef>
          <a:fontRef idx="minor">
            <a:schemeClr val="lt1"/>
          </a:fontRef>
        </p:style>
        <p:txBody>
          <a:bodyPr tIns="91440" bIns="91440" rtlCol="0" anchor="ctr" anchorCtr="0"/>
          <a:lstStyle/>
          <a:p>
            <a:pPr algn="ctr"/>
            <a:r>
              <a:rPr lang="en-US" b="1" dirty="0" smtClean="0">
                <a:solidFill>
                  <a:schemeClr val="bg1"/>
                </a:solidFill>
              </a:rPr>
              <a:t>REST API</a:t>
            </a:r>
          </a:p>
        </p:txBody>
      </p:sp>
      <p:sp>
        <p:nvSpPr>
          <p:cNvPr id="15" name="Rounded Rectangle 14"/>
          <p:cNvSpPr/>
          <p:nvPr/>
        </p:nvSpPr>
        <p:spPr>
          <a:xfrm>
            <a:off x="3302096" y="4797815"/>
            <a:ext cx="4543909" cy="578518"/>
          </a:xfrm>
          <a:prstGeom prst="roundRect">
            <a:avLst/>
          </a:prstGeom>
          <a:solidFill>
            <a:schemeClr val="accent1">
              <a:lumMod val="40000"/>
              <a:lumOff val="60000"/>
            </a:schemeClr>
          </a:solidFill>
          <a:ln w="28575" cmpd="sng">
            <a:solidFill>
              <a:srgbClr val="355F14"/>
            </a:solidFill>
          </a:ln>
          <a:effectLst/>
        </p:spPr>
        <p:style>
          <a:lnRef idx="1">
            <a:schemeClr val="accent1"/>
          </a:lnRef>
          <a:fillRef idx="3">
            <a:schemeClr val="accent1"/>
          </a:fillRef>
          <a:effectRef idx="2">
            <a:schemeClr val="accent1"/>
          </a:effectRef>
          <a:fontRef idx="minor">
            <a:schemeClr val="lt1"/>
          </a:fontRef>
        </p:style>
        <p:txBody>
          <a:bodyPr tIns="91440" bIns="91440" rtlCol="0" anchor="ctr" anchorCtr="0"/>
          <a:lstStyle/>
          <a:p>
            <a:pPr algn="ctr"/>
            <a:r>
              <a:rPr lang="en-US" b="1" dirty="0" err="1" smtClean="0">
                <a:solidFill>
                  <a:schemeClr val="bg1"/>
                </a:solidFill>
              </a:rPr>
              <a:t>GraphDB</a:t>
            </a:r>
            <a:endParaRPr lang="en-US" b="1" dirty="0" smtClean="0">
              <a:solidFill>
                <a:schemeClr val="bg1"/>
              </a:solidFill>
            </a:endParaRPr>
          </a:p>
        </p:txBody>
      </p:sp>
      <p:sp>
        <p:nvSpPr>
          <p:cNvPr id="16" name="Rounded Rectangle 15"/>
          <p:cNvSpPr/>
          <p:nvPr/>
        </p:nvSpPr>
        <p:spPr>
          <a:xfrm>
            <a:off x="8331885" y="3711259"/>
            <a:ext cx="599736" cy="2257778"/>
          </a:xfrm>
          <a:prstGeom prst="roundRect">
            <a:avLst/>
          </a:prstGeom>
          <a:solidFill>
            <a:schemeClr val="accent1">
              <a:lumMod val="40000"/>
              <a:lumOff val="60000"/>
            </a:schemeClr>
          </a:solidFill>
          <a:ln w="28575" cmpd="sng">
            <a:solidFill>
              <a:srgbClr val="355F14"/>
            </a:solidFill>
          </a:ln>
          <a:effectLst/>
        </p:spPr>
        <p:style>
          <a:lnRef idx="1">
            <a:schemeClr val="accent1"/>
          </a:lnRef>
          <a:fillRef idx="3">
            <a:schemeClr val="accent1"/>
          </a:fillRef>
          <a:effectRef idx="2">
            <a:schemeClr val="accent1"/>
          </a:effectRef>
          <a:fontRef idx="minor">
            <a:schemeClr val="lt1"/>
          </a:fontRef>
        </p:style>
        <p:txBody>
          <a:bodyPr vert="vert270" tIns="91440" bIns="91440" rtlCol="0" anchor="ctr" anchorCtr="0"/>
          <a:lstStyle/>
          <a:p>
            <a:pPr algn="ctr"/>
            <a:r>
              <a:rPr lang="en-US" b="1" dirty="0" smtClean="0">
                <a:solidFill>
                  <a:schemeClr val="bg1"/>
                </a:solidFill>
              </a:rPr>
              <a:t>Search Engine</a:t>
            </a:r>
          </a:p>
        </p:txBody>
      </p:sp>
      <p:sp>
        <p:nvSpPr>
          <p:cNvPr id="3" name="TextBox 2"/>
          <p:cNvSpPr txBox="1"/>
          <p:nvPr/>
        </p:nvSpPr>
        <p:spPr>
          <a:xfrm>
            <a:off x="9736948" y="3485444"/>
            <a:ext cx="914400" cy="914400"/>
          </a:xfrm>
          <a:prstGeom prst="rect">
            <a:avLst/>
          </a:prstGeom>
        </p:spPr>
        <p:txBody>
          <a:bodyPr vert="horz" wrap="none" lIns="91440" tIns="91440" rIns="91440" bIns="91440" rtlCol="0">
            <a:noAutofit/>
          </a:bodyPr>
          <a:lstStyle/>
          <a:p>
            <a:endParaRPr lang="en-US" dirty="0"/>
          </a:p>
        </p:txBody>
      </p:sp>
      <p:sp>
        <p:nvSpPr>
          <p:cNvPr id="17" name="TextBox 16"/>
          <p:cNvSpPr txBox="1"/>
          <p:nvPr/>
        </p:nvSpPr>
        <p:spPr>
          <a:xfrm>
            <a:off x="9313138" y="6204683"/>
            <a:ext cx="914400" cy="914400"/>
          </a:xfrm>
          <a:prstGeom prst="rect">
            <a:avLst/>
          </a:prstGeom>
        </p:spPr>
        <p:txBody>
          <a:bodyPr vert="horz" wrap="none" lIns="91440" tIns="91440" rIns="91440" bIns="91440" rtlCol="0">
            <a:noAutofit/>
          </a:bodyPr>
          <a:lstStyle/>
          <a:p>
            <a:endParaRPr lang="en-US" dirty="0"/>
          </a:p>
        </p:txBody>
      </p:sp>
    </p:spTree>
    <p:extLst>
      <p:ext uri="{BB962C8B-B14F-4D97-AF65-F5344CB8AC3E}">
        <p14:creationId xmlns:p14="http://schemas.microsoft.com/office/powerpoint/2010/main" val="102625351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 System – Overview of Types</a:t>
            </a:r>
            <a:endParaRPr lang="en-US" dirty="0"/>
          </a:p>
        </p:txBody>
      </p:sp>
      <p:sp>
        <p:nvSpPr>
          <p:cNvPr id="3" name="Text Placeholder 2"/>
          <p:cNvSpPr>
            <a:spLocks noGrp="1"/>
          </p:cNvSpPr>
          <p:nvPr>
            <p:ph type="body" sz="quarter" idx="11"/>
          </p:nvPr>
        </p:nvSpPr>
        <p:spPr>
          <a:xfrm>
            <a:off x="888841" y="1106435"/>
            <a:ext cx="3911759" cy="3579864"/>
          </a:xfrm>
        </p:spPr>
        <p:txBody>
          <a:bodyPr/>
          <a:lstStyle/>
          <a:p>
            <a:pPr marL="509588" lvl="2" indent="-342900">
              <a:buClr>
                <a:srgbClr val="00B050"/>
              </a:buClr>
            </a:pPr>
            <a:r>
              <a:rPr lang="en-US" sz="3200" dirty="0" smtClean="0"/>
              <a:t>Class</a:t>
            </a:r>
          </a:p>
          <a:p>
            <a:pPr marL="509588" lvl="2" indent="-342900">
              <a:buClr>
                <a:srgbClr val="00B050"/>
              </a:buClr>
            </a:pPr>
            <a:r>
              <a:rPr lang="en-US" sz="3200" dirty="0" err="1" smtClean="0"/>
              <a:t>Struct</a:t>
            </a:r>
            <a:endParaRPr lang="en-US" sz="3200" dirty="0" smtClean="0"/>
          </a:p>
          <a:p>
            <a:pPr marL="509588" lvl="2" indent="-342900">
              <a:buClr>
                <a:srgbClr val="00B050"/>
              </a:buClr>
            </a:pPr>
            <a:r>
              <a:rPr lang="en-US" sz="3200" dirty="0" smtClean="0"/>
              <a:t>Trait</a:t>
            </a:r>
          </a:p>
          <a:p>
            <a:pPr marL="509588" lvl="2" indent="-342900">
              <a:buClr>
                <a:srgbClr val="00B050"/>
              </a:buClr>
            </a:pPr>
            <a:r>
              <a:rPr lang="en-US" sz="3200" dirty="0" smtClean="0"/>
              <a:t>Primitives</a:t>
            </a:r>
          </a:p>
          <a:p>
            <a:pPr lvl="2" indent="0">
              <a:buClr>
                <a:srgbClr val="00B050"/>
              </a:buClr>
              <a:buNone/>
            </a:pPr>
            <a:endParaRPr lang="en-US" sz="2400" dirty="0"/>
          </a:p>
        </p:txBody>
      </p:sp>
      <p:sp>
        <p:nvSpPr>
          <p:cNvPr id="4" name="TextBox 3"/>
          <p:cNvSpPr txBox="1"/>
          <p:nvPr/>
        </p:nvSpPr>
        <p:spPr>
          <a:xfrm>
            <a:off x="5180012" y="1106434"/>
            <a:ext cx="4052888" cy="3579865"/>
          </a:xfrm>
          <a:prstGeom prst="rect">
            <a:avLst/>
          </a:prstGeom>
        </p:spPr>
        <p:txBody>
          <a:bodyPr vert="horz" wrap="none" lIns="91440" tIns="91440" rIns="91440" bIns="91440" rtlCol="0">
            <a:noAutofit/>
          </a:bodyPr>
          <a:lstStyle/>
          <a:p>
            <a:pPr marL="452438" lvl="2" indent="-285750">
              <a:buClr>
                <a:srgbClr val="00B050"/>
              </a:buClr>
              <a:buFont typeface="Arial" charset="0"/>
              <a:buChar char="•"/>
            </a:pPr>
            <a:r>
              <a:rPr lang="en-US" sz="2800" dirty="0"/>
              <a:t>Collections</a:t>
            </a:r>
          </a:p>
          <a:p>
            <a:pPr marL="682625" lvl="3" indent="-285750">
              <a:buClr>
                <a:srgbClr val="00B050"/>
              </a:buClr>
              <a:buFont typeface="Arial" charset="0"/>
              <a:buChar char="•"/>
            </a:pPr>
            <a:r>
              <a:rPr lang="en-US" sz="2800" dirty="0"/>
              <a:t>Map</a:t>
            </a:r>
          </a:p>
          <a:p>
            <a:pPr marL="682625" lvl="3" indent="-285750">
              <a:buClr>
                <a:srgbClr val="00B050"/>
              </a:buClr>
              <a:buFont typeface="Arial" charset="0"/>
              <a:buChar char="•"/>
            </a:pPr>
            <a:r>
              <a:rPr lang="en-US" sz="2800" dirty="0"/>
              <a:t>Array</a:t>
            </a:r>
          </a:p>
          <a:p>
            <a:pPr marL="285750" indent="-285750">
              <a:buClr>
                <a:srgbClr val="00B050"/>
              </a:buClr>
              <a:buFont typeface="Arial" charset="0"/>
              <a:buChar char="•"/>
            </a:pPr>
            <a:endParaRPr lang="en-US" sz="2800" dirty="0" smtClean="0"/>
          </a:p>
          <a:p>
            <a:pPr marL="285750" indent="-285750">
              <a:buClr>
                <a:srgbClr val="00B050"/>
              </a:buClr>
              <a:buFont typeface="Arial" charset="0"/>
              <a:buChar char="•"/>
            </a:pPr>
            <a:r>
              <a:rPr lang="en-US" sz="2800" dirty="0" smtClean="0"/>
              <a:t>  Instances </a:t>
            </a:r>
            <a:r>
              <a:rPr lang="en-US" sz="2800" dirty="0"/>
              <a:t>(Entity)</a:t>
            </a:r>
          </a:p>
          <a:p>
            <a:pPr marL="452438" lvl="2" indent="-285750">
              <a:buClr>
                <a:srgbClr val="00B050"/>
              </a:buClr>
              <a:buFont typeface="Arial" charset="0"/>
              <a:buChar char="•"/>
            </a:pPr>
            <a:r>
              <a:rPr lang="en-US" sz="2800" dirty="0" smtClean="0"/>
              <a:t>   </a:t>
            </a:r>
            <a:r>
              <a:rPr lang="en-US" sz="2800" dirty="0" err="1" smtClean="0"/>
              <a:t>Referenceable</a:t>
            </a:r>
            <a:endParaRPr lang="en-US" sz="2800" dirty="0"/>
          </a:p>
          <a:p>
            <a:pPr marL="285750" indent="-285750">
              <a:buClr>
                <a:srgbClr val="00B050"/>
              </a:buClr>
              <a:buFont typeface="Arial" charset="0"/>
              <a:buChar char="•"/>
            </a:pPr>
            <a:endParaRPr lang="en-US" sz="2800" dirty="0"/>
          </a:p>
        </p:txBody>
      </p:sp>
    </p:spTree>
    <p:extLst>
      <p:ext uri="{BB962C8B-B14F-4D97-AF65-F5344CB8AC3E}">
        <p14:creationId xmlns:p14="http://schemas.microsoft.com/office/powerpoint/2010/main" val="167591087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a:t>
            </a:r>
            <a:endParaRPr lang="en-US" dirty="0"/>
          </a:p>
        </p:txBody>
      </p:sp>
      <p:sp>
        <p:nvSpPr>
          <p:cNvPr id="3" name="Text Placeholder 2"/>
          <p:cNvSpPr>
            <a:spLocks noGrp="1"/>
          </p:cNvSpPr>
          <p:nvPr>
            <p:ph type="body" sz="quarter" idx="11"/>
          </p:nvPr>
        </p:nvSpPr>
        <p:spPr/>
        <p:txBody>
          <a:bodyPr/>
          <a:lstStyle/>
          <a:p>
            <a:pPr marL="342900" indent="-342900">
              <a:buFont typeface="Arial"/>
              <a:buChar char="•"/>
            </a:pPr>
            <a:r>
              <a:rPr lang="en-US" dirty="0" smtClean="0"/>
              <a:t>DSL with SQL Like Syntax</a:t>
            </a:r>
          </a:p>
          <a:p>
            <a:pPr marL="509588" lvl="2" indent="-342900"/>
            <a:r>
              <a:rPr lang="en-US" dirty="0" smtClean="0"/>
              <a:t>from $type is $trait where $clause </a:t>
            </a:r>
            <a:r>
              <a:rPr lang="en-US" dirty="0" err="1" smtClean="0"/>
              <a:t>select|has</a:t>
            </a:r>
            <a:r>
              <a:rPr lang="en-US" dirty="0" smtClean="0"/>
              <a:t> $attributes loop $</a:t>
            </a:r>
            <a:r>
              <a:rPr lang="en-US" dirty="0" err="1" smtClean="0"/>
              <a:t>loopExpression</a:t>
            </a:r>
            <a:r>
              <a:rPr lang="en-US" dirty="0" smtClean="0"/>
              <a:t> </a:t>
            </a:r>
            <a:r>
              <a:rPr lang="en-US" dirty="0" err="1" smtClean="0"/>
              <a:t>withPath</a:t>
            </a:r>
            <a:r>
              <a:rPr lang="en-US" dirty="0" smtClean="0"/>
              <a:t>, repeat</a:t>
            </a:r>
          </a:p>
          <a:p>
            <a:pPr marL="342900" indent="-342900">
              <a:buFont typeface="Arial"/>
              <a:buChar char="•"/>
            </a:pPr>
            <a:r>
              <a:rPr lang="en-US" dirty="0" smtClean="0"/>
              <a:t>Examples</a:t>
            </a:r>
          </a:p>
          <a:p>
            <a:pPr marL="509588" lvl="2" indent="-342900"/>
            <a:r>
              <a:rPr lang="en-US" dirty="0" smtClean="0"/>
              <a:t>from DB </a:t>
            </a:r>
          </a:p>
          <a:p>
            <a:pPr marL="509588" lvl="2" indent="-342900"/>
            <a:r>
              <a:rPr lang="en-US" dirty="0" smtClean="0"/>
              <a:t>DB </a:t>
            </a:r>
            <a:r>
              <a:rPr lang="en-US" dirty="0"/>
              <a:t>where name</a:t>
            </a:r>
            <a:r>
              <a:rPr lang="en-US" dirty="0" smtClean="0"/>
              <a:t>="Reporting" </a:t>
            </a:r>
            <a:r>
              <a:rPr lang="en-US" dirty="0"/>
              <a:t>select name, </a:t>
            </a:r>
            <a:r>
              <a:rPr lang="en-US" dirty="0" smtClean="0"/>
              <a:t>owner</a:t>
            </a:r>
          </a:p>
          <a:p>
            <a:pPr marL="509588" lvl="2" indent="-342900"/>
            <a:r>
              <a:rPr lang="en-US" dirty="0"/>
              <a:t>DB has </a:t>
            </a:r>
            <a:r>
              <a:rPr lang="en-US" dirty="0" smtClean="0"/>
              <a:t>name</a:t>
            </a:r>
          </a:p>
          <a:p>
            <a:pPr marL="509588" lvl="2" indent="-342900"/>
            <a:r>
              <a:rPr lang="en-US" dirty="0"/>
              <a:t>DB is </a:t>
            </a:r>
            <a:r>
              <a:rPr lang="en-US" dirty="0" err="1" smtClean="0"/>
              <a:t>JdbcAccess</a:t>
            </a:r>
            <a:endParaRPr lang="en-US" dirty="0" smtClean="0"/>
          </a:p>
          <a:p>
            <a:pPr marL="509588" lvl="2" indent="-342900"/>
            <a:r>
              <a:rPr lang="en-US" dirty="0"/>
              <a:t>Column where Column </a:t>
            </a:r>
            <a:r>
              <a:rPr lang="en-US" dirty="0" err="1"/>
              <a:t>isa</a:t>
            </a:r>
            <a:r>
              <a:rPr lang="en-US" dirty="0"/>
              <a:t> </a:t>
            </a:r>
            <a:r>
              <a:rPr lang="en-US" dirty="0" smtClean="0"/>
              <a:t>PII</a:t>
            </a:r>
          </a:p>
          <a:p>
            <a:pPr marL="509588" lvl="2" indent="-342900"/>
            <a:r>
              <a:rPr lang="en-US" dirty="0"/>
              <a:t>Table where name</a:t>
            </a:r>
            <a:r>
              <a:rPr lang="en-US" dirty="0" smtClean="0"/>
              <a:t>="</a:t>
            </a:r>
            <a:r>
              <a:rPr lang="en-US" dirty="0" err="1" smtClean="0"/>
              <a:t>sales_fact</a:t>
            </a:r>
            <a:r>
              <a:rPr lang="en-US" dirty="0" smtClean="0"/>
              <a:t>"</a:t>
            </a:r>
            <a:r>
              <a:rPr lang="en-US" dirty="0"/>
              <a:t>, </a:t>
            </a:r>
            <a:r>
              <a:rPr lang="en-US" dirty="0" smtClean="0"/>
              <a:t>columns</a:t>
            </a:r>
          </a:p>
          <a:p>
            <a:pPr marL="509588" lvl="2" indent="-342900"/>
            <a:r>
              <a:rPr lang="en-US" dirty="0"/>
              <a:t>Table where name</a:t>
            </a:r>
            <a:r>
              <a:rPr lang="en-US" dirty="0" smtClean="0"/>
              <a:t>="</a:t>
            </a:r>
            <a:r>
              <a:rPr lang="en-US" dirty="0" err="1" smtClean="0"/>
              <a:t>sales_fact</a:t>
            </a:r>
            <a:r>
              <a:rPr lang="en-US" dirty="0" smtClean="0"/>
              <a:t>"</a:t>
            </a:r>
            <a:r>
              <a:rPr lang="en-US" dirty="0"/>
              <a:t>, columns as column select </a:t>
            </a:r>
            <a:r>
              <a:rPr lang="en-US" dirty="0" err="1"/>
              <a:t>column.name</a:t>
            </a:r>
            <a:r>
              <a:rPr lang="en-US" dirty="0"/>
              <a:t>, </a:t>
            </a:r>
            <a:r>
              <a:rPr lang="en-US" dirty="0" err="1"/>
              <a:t>column.dataType</a:t>
            </a:r>
            <a:r>
              <a:rPr lang="en-US" dirty="0"/>
              <a:t>, </a:t>
            </a:r>
            <a:r>
              <a:rPr lang="en-US" dirty="0" err="1" smtClean="0"/>
              <a:t>column.comment</a:t>
            </a:r>
            <a:endParaRPr lang="en-US" dirty="0"/>
          </a:p>
          <a:p>
            <a:pPr marL="342900" lvl="0" indent="-342900">
              <a:buFont typeface="Arial"/>
              <a:buChar char="•"/>
            </a:pPr>
            <a:r>
              <a:rPr lang="en-US" dirty="0" smtClean="0">
                <a:solidFill>
                  <a:prstClr val="black"/>
                </a:solidFill>
              </a:rPr>
              <a:t>Full-text search</a:t>
            </a:r>
            <a:endParaRPr lang="en-US" dirty="0">
              <a:solidFill>
                <a:prstClr val="black"/>
              </a:solidFill>
            </a:endParaRPr>
          </a:p>
        </p:txBody>
      </p:sp>
    </p:spTree>
    <p:extLst>
      <p:ext uri="{BB962C8B-B14F-4D97-AF65-F5344CB8AC3E}">
        <p14:creationId xmlns:p14="http://schemas.microsoft.com/office/powerpoint/2010/main" val="184496725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Lineage</a:t>
            </a:r>
            <a:endParaRPr lang="en-US" dirty="0"/>
          </a:p>
        </p:txBody>
      </p:sp>
      <p:sp>
        <p:nvSpPr>
          <p:cNvPr id="3" name="Text Placeholder 2"/>
          <p:cNvSpPr>
            <a:spLocks noGrp="1"/>
          </p:cNvSpPr>
          <p:nvPr>
            <p:ph type="body" sz="quarter" idx="11"/>
          </p:nvPr>
        </p:nvSpPr>
        <p:spPr/>
        <p:txBody>
          <a:bodyPr/>
          <a:lstStyle/>
          <a:p>
            <a:pPr marL="342900" indent="-342900">
              <a:buFont typeface="Arial"/>
              <a:buChar char="•"/>
            </a:pPr>
            <a:r>
              <a:rPr lang="en-US" dirty="0" smtClean="0"/>
              <a:t>Uses Search DSL Loop expression </a:t>
            </a:r>
          </a:p>
          <a:p>
            <a:pPr marL="509588" lvl="2" indent="-342900"/>
            <a:r>
              <a:rPr lang="en-US" dirty="0" smtClean="0"/>
              <a:t>Everything results in search</a:t>
            </a:r>
          </a:p>
          <a:p>
            <a:pPr marL="342900" indent="-342900">
              <a:buFont typeface="Arial"/>
              <a:buChar char="•"/>
            </a:pPr>
            <a:r>
              <a:rPr lang="en-US" dirty="0" smtClean="0"/>
              <a:t>Named Queries</a:t>
            </a:r>
          </a:p>
          <a:p>
            <a:pPr marL="342900" indent="-342900">
              <a:buFont typeface="Arial"/>
              <a:buChar char="•"/>
            </a:pPr>
            <a:r>
              <a:rPr lang="en-US" dirty="0" smtClean="0"/>
              <a:t>inputs</a:t>
            </a:r>
          </a:p>
          <a:p>
            <a:pPr marL="509588" lvl="2" indent="-342900"/>
            <a:r>
              <a:rPr lang="en-US" dirty="0"/>
              <a:t>Table where (name = \"</a:t>
            </a:r>
            <a:r>
              <a:rPr lang="en-US" dirty="0" err="1"/>
              <a:t>sales_fact_monthly_mv</a:t>
            </a:r>
            <a:r>
              <a:rPr lang="en-US" dirty="0"/>
              <a:t>\") as </a:t>
            </a:r>
            <a:r>
              <a:rPr lang="en-US" dirty="0" err="1"/>
              <a:t>src</a:t>
            </a:r>
            <a:r>
              <a:rPr lang="en-US" dirty="0"/>
              <a:t> loop (</a:t>
            </a:r>
            <a:r>
              <a:rPr lang="en-US" dirty="0" err="1"/>
              <a:t>LoadProcess</a:t>
            </a:r>
            <a:r>
              <a:rPr lang="en-US" dirty="0"/>
              <a:t>-&gt;</a:t>
            </a:r>
            <a:r>
              <a:rPr lang="en-US" dirty="0" err="1"/>
              <a:t>outputTable</a:t>
            </a:r>
            <a:r>
              <a:rPr lang="en-US" dirty="0"/>
              <a:t> </a:t>
            </a:r>
            <a:r>
              <a:rPr lang="en-US" dirty="0" err="1"/>
              <a:t>inputTables</a:t>
            </a:r>
            <a:r>
              <a:rPr lang="en-US" dirty="0"/>
              <a:t>) as </a:t>
            </a:r>
            <a:r>
              <a:rPr lang="en-US" dirty="0" err="1"/>
              <a:t>dest</a:t>
            </a:r>
            <a:r>
              <a:rPr lang="en-US" dirty="0"/>
              <a:t> select </a:t>
            </a:r>
            <a:r>
              <a:rPr lang="en-US" dirty="0" err="1"/>
              <a:t>src.name</a:t>
            </a:r>
            <a:r>
              <a:rPr lang="en-US" dirty="0"/>
              <a:t> as </a:t>
            </a:r>
            <a:r>
              <a:rPr lang="en-US" dirty="0" err="1"/>
              <a:t>src_name</a:t>
            </a:r>
            <a:r>
              <a:rPr lang="en-US" dirty="0"/>
              <a:t>, </a:t>
            </a:r>
            <a:r>
              <a:rPr lang="en-US" dirty="0" err="1"/>
              <a:t>dest.name</a:t>
            </a:r>
            <a:r>
              <a:rPr lang="en-US" dirty="0"/>
              <a:t> as </a:t>
            </a:r>
            <a:r>
              <a:rPr lang="en-US" dirty="0" err="1"/>
              <a:t>dest_name</a:t>
            </a:r>
            <a:r>
              <a:rPr lang="en-US" dirty="0"/>
              <a:t> </a:t>
            </a:r>
            <a:r>
              <a:rPr lang="en-US" dirty="0" err="1" smtClean="0"/>
              <a:t>withPath</a:t>
            </a:r>
            <a:endParaRPr lang="en-US" dirty="0" smtClean="0"/>
          </a:p>
          <a:p>
            <a:pPr marL="342900" indent="-342900">
              <a:buFont typeface="Arial"/>
              <a:buChar char="•"/>
            </a:pPr>
            <a:r>
              <a:rPr lang="en-US" dirty="0" smtClean="0"/>
              <a:t>outputs</a:t>
            </a:r>
          </a:p>
          <a:p>
            <a:pPr marL="509588" lvl="2" indent="-342900"/>
            <a:r>
              <a:rPr lang="en-US" dirty="0"/>
              <a:t>Table where (name = \"</a:t>
            </a:r>
            <a:r>
              <a:rPr lang="en-US" dirty="0" err="1"/>
              <a:t>sales_fact</a:t>
            </a:r>
            <a:r>
              <a:rPr lang="en-US" dirty="0"/>
              <a:t>\") as </a:t>
            </a:r>
            <a:r>
              <a:rPr lang="en-US" dirty="0" err="1"/>
              <a:t>src</a:t>
            </a:r>
            <a:r>
              <a:rPr lang="en-US" dirty="0"/>
              <a:t> loop (</a:t>
            </a:r>
            <a:r>
              <a:rPr lang="en-US" dirty="0" err="1"/>
              <a:t>LoadProcess</a:t>
            </a:r>
            <a:r>
              <a:rPr lang="en-US" dirty="0"/>
              <a:t>-&gt;</a:t>
            </a:r>
            <a:r>
              <a:rPr lang="en-US" dirty="0" err="1"/>
              <a:t>inputTables</a:t>
            </a:r>
            <a:r>
              <a:rPr lang="en-US" dirty="0"/>
              <a:t> </a:t>
            </a:r>
            <a:r>
              <a:rPr lang="en-US" dirty="0" err="1"/>
              <a:t>outputTables</a:t>
            </a:r>
            <a:r>
              <a:rPr lang="en-US" dirty="0"/>
              <a:t>) as </a:t>
            </a:r>
            <a:r>
              <a:rPr lang="en-US" dirty="0" err="1"/>
              <a:t>dest</a:t>
            </a:r>
            <a:r>
              <a:rPr lang="en-US" dirty="0"/>
              <a:t> select </a:t>
            </a:r>
            <a:r>
              <a:rPr lang="en-US" dirty="0" err="1"/>
              <a:t>src.name</a:t>
            </a:r>
            <a:r>
              <a:rPr lang="en-US" dirty="0"/>
              <a:t> as </a:t>
            </a:r>
            <a:r>
              <a:rPr lang="en-US" dirty="0" err="1"/>
              <a:t>src_name</a:t>
            </a:r>
            <a:r>
              <a:rPr lang="en-US" dirty="0"/>
              <a:t>, </a:t>
            </a:r>
            <a:r>
              <a:rPr lang="en-US" dirty="0" err="1"/>
              <a:t>dest.name</a:t>
            </a:r>
            <a:r>
              <a:rPr lang="en-US" dirty="0"/>
              <a:t> as </a:t>
            </a:r>
            <a:r>
              <a:rPr lang="en-US" dirty="0" err="1"/>
              <a:t>dest_name</a:t>
            </a:r>
            <a:r>
              <a:rPr lang="en-US" dirty="0"/>
              <a:t> </a:t>
            </a:r>
            <a:r>
              <a:rPr lang="en-US" dirty="0" err="1" smtClean="0"/>
              <a:t>withPath</a:t>
            </a:r>
            <a:endParaRPr lang="en-US" dirty="0" smtClean="0"/>
          </a:p>
          <a:p>
            <a:pPr marL="342900" indent="-342900">
              <a:buFont typeface="Arial"/>
              <a:buChar char="•"/>
            </a:pPr>
            <a:r>
              <a:rPr lang="en-US" dirty="0"/>
              <a:t>s</a:t>
            </a:r>
            <a:r>
              <a:rPr lang="en-US" dirty="0" smtClean="0"/>
              <a:t>chema</a:t>
            </a:r>
          </a:p>
          <a:p>
            <a:pPr marL="509588" lvl="2" indent="-342900"/>
            <a:r>
              <a:rPr lang="en-US" dirty="0"/>
              <a:t>Table where name="</a:t>
            </a:r>
            <a:r>
              <a:rPr lang="en-US" dirty="0" err="1"/>
              <a:t>sales_fact</a:t>
            </a:r>
            <a:r>
              <a:rPr lang="en-US" dirty="0"/>
              <a:t>", </a:t>
            </a:r>
            <a:r>
              <a:rPr lang="en-US" dirty="0" smtClean="0"/>
              <a:t>columns</a:t>
            </a:r>
            <a:endParaRPr lang="en-US" dirty="0"/>
          </a:p>
        </p:txBody>
      </p:sp>
    </p:spTree>
    <p:extLst>
      <p:ext uri="{BB962C8B-B14F-4D97-AF65-F5344CB8AC3E}">
        <p14:creationId xmlns:p14="http://schemas.microsoft.com/office/powerpoint/2010/main" val="205896412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Hive Integration</a:t>
            </a:r>
            <a:endParaRPr lang="en-US" dirty="0"/>
          </a:p>
        </p:txBody>
      </p:sp>
      <p:sp>
        <p:nvSpPr>
          <p:cNvPr id="4" name="Rounded Rectangle 3"/>
          <p:cNvSpPr/>
          <p:nvPr/>
        </p:nvSpPr>
        <p:spPr>
          <a:xfrm>
            <a:off x="2949307" y="4076700"/>
            <a:ext cx="4924920" cy="914400"/>
          </a:xfrm>
          <a:prstGeom prst="round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ctr" anchorCtr="0"/>
          <a:lstStyle/>
          <a:p>
            <a:pPr algn="ctr"/>
            <a:r>
              <a:rPr lang="en-US" b="1" dirty="0" smtClean="0">
                <a:solidFill>
                  <a:schemeClr val="bg2"/>
                </a:solidFill>
              </a:rPr>
              <a:t>Apache Atlas</a:t>
            </a:r>
          </a:p>
        </p:txBody>
      </p:sp>
      <p:sp>
        <p:nvSpPr>
          <p:cNvPr id="5" name="Rounded Rectangle 4"/>
          <p:cNvSpPr/>
          <p:nvPr/>
        </p:nvSpPr>
        <p:spPr>
          <a:xfrm>
            <a:off x="2949307" y="2017888"/>
            <a:ext cx="2201398" cy="914400"/>
          </a:xfrm>
          <a:prstGeom prst="round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ctr" anchorCtr="0"/>
          <a:lstStyle/>
          <a:p>
            <a:pPr algn="ctr"/>
            <a:r>
              <a:rPr lang="en-US" b="1" dirty="0" smtClean="0">
                <a:solidFill>
                  <a:schemeClr val="bg2"/>
                </a:solidFill>
              </a:rPr>
              <a:t>Hive Bridge</a:t>
            </a:r>
          </a:p>
          <a:p>
            <a:pPr algn="ctr"/>
            <a:r>
              <a:rPr lang="en-US" b="1" dirty="0" smtClean="0">
                <a:solidFill>
                  <a:schemeClr val="bg2"/>
                </a:solidFill>
              </a:rPr>
              <a:t>(Client)</a:t>
            </a:r>
          </a:p>
        </p:txBody>
      </p:sp>
      <p:sp>
        <p:nvSpPr>
          <p:cNvPr id="6" name="Rounded Rectangle 5"/>
          <p:cNvSpPr/>
          <p:nvPr/>
        </p:nvSpPr>
        <p:spPr>
          <a:xfrm>
            <a:off x="5644608" y="2017888"/>
            <a:ext cx="2229619" cy="914400"/>
          </a:xfrm>
          <a:prstGeom prst="round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ctr" anchorCtr="0"/>
          <a:lstStyle/>
          <a:p>
            <a:pPr algn="ctr"/>
            <a:r>
              <a:rPr lang="en-US" b="1" dirty="0" smtClean="0">
                <a:solidFill>
                  <a:schemeClr val="bg2"/>
                </a:solidFill>
              </a:rPr>
              <a:t>Hive Hook</a:t>
            </a:r>
          </a:p>
          <a:p>
            <a:pPr algn="ctr"/>
            <a:r>
              <a:rPr lang="en-US" b="1" dirty="0" smtClean="0">
                <a:solidFill>
                  <a:schemeClr val="bg2"/>
                </a:solidFill>
              </a:rPr>
              <a:t>(Post-execution)</a:t>
            </a:r>
          </a:p>
        </p:txBody>
      </p:sp>
      <p:cxnSp>
        <p:nvCxnSpPr>
          <p:cNvPr id="8" name="Straight Arrow Connector 7"/>
          <p:cNvCxnSpPr>
            <a:stCxn id="5" idx="2"/>
          </p:cNvCxnSpPr>
          <p:nvPr/>
        </p:nvCxnSpPr>
        <p:spPr>
          <a:xfrm>
            <a:off x="4050006" y="2932288"/>
            <a:ext cx="12723" cy="1144412"/>
          </a:xfrm>
          <a:prstGeom prst="straightConnector1">
            <a:avLst/>
          </a:prstGeom>
          <a:ln w="38100">
            <a:solidFill>
              <a:schemeClr val="accent4"/>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a:stCxn id="6" idx="2"/>
          </p:cNvCxnSpPr>
          <p:nvPr/>
        </p:nvCxnSpPr>
        <p:spPr>
          <a:xfrm>
            <a:off x="6759418" y="2932288"/>
            <a:ext cx="9682" cy="1144412"/>
          </a:xfrm>
          <a:prstGeom prst="straightConnector1">
            <a:avLst/>
          </a:prstGeom>
          <a:ln w="38100">
            <a:solidFill>
              <a:schemeClr val="accent4"/>
            </a:solidFill>
            <a:tailEnd type="arrow"/>
          </a:ln>
          <a:effectLst/>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4539520" y="3263900"/>
            <a:ext cx="1727427" cy="564444"/>
          </a:xfrm>
          <a:prstGeom prst="rect">
            <a:avLst/>
          </a:prstGeom>
        </p:spPr>
        <p:txBody>
          <a:bodyPr vert="horz" wrap="none" lIns="91440" tIns="91440" rIns="91440" bIns="91440" rtlCol="0">
            <a:noAutofit/>
          </a:bodyPr>
          <a:lstStyle/>
          <a:p>
            <a:r>
              <a:rPr lang="en-US" sz="2400" b="1" dirty="0" smtClean="0"/>
              <a:t>REST API</a:t>
            </a:r>
            <a:endParaRPr lang="en-US" sz="2400" b="1" dirty="0"/>
          </a:p>
        </p:txBody>
      </p:sp>
      <p:sp>
        <p:nvSpPr>
          <p:cNvPr id="14" name="TextBox 13"/>
          <p:cNvSpPr txBox="1"/>
          <p:nvPr/>
        </p:nvSpPr>
        <p:spPr>
          <a:xfrm>
            <a:off x="5588000" y="3670300"/>
            <a:ext cx="914400" cy="914400"/>
          </a:xfrm>
          <a:prstGeom prst="rect">
            <a:avLst/>
          </a:prstGeom>
        </p:spPr>
        <p:txBody>
          <a:bodyPr vert="horz" wrap="none" lIns="91440" tIns="91440" rIns="91440" bIns="91440" rtlCol="0">
            <a:noAutofit/>
          </a:bodyPr>
          <a:lstStyle/>
          <a:p>
            <a:endParaRPr lang="en-US" dirty="0"/>
          </a:p>
        </p:txBody>
      </p:sp>
    </p:spTree>
    <p:extLst>
      <p:ext uri="{BB962C8B-B14F-4D97-AF65-F5344CB8AC3E}">
        <p14:creationId xmlns:p14="http://schemas.microsoft.com/office/powerpoint/2010/main" val="208747988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Concepts</a:t>
            </a:r>
            <a:endParaRPr lang="en-US" dirty="0"/>
          </a:p>
        </p:txBody>
      </p:sp>
      <p:sp>
        <p:nvSpPr>
          <p:cNvPr id="3" name="TextBox 2"/>
          <p:cNvSpPr txBox="1"/>
          <p:nvPr/>
        </p:nvSpPr>
        <p:spPr>
          <a:xfrm>
            <a:off x="769371" y="1071335"/>
            <a:ext cx="9729600" cy="4403776"/>
          </a:xfrm>
          <a:prstGeom prst="rect">
            <a:avLst/>
          </a:prstGeom>
        </p:spPr>
        <p:txBody>
          <a:bodyPr vert="horz" wrap="square" lIns="91440" tIns="91440" rIns="91440" bIns="91440" rtlCol="0">
            <a:noAutofit/>
          </a:bodyPr>
          <a:lstStyle/>
          <a:p>
            <a:endParaRPr lang="en-US" dirty="0" smtClean="0"/>
          </a:p>
          <a:p>
            <a:pPr marL="342900" indent="-342900">
              <a:buFont typeface="Arial" charset="0"/>
              <a:buChar char="•"/>
            </a:pPr>
            <a:endParaRPr lang="en-US" sz="2000" b="1" dirty="0"/>
          </a:p>
          <a:p>
            <a:pPr marL="342900" indent="-342900">
              <a:buFont typeface="Arial" charset="0"/>
              <a:buChar char="•"/>
            </a:pPr>
            <a:r>
              <a:rPr lang="en-US" sz="2000" b="1" dirty="0" smtClean="0"/>
              <a:t>Component Model </a:t>
            </a:r>
            <a:r>
              <a:rPr lang="en-US" sz="2000" dirty="0" smtClean="0"/>
              <a:t>– Parts of a HDP component.   For example, Hive has DB’s, Tables and Columns.   </a:t>
            </a:r>
          </a:p>
          <a:p>
            <a:pPr marL="342900" indent="-342900">
              <a:buFont typeface="Arial" charset="0"/>
              <a:buChar char="•"/>
            </a:pPr>
            <a:endParaRPr lang="en-US" sz="2000" dirty="0" smtClean="0"/>
          </a:p>
          <a:p>
            <a:pPr marL="342900" indent="-342900">
              <a:buFont typeface="Arial" charset="0"/>
              <a:buChar char="•"/>
            </a:pPr>
            <a:r>
              <a:rPr lang="en-US" sz="2000" b="1" dirty="0" smtClean="0"/>
              <a:t>Compliance Standards:  </a:t>
            </a:r>
            <a:r>
              <a:rPr lang="en-US" sz="2000" dirty="0" smtClean="0"/>
              <a:t>HIPAA, PPDM, PCI, etc.</a:t>
            </a:r>
          </a:p>
          <a:p>
            <a:pPr marL="342900" indent="-342900">
              <a:buFont typeface="Arial" charset="0"/>
              <a:buChar char="•"/>
            </a:pPr>
            <a:endParaRPr lang="en-US" sz="2000" dirty="0"/>
          </a:p>
          <a:p>
            <a:pPr marL="342900" indent="-342900">
              <a:buFont typeface="Arial" charset="0"/>
              <a:buChar char="•"/>
            </a:pPr>
            <a:r>
              <a:rPr lang="en-US" sz="2000" b="1" dirty="0"/>
              <a:t>Flexible Type </a:t>
            </a:r>
            <a:r>
              <a:rPr lang="en-US" sz="2000" b="1" dirty="0" smtClean="0"/>
              <a:t>Systems:   Types</a:t>
            </a:r>
            <a:r>
              <a:rPr lang="en-US" sz="2000" dirty="0" smtClean="0"/>
              <a:t> – what is it ? </a:t>
            </a:r>
            <a:r>
              <a:rPr lang="en-US" sz="2000" b="1" dirty="0" smtClean="0"/>
              <a:t>Traits</a:t>
            </a:r>
            <a:r>
              <a:rPr lang="en-US" sz="2000" dirty="0" smtClean="0"/>
              <a:t> – what is it ? Create additional slide concepts</a:t>
            </a:r>
          </a:p>
          <a:p>
            <a:pPr marL="342900" indent="-342900">
              <a:buFont typeface="Arial" charset="0"/>
              <a:buChar char="•"/>
            </a:pPr>
            <a:endParaRPr lang="en-US" sz="2000" dirty="0"/>
          </a:p>
          <a:p>
            <a:pPr marL="342900" indent="-342900">
              <a:buFont typeface="Arial" charset="0"/>
              <a:buChar char="•"/>
            </a:pPr>
            <a:r>
              <a:rPr lang="en-US" sz="2000" b="1" dirty="0" smtClean="0"/>
              <a:t>Custom Connector </a:t>
            </a:r>
            <a:r>
              <a:rPr lang="en-US" sz="2000" dirty="0" smtClean="0"/>
              <a:t>– Custom reporter to Atlas using REST API</a:t>
            </a:r>
          </a:p>
          <a:p>
            <a:pPr marL="342900" indent="-342900">
              <a:buFont typeface="Arial" charset="0"/>
              <a:buChar char="•"/>
            </a:pPr>
            <a:endParaRPr lang="en-US" sz="2000" dirty="0" smtClean="0"/>
          </a:p>
          <a:p>
            <a:pPr marL="342900" indent="-342900">
              <a:buFont typeface="Arial" charset="0"/>
              <a:buChar char="•"/>
            </a:pPr>
            <a:r>
              <a:rPr lang="en-US" sz="2000" b="1" dirty="0" smtClean="0"/>
              <a:t>Native Connecter </a:t>
            </a:r>
            <a:r>
              <a:rPr lang="en-US" sz="2000" dirty="0" smtClean="0"/>
              <a:t>– Hive connector, automatically captures all SQL run against HiveServer2</a:t>
            </a:r>
          </a:p>
          <a:p>
            <a:pPr marL="342900" indent="-342900">
              <a:buFont typeface="Arial" charset="0"/>
              <a:buChar char="•"/>
            </a:pPr>
            <a:endParaRPr lang="en-US" sz="2000" dirty="0" smtClean="0"/>
          </a:p>
          <a:p>
            <a:pPr marL="342900" indent="-342900">
              <a:buFont typeface="Arial" charset="0"/>
              <a:buChar char="•"/>
            </a:pPr>
            <a:endParaRPr lang="en-US" sz="2000" dirty="0" smtClean="0"/>
          </a:p>
          <a:p>
            <a:endParaRPr lang="en-US" dirty="0" smtClean="0"/>
          </a:p>
          <a:p>
            <a:endParaRPr lang="en-US" sz="1000" dirty="0"/>
          </a:p>
          <a:p>
            <a:endParaRPr lang="en-US" sz="1000" dirty="0"/>
          </a:p>
          <a:p>
            <a:endParaRPr lang="en-US" sz="1000" dirty="0"/>
          </a:p>
          <a:p>
            <a:endParaRPr lang="en-US" sz="1000" dirty="0" smtClean="0"/>
          </a:p>
        </p:txBody>
      </p:sp>
    </p:spTree>
    <p:extLst>
      <p:ext uri="{BB962C8B-B14F-4D97-AF65-F5344CB8AC3E}">
        <p14:creationId xmlns:p14="http://schemas.microsoft.com/office/powerpoint/2010/main" val="240712731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3600" dirty="0" smtClean="0"/>
              <a:t>Competitive Overview</a:t>
            </a:r>
            <a:endParaRPr lang="en-US" sz="3600" dirty="0"/>
          </a:p>
        </p:txBody>
      </p:sp>
      <p:sp>
        <p:nvSpPr>
          <p:cNvPr id="2" name="Text Placeholder 1"/>
          <p:cNvSpPr>
            <a:spLocks noGrp="1"/>
          </p:cNvSpPr>
          <p:nvPr>
            <p:ph type="body" sz="quarter" idx="10"/>
          </p:nvPr>
        </p:nvSpPr>
        <p:spPr/>
        <p:txBody>
          <a:bodyPr/>
          <a:lstStyle/>
          <a:p>
            <a:r>
              <a:rPr lang="en-US" dirty="0" smtClean="0"/>
              <a:t>July 2015</a:t>
            </a:r>
            <a:endParaRPr lang="en-US" dirty="0"/>
          </a:p>
        </p:txBody>
      </p:sp>
      <p:sp>
        <p:nvSpPr>
          <p:cNvPr id="5" name="Subtitle 4"/>
          <p:cNvSpPr>
            <a:spLocks noGrp="1"/>
          </p:cNvSpPr>
          <p:nvPr>
            <p:ph type="subTitle" idx="1"/>
          </p:nvPr>
        </p:nvSpPr>
        <p:spPr/>
        <p:txBody>
          <a:bodyPr/>
          <a:lstStyle/>
          <a:p>
            <a:r>
              <a:rPr lang="en-US" dirty="0" smtClean="0"/>
              <a:t>Enterprise Readiness</a:t>
            </a:r>
            <a:endParaRPr lang="en-US" dirty="0"/>
          </a:p>
        </p:txBody>
      </p:sp>
    </p:spTree>
    <p:extLst>
      <p:ext uri="{BB962C8B-B14F-4D97-AF65-F5344CB8AC3E}">
        <p14:creationId xmlns:p14="http://schemas.microsoft.com/office/powerpoint/2010/main" val="8956101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Competitive</a:t>
            </a:r>
            <a:r>
              <a:rPr lang="en-US" dirty="0">
                <a:solidFill>
                  <a:schemeClr val="bg1"/>
                </a:solidFill>
              </a:rPr>
              <a:t> </a:t>
            </a:r>
            <a:r>
              <a:rPr lang="en-US" dirty="0" smtClean="0">
                <a:solidFill>
                  <a:schemeClr val="bg1"/>
                </a:solidFill>
              </a:rPr>
              <a:t>Summary</a:t>
            </a:r>
            <a:endParaRPr lang="en-US" dirty="0">
              <a:solidFill>
                <a:schemeClr val="bg1"/>
              </a:solidFill>
            </a:endParaRPr>
          </a:p>
        </p:txBody>
      </p:sp>
      <p:graphicFrame>
        <p:nvGraphicFramePr>
          <p:cNvPr id="7" name="Table 6"/>
          <p:cNvGraphicFramePr>
            <a:graphicFrameLocks noGrp="1"/>
          </p:cNvGraphicFramePr>
          <p:nvPr>
            <p:extLst>
              <p:ext uri="{D42A27DB-BD31-4B8C-83A1-F6EECF244321}">
                <p14:modId xmlns:p14="http://schemas.microsoft.com/office/powerpoint/2010/main" val="144424839"/>
              </p:ext>
            </p:extLst>
          </p:nvPr>
        </p:nvGraphicFramePr>
        <p:xfrm>
          <a:off x="884854" y="1359091"/>
          <a:ext cx="10393990" cy="4359311"/>
        </p:xfrm>
        <a:graphic>
          <a:graphicData uri="http://schemas.openxmlformats.org/drawingml/2006/table">
            <a:tbl>
              <a:tblPr firstRow="1" bandRow="1">
                <a:tableStyleId>{5C22544A-7EE6-4342-B048-85BDC9FD1C3A}</a:tableStyleId>
              </a:tblPr>
              <a:tblGrid>
                <a:gridCol w="3177327"/>
                <a:gridCol w="998999"/>
                <a:gridCol w="2564600"/>
                <a:gridCol w="1013912"/>
                <a:gridCol w="2639152"/>
              </a:tblGrid>
              <a:tr h="366432">
                <a:tc>
                  <a:txBody>
                    <a:bodyPr/>
                    <a:lstStyle/>
                    <a:p>
                      <a:r>
                        <a:rPr lang="en-US" sz="1800" b="1" dirty="0" smtClean="0">
                          <a:solidFill>
                            <a:srgbClr val="000000"/>
                          </a:solidFill>
                        </a:rPr>
                        <a:t>Topic</a:t>
                      </a:r>
                      <a:endParaRPr lang="en-US" b="1" dirty="0">
                        <a:solidFill>
                          <a:srgbClr val="000000"/>
                        </a:solidFill>
                      </a:endParaRPr>
                    </a:p>
                  </a:txBody>
                  <a:tcPr anchor="ctr">
                    <a:lnL w="12700"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algn="ctr"/>
                      <a:r>
                        <a:rPr lang="en-US" sz="1800" b="1" dirty="0" smtClean="0">
                          <a:solidFill>
                            <a:schemeClr val="bg1"/>
                          </a:solidFill>
                        </a:rPr>
                        <a:t>HDP Falcon + Atlas</a:t>
                      </a:r>
                      <a:endParaRPr lang="en-US" sz="1800" b="1" dirty="0">
                        <a:solidFill>
                          <a:schemeClr val="bg1"/>
                        </a:solidFill>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rgbClr val="E1F5D1"/>
                    </a:solidFill>
                  </a:tcPr>
                </a:tc>
                <a:tc hMerge="1">
                  <a:txBody>
                    <a:bodyPr/>
                    <a:lstStyle/>
                    <a:p>
                      <a:pPr algn="ctr"/>
                      <a:endParaRPr lang="en-US" sz="1600" b="0" dirty="0">
                        <a:solidFill>
                          <a:schemeClr val="bg1"/>
                        </a:solidFill>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algn="ctr"/>
                      <a:r>
                        <a:rPr lang="en-US" sz="1800" b="1" dirty="0" smtClean="0">
                          <a:solidFill>
                            <a:schemeClr val="bg1"/>
                          </a:solidFill>
                        </a:rPr>
                        <a:t>CDH</a:t>
                      </a:r>
                      <a:r>
                        <a:rPr lang="en-US" sz="1800" b="1" baseline="0" dirty="0" smtClean="0">
                          <a:solidFill>
                            <a:schemeClr val="bg1"/>
                          </a:solidFill>
                        </a:rPr>
                        <a:t> Navigator + </a:t>
                      </a:r>
                      <a:r>
                        <a:rPr lang="en-US" sz="1800" b="1" baseline="0" dirty="0" err="1" smtClean="0">
                          <a:solidFill>
                            <a:schemeClr val="bg1"/>
                          </a:solidFill>
                        </a:rPr>
                        <a:t>Mgr</a:t>
                      </a:r>
                      <a:endParaRPr lang="en-US" sz="1800" b="1" dirty="0">
                        <a:solidFill>
                          <a:schemeClr val="bg1"/>
                        </a:solidFill>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rgbClr val="CDDBE4"/>
                    </a:solidFill>
                  </a:tcPr>
                </a:tc>
                <a:tc hMerge="1">
                  <a:txBody>
                    <a:bodyPr/>
                    <a:lstStyle/>
                    <a:p>
                      <a:pPr algn="ctr"/>
                      <a:endParaRPr lang="en-US" sz="1800" b="1" dirty="0">
                        <a:solidFill>
                          <a:schemeClr val="bg1"/>
                        </a:solidFill>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rgbClr val="E1F5D1"/>
                    </a:solidFill>
                  </a:tcPr>
                </a:tc>
              </a:tr>
              <a:tr h="762000">
                <a:tc>
                  <a:txBody>
                    <a:bodyPr/>
                    <a:lstStyle/>
                    <a:p>
                      <a:r>
                        <a:rPr lang="en-US" sz="1600" b="1" dirty="0" smtClean="0">
                          <a:solidFill>
                            <a:srgbClr val="69BE28"/>
                          </a:solidFill>
                        </a:rPr>
                        <a:t>Life Cycle</a:t>
                      </a:r>
                      <a:endParaRPr lang="en-US" sz="2000" b="1" dirty="0" smtClean="0">
                        <a:solidFill>
                          <a:srgbClr val="69BE28"/>
                        </a:solidFill>
                      </a:endParaRPr>
                    </a:p>
                    <a:p>
                      <a:r>
                        <a:rPr lang="en-US" sz="1400" b="0" dirty="0" smtClean="0"/>
                        <a:t>Ingest,</a:t>
                      </a:r>
                      <a:r>
                        <a:rPr lang="en-US" sz="1400" b="0" baseline="0" dirty="0" smtClean="0"/>
                        <a:t> Workflow, Eviction</a:t>
                      </a:r>
                      <a:endParaRPr lang="en-US" sz="1400" b="0" dirty="0"/>
                    </a:p>
                  </a:txBody>
                  <a:tcPr anchor="ctr">
                    <a:lnL w="3175"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b="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r>
                        <a:rPr lang="en-US" sz="1400" b="0" dirty="0" smtClean="0"/>
                        <a:t>Re-useable</a:t>
                      </a:r>
                      <a:r>
                        <a:rPr lang="en-US" sz="1400" b="0" baseline="0" dirty="0" smtClean="0"/>
                        <a:t>, m</a:t>
                      </a:r>
                      <a:r>
                        <a:rPr lang="en-US" sz="1400" b="0" dirty="0" smtClean="0"/>
                        <a:t>etadata</a:t>
                      </a:r>
                      <a:r>
                        <a:rPr lang="en-US" sz="1400" b="0" baseline="0" dirty="0" smtClean="0"/>
                        <a:t> driven workflows with actionable output. </a:t>
                      </a:r>
                      <a:endParaRPr lang="en-US" sz="1400" b="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endParaRPr lang="en-US" sz="1400" b="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rgbClr val="CDDBE4"/>
                    </a:solidFill>
                  </a:tcPr>
                </a:tc>
                <a:tc>
                  <a:txBody>
                    <a:bodyPr/>
                    <a:lstStyle/>
                    <a:p>
                      <a:r>
                        <a:rPr lang="en-US" sz="1400" b="0" dirty="0" smtClean="0"/>
                        <a:t>Manually</a:t>
                      </a:r>
                      <a:r>
                        <a:rPr lang="en-US" sz="1400" b="0" baseline="0" dirty="0" smtClean="0"/>
                        <a:t> identify and create policies for each dataset.</a:t>
                      </a:r>
                      <a:endParaRPr lang="en-US" sz="1400" b="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rgbClr val="CDDBE4"/>
                    </a:solidFill>
                  </a:tcPr>
                </a:tc>
              </a:tr>
              <a:tr h="762000">
                <a:tc>
                  <a:txBody>
                    <a:bodyPr/>
                    <a:lstStyle/>
                    <a:p>
                      <a:r>
                        <a:rPr lang="en-US" sz="1600" b="1" dirty="0" smtClean="0">
                          <a:solidFill>
                            <a:schemeClr val="accent1"/>
                          </a:solidFill>
                        </a:rPr>
                        <a:t>Prescriptive Lineage</a:t>
                      </a:r>
                      <a:endParaRPr lang="en-US" sz="2000" b="1" dirty="0" smtClean="0">
                        <a:solidFill>
                          <a:schemeClr val="accent1"/>
                        </a:solidFill>
                      </a:endParaRPr>
                    </a:p>
                    <a:p>
                      <a:r>
                        <a:rPr lang="en-US" sz="1400" b="0" baseline="0" smtClean="0">
                          <a:solidFill>
                            <a:schemeClr val="bg1"/>
                          </a:solidFill>
                        </a:rPr>
                        <a:t>Workflow Tracking</a:t>
                      </a:r>
                      <a:endParaRPr lang="en-US" sz="1400" b="0" dirty="0">
                        <a:solidFill>
                          <a:schemeClr val="bg1"/>
                        </a:solidFill>
                      </a:endParaRPr>
                    </a:p>
                  </a:txBody>
                  <a:tcPr anchor="ctr">
                    <a:lnL w="3175"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b="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r>
                        <a:rPr lang="en-US" sz="1400" b="0" dirty="0" smtClean="0"/>
                        <a:t>Workflows can</a:t>
                      </a:r>
                      <a:r>
                        <a:rPr lang="en-US" sz="1400" b="0" baseline="0" dirty="0" smtClean="0"/>
                        <a:t> be tracked by BOTH logical model and audit logs.</a:t>
                      </a:r>
                      <a:endParaRPr lang="en-US" sz="1400" b="0" dirty="0" smtClean="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endParaRPr lang="en-US" sz="1400" b="0" dirty="0" smtClean="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rgbClr val="CDDBE4"/>
                    </a:solidFill>
                  </a:tcPr>
                </a:tc>
                <a:tc>
                  <a:txBody>
                    <a:bodyPr/>
                    <a:lstStyle/>
                    <a:p>
                      <a:pPr marL="0" marR="0" indent="0" algn="l" defTabSz="457141" rtl="0" eaLnBrk="1" fontAlgn="auto" latinLnBrk="0" hangingPunct="1">
                        <a:lnSpc>
                          <a:spcPct val="100000"/>
                        </a:lnSpc>
                        <a:spcBef>
                          <a:spcPts val="0"/>
                        </a:spcBef>
                        <a:spcAft>
                          <a:spcPts val="0"/>
                        </a:spcAft>
                        <a:buClrTx/>
                        <a:buSzTx/>
                        <a:buFontTx/>
                        <a:buNone/>
                        <a:tabLst/>
                        <a:defRPr/>
                      </a:pPr>
                      <a:r>
                        <a:rPr lang="en-US" sz="1400" b="0" i="0" dirty="0" smtClean="0"/>
                        <a:t>Look back</a:t>
                      </a:r>
                      <a:r>
                        <a:rPr lang="en-US" sz="1400" b="0" i="0" baseline="0" dirty="0" smtClean="0"/>
                        <a:t>, low-level event reporting only.  No logical model for validation</a:t>
                      </a:r>
                      <a:endParaRPr lang="en-US" sz="1400" b="0" i="0" dirty="0" smtClean="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rgbClr val="CDDBE4"/>
                    </a:solidFill>
                  </a:tcPr>
                </a:tc>
              </a:tr>
              <a:tr h="762000">
                <a:tc>
                  <a:txBody>
                    <a:bodyPr/>
                    <a:lstStyle/>
                    <a:p>
                      <a:r>
                        <a:rPr lang="en-US" sz="1600" b="1" dirty="0" smtClean="0">
                          <a:solidFill>
                            <a:schemeClr val="accent1"/>
                          </a:solidFill>
                        </a:rPr>
                        <a:t>Audit</a:t>
                      </a:r>
                      <a:endParaRPr lang="en-US" sz="2000" b="1" dirty="0" smtClean="0">
                        <a:solidFill>
                          <a:schemeClr val="accent1"/>
                        </a:solidFill>
                      </a:endParaRPr>
                    </a:p>
                    <a:p>
                      <a:r>
                        <a:rPr lang="en-US" sz="1400" b="0" dirty="0" smtClean="0"/>
                        <a:t>Activity Tracking</a:t>
                      </a:r>
                      <a:endParaRPr lang="en-US" sz="1400" b="0" dirty="0"/>
                    </a:p>
                  </a:txBody>
                  <a:tcPr anchor="ctr">
                    <a:lnL w="3175"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b="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r>
                        <a:rPr lang="en-US" sz="1400" b="0" dirty="0" smtClean="0"/>
                        <a:t>Security</a:t>
                      </a:r>
                      <a:r>
                        <a:rPr lang="en-US" sz="1400" b="0" baseline="0" dirty="0" smtClean="0"/>
                        <a:t> logs and Atlas event positively correlated by metadata.</a:t>
                      </a:r>
                      <a:endParaRPr lang="en-US" sz="1400" b="0" dirty="0" smtClean="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endParaRPr lang="en-US" sz="1050" b="0" dirty="0" smtClean="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rgbClr val="CDDBE4"/>
                    </a:solidFill>
                  </a:tcPr>
                </a:tc>
                <a:tc>
                  <a:txBody>
                    <a:bodyPr/>
                    <a:lstStyle/>
                    <a:p>
                      <a:pPr marL="0" marR="0" indent="0" algn="l" defTabSz="457141" rtl="0" eaLnBrk="1" fontAlgn="auto" latinLnBrk="0" hangingPunct="1">
                        <a:lnSpc>
                          <a:spcPct val="100000"/>
                        </a:lnSpc>
                        <a:spcBef>
                          <a:spcPts val="0"/>
                        </a:spcBef>
                        <a:spcAft>
                          <a:spcPts val="0"/>
                        </a:spcAft>
                        <a:buClrTx/>
                        <a:buSzTx/>
                        <a:buFontTx/>
                        <a:buNone/>
                        <a:tabLst/>
                        <a:defRPr/>
                      </a:pPr>
                      <a:r>
                        <a:rPr lang="en-US" sz="1400" b="0" dirty="0" smtClean="0"/>
                        <a:t>Forensic approach</a:t>
                      </a:r>
                      <a:r>
                        <a:rPr lang="en-US" sz="1400" b="0" baseline="0" dirty="0" smtClean="0"/>
                        <a:t> based on time algorithm, not air-tight.</a:t>
                      </a:r>
                      <a:endParaRPr lang="en-US" sz="1400" b="0" dirty="0" smtClean="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rgbClr val="CDDBE4"/>
                    </a:solidFill>
                  </a:tcPr>
                </a:tc>
              </a:tr>
              <a:tr h="762000">
                <a:tc>
                  <a:txBody>
                    <a:bodyPr/>
                    <a:lstStyle/>
                    <a:p>
                      <a:r>
                        <a:rPr lang="en-US" sz="1600" b="1" dirty="0" smtClean="0">
                          <a:solidFill>
                            <a:srgbClr val="69BE28"/>
                          </a:solidFill>
                        </a:rPr>
                        <a:t>Metadata Services</a:t>
                      </a:r>
                      <a:endParaRPr lang="en-US" sz="1400" b="0" dirty="0">
                        <a:solidFill>
                          <a:schemeClr val="dk1"/>
                        </a:solidFill>
                      </a:endParaRPr>
                    </a:p>
                    <a:p>
                      <a:r>
                        <a:rPr lang="en-US" sz="1400" b="0" dirty="0" smtClean="0">
                          <a:solidFill>
                            <a:schemeClr val="dk1"/>
                          </a:solidFill>
                        </a:rPr>
                        <a:t>Type System, Tagging, Taxonomy</a:t>
                      </a:r>
                      <a:r>
                        <a:rPr lang="en-US" sz="1400" b="0" baseline="0" dirty="0" smtClean="0">
                          <a:solidFill>
                            <a:schemeClr val="dk1"/>
                          </a:solidFill>
                        </a:rPr>
                        <a:t> </a:t>
                      </a:r>
                      <a:endParaRPr lang="en-US" sz="2000" b="1" dirty="0" smtClean="0">
                        <a:solidFill>
                          <a:srgbClr val="69BE28"/>
                        </a:solidFill>
                      </a:endParaRPr>
                    </a:p>
                  </a:txBody>
                  <a:tcPr anchor="ctr">
                    <a:lnL w="3175"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b="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dirty="0" smtClean="0"/>
                        <a:t>Open</a:t>
                      </a:r>
                      <a:r>
                        <a:rPr lang="en-US" sz="1400" b="0" baseline="0" dirty="0" smtClean="0"/>
                        <a:t> e</a:t>
                      </a:r>
                      <a:r>
                        <a:rPr lang="en-US" sz="1400" b="0" dirty="0" smtClean="0"/>
                        <a:t>xtensible</a:t>
                      </a:r>
                      <a:r>
                        <a:rPr lang="en-US" sz="1400" b="0" baseline="0" dirty="0" smtClean="0"/>
                        <a:t> type system, True hierarchical taxonomy and inheritance.</a:t>
                      </a:r>
                      <a:endParaRPr lang="en-US" sz="1400" b="0" dirty="0" smtClean="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400" b="0" dirty="0" smtClean="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rgbClr val="CDDBE4"/>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dirty="0" smtClean="0"/>
                        <a:t>Proprietary,</a:t>
                      </a:r>
                      <a:r>
                        <a:rPr lang="en-US" sz="1400" b="0" baseline="0" dirty="0" smtClean="0"/>
                        <a:t> b</a:t>
                      </a:r>
                      <a:r>
                        <a:rPr lang="en-US" sz="1400" b="0" dirty="0" smtClean="0"/>
                        <a:t>asic query-able</a:t>
                      </a:r>
                      <a:r>
                        <a:rPr lang="en-US" sz="1400" b="0" baseline="0" dirty="0" smtClean="0"/>
                        <a:t> store.  Flat tagging: name -value pairs.</a:t>
                      </a:r>
                      <a:endParaRPr lang="en-US" sz="1400" b="0" dirty="0" smtClean="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rgbClr val="CDDBE4"/>
                    </a:solidFill>
                  </a:tcPr>
                </a:tc>
              </a:tr>
              <a:tr h="762000">
                <a:tc>
                  <a:txBody>
                    <a:bodyPr/>
                    <a:lstStyle/>
                    <a:p>
                      <a:r>
                        <a:rPr lang="en-US" sz="1600" b="1" baseline="0" dirty="0" smtClean="0">
                          <a:solidFill>
                            <a:srgbClr val="69BE28"/>
                          </a:solidFill>
                        </a:rPr>
                        <a:t>3</a:t>
                      </a:r>
                      <a:r>
                        <a:rPr lang="en-US" sz="1600" b="1" baseline="30000" dirty="0" smtClean="0">
                          <a:solidFill>
                            <a:srgbClr val="69BE28"/>
                          </a:solidFill>
                        </a:rPr>
                        <a:t>rd</a:t>
                      </a:r>
                      <a:r>
                        <a:rPr lang="en-US" sz="1600" b="1" baseline="0" dirty="0" smtClean="0">
                          <a:solidFill>
                            <a:srgbClr val="69BE28"/>
                          </a:solidFill>
                        </a:rPr>
                        <a:t> Party Support</a:t>
                      </a:r>
                      <a:endParaRPr lang="en-US" sz="2000" b="1" baseline="0" dirty="0" smtClean="0">
                        <a:solidFill>
                          <a:srgbClr val="69BE28"/>
                        </a:solidFill>
                      </a:endParaRPr>
                    </a:p>
                    <a:p>
                      <a:r>
                        <a:rPr lang="en-US" sz="1400" b="0" baseline="0" dirty="0" smtClean="0"/>
                        <a:t>Interoperability with Hadoop Eco-system</a:t>
                      </a:r>
                      <a:endParaRPr lang="en-US" sz="1400" b="0" dirty="0"/>
                    </a:p>
                  </a:txBody>
                  <a:tcPr anchor="ctr">
                    <a:lnL w="3175"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b="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r>
                        <a:rPr lang="en-US" sz="1400" b="0" baseline="0" dirty="0" err="1" smtClean="0"/>
                        <a:t>Gov</a:t>
                      </a:r>
                      <a:r>
                        <a:rPr lang="en-US" sz="1400" b="0" baseline="0" dirty="0" smtClean="0"/>
                        <a:t> Ready Certification program ensures partner integration and collaboration</a:t>
                      </a:r>
                      <a:endParaRPr lang="en-US" sz="1400" b="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endParaRPr lang="en-US" sz="1400" b="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rgbClr val="CDDBE4"/>
                    </a:solidFill>
                  </a:tcPr>
                </a:tc>
                <a:tc>
                  <a:txBody>
                    <a:bodyPr/>
                    <a:lstStyle/>
                    <a:p>
                      <a:r>
                        <a:rPr lang="en-US" sz="1400" b="0" dirty="0" smtClean="0"/>
                        <a:t>Discrete</a:t>
                      </a:r>
                      <a:r>
                        <a:rPr lang="en-US" sz="1400" b="0" baseline="0" dirty="0" smtClean="0"/>
                        <a:t> vendor integration – </a:t>
                      </a:r>
                      <a:r>
                        <a:rPr lang="en-US" sz="1400" b="0" baseline="0" dirty="0" err="1" smtClean="0"/>
                        <a:t>silo’d</a:t>
                      </a:r>
                      <a:r>
                        <a:rPr lang="en-US" sz="1400" b="0" baseline="0" dirty="0" smtClean="0"/>
                        <a:t> approach with no sharing of metadata or lineage visibility.</a:t>
                      </a:r>
                      <a:endParaRPr lang="en-US" sz="1400" b="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1E1E1E"/>
                      </a:solidFill>
                      <a:prstDash val="solid"/>
                      <a:round/>
                      <a:headEnd type="none" w="med" len="med"/>
                      <a:tailEnd type="none" w="med" len="med"/>
                    </a:lnT>
                    <a:lnB w="6350" cap="flat" cmpd="sng" algn="ctr">
                      <a:solidFill>
                        <a:srgbClr val="1E1E1E"/>
                      </a:solidFill>
                      <a:prstDash val="solid"/>
                      <a:round/>
                      <a:headEnd type="none" w="med" len="med"/>
                      <a:tailEnd type="none" w="med" len="med"/>
                    </a:lnB>
                    <a:lnTlToBr w="12700" cmpd="sng">
                      <a:noFill/>
                      <a:prstDash val="solid"/>
                    </a:lnTlToBr>
                    <a:lnBlToTr w="12700" cmpd="sng">
                      <a:noFill/>
                      <a:prstDash val="solid"/>
                    </a:lnBlToTr>
                    <a:solidFill>
                      <a:srgbClr val="CDDBE4"/>
                    </a:solidFill>
                  </a:tcPr>
                </a:tc>
              </a:tr>
            </a:tbl>
          </a:graphicData>
        </a:graphic>
      </p:graphicFrame>
      <p:grpSp>
        <p:nvGrpSpPr>
          <p:cNvPr id="9" name="Group 8"/>
          <p:cNvGrpSpPr/>
          <p:nvPr/>
        </p:nvGrpSpPr>
        <p:grpSpPr>
          <a:xfrm>
            <a:off x="4281147" y="1905435"/>
            <a:ext cx="408450" cy="389898"/>
            <a:chOff x="4267972" y="1648867"/>
            <a:chExt cx="408450" cy="389898"/>
          </a:xfrm>
        </p:grpSpPr>
        <p:pic>
          <p:nvPicPr>
            <p:cNvPr id="26" name="Picture 25" descr="Screen Shot 2014-05-02 at 3.37.48 PM.png"/>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rot="10800000">
              <a:off x="4267973" y="1648867"/>
              <a:ext cx="408449" cy="387279"/>
            </a:xfrm>
            <a:prstGeom prst="rect">
              <a:avLst/>
            </a:prstGeom>
          </p:spPr>
        </p:pic>
        <p:pic>
          <p:nvPicPr>
            <p:cNvPr id="27" name="Picture 26" descr="Screen Shot 2014-05-02 at 3.37.57 PM.png"/>
            <p:cNvPicPr>
              <a:picLocks noChangeAspect="1"/>
            </p:cNvPicPr>
            <p:nvPr/>
          </p:nvPicPr>
          <p:blipFill rotWithShape="1">
            <a:blip r:embed="rId4" cstate="print">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4267972" y="1857132"/>
              <a:ext cx="202703" cy="181633"/>
            </a:xfrm>
            <a:prstGeom prst="rect">
              <a:avLst/>
            </a:prstGeom>
          </p:spPr>
        </p:pic>
        <p:cxnSp>
          <p:nvCxnSpPr>
            <p:cNvPr id="28" name="Straight Connector 27"/>
            <p:cNvCxnSpPr/>
            <p:nvPr/>
          </p:nvCxnSpPr>
          <p:spPr>
            <a:xfrm>
              <a:off x="4470441" y="1861268"/>
              <a:ext cx="1521" cy="143714"/>
            </a:xfrm>
            <a:prstGeom prst="line">
              <a:avLst/>
            </a:prstGeom>
            <a:ln w="12700">
              <a:solidFill>
                <a:srgbClr val="69BE28"/>
              </a:solidFill>
            </a:ln>
            <a:effectLst/>
          </p:spPr>
          <p:style>
            <a:lnRef idx="2">
              <a:schemeClr val="accent1"/>
            </a:lnRef>
            <a:fillRef idx="0">
              <a:schemeClr val="accent1"/>
            </a:fillRef>
            <a:effectRef idx="1">
              <a:schemeClr val="accent1"/>
            </a:effectRef>
            <a:fontRef idx="minor">
              <a:schemeClr val="tx1"/>
            </a:fontRef>
          </p:style>
        </p:cxnSp>
      </p:grpSp>
      <p:grpSp>
        <p:nvGrpSpPr>
          <p:cNvPr id="6" name="Group 5"/>
          <p:cNvGrpSpPr/>
          <p:nvPr/>
        </p:nvGrpSpPr>
        <p:grpSpPr>
          <a:xfrm>
            <a:off x="4269773" y="2715767"/>
            <a:ext cx="408452" cy="387278"/>
            <a:chOff x="4256598" y="2459199"/>
            <a:chExt cx="408452" cy="387278"/>
          </a:xfrm>
        </p:grpSpPr>
        <p:pic>
          <p:nvPicPr>
            <p:cNvPr id="42" name="Picture 41" descr="Screen Shot 2014-05-02 at 3.37.48 PM.png"/>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rot="10800000">
              <a:off x="4256601" y="2459199"/>
              <a:ext cx="408449" cy="387278"/>
            </a:xfrm>
            <a:prstGeom prst="rect">
              <a:avLst/>
            </a:prstGeom>
          </p:spPr>
        </p:pic>
        <p:pic>
          <p:nvPicPr>
            <p:cNvPr id="43" name="Picture 42" descr="Screen Shot 2014-05-02 at 3.37.57 PM.png"/>
            <p:cNvPicPr>
              <a:picLocks noChangeAspect="1"/>
            </p:cNvPicPr>
            <p:nvPr/>
          </p:nvPicPr>
          <p:blipFill rotWithShape="1">
            <a:blip r:embed="rId4" cstate="print">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4256598" y="2654098"/>
              <a:ext cx="202704" cy="181632"/>
            </a:xfrm>
            <a:prstGeom prst="rect">
              <a:avLst/>
            </a:prstGeom>
          </p:spPr>
        </p:pic>
        <p:cxnSp>
          <p:nvCxnSpPr>
            <p:cNvPr id="44" name="Straight Connector 43"/>
            <p:cNvCxnSpPr/>
            <p:nvPr/>
          </p:nvCxnSpPr>
          <p:spPr>
            <a:xfrm>
              <a:off x="4459067" y="2671602"/>
              <a:ext cx="1521" cy="143715"/>
            </a:xfrm>
            <a:prstGeom prst="line">
              <a:avLst/>
            </a:prstGeom>
            <a:ln w="12700">
              <a:solidFill>
                <a:srgbClr val="69BE28"/>
              </a:solidFill>
            </a:ln>
            <a:effectLst/>
          </p:spPr>
          <p:style>
            <a:lnRef idx="2">
              <a:schemeClr val="accent1"/>
            </a:lnRef>
            <a:fillRef idx="0">
              <a:schemeClr val="accent1"/>
            </a:fillRef>
            <a:effectRef idx="1">
              <a:schemeClr val="accent1"/>
            </a:effectRef>
            <a:fontRef idx="minor">
              <a:schemeClr val="tx1"/>
            </a:fontRef>
          </p:style>
        </p:cxnSp>
      </p:grpSp>
      <p:sp>
        <p:nvSpPr>
          <p:cNvPr id="3" name="TextBox 2"/>
          <p:cNvSpPr txBox="1"/>
          <p:nvPr/>
        </p:nvSpPr>
        <p:spPr>
          <a:xfrm>
            <a:off x="-895489" y="1953614"/>
            <a:ext cx="914400" cy="914400"/>
          </a:xfrm>
          <a:prstGeom prst="rect">
            <a:avLst/>
          </a:prstGeom>
        </p:spPr>
        <p:txBody>
          <a:bodyPr vert="horz" wrap="none" lIns="91440" tIns="91440" rIns="91440" bIns="91440" rtlCol="0">
            <a:noAutofit/>
          </a:bodyPr>
          <a:lstStyle/>
          <a:p>
            <a:endParaRPr lang="en-US" dirty="0"/>
          </a:p>
        </p:txBody>
      </p:sp>
      <p:grpSp>
        <p:nvGrpSpPr>
          <p:cNvPr id="4" name="Group 3"/>
          <p:cNvGrpSpPr/>
          <p:nvPr/>
        </p:nvGrpSpPr>
        <p:grpSpPr>
          <a:xfrm>
            <a:off x="7899108" y="3543248"/>
            <a:ext cx="408447" cy="387280"/>
            <a:chOff x="7883901" y="3257879"/>
            <a:chExt cx="408447" cy="387280"/>
          </a:xfrm>
        </p:grpSpPr>
        <p:pic>
          <p:nvPicPr>
            <p:cNvPr id="50" name="Picture 49" descr="Screen Shot 2014-05-02 at 3.37.48 PM.png"/>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rot="10800000">
              <a:off x="7883901" y="3257879"/>
              <a:ext cx="408447" cy="387280"/>
            </a:xfrm>
            <a:prstGeom prst="rect">
              <a:avLst/>
            </a:prstGeom>
          </p:spPr>
        </p:pic>
        <p:pic>
          <p:nvPicPr>
            <p:cNvPr id="51" name="Picture 50" descr="Screen Shot 2014-05-02 at 3.37.57 PM.png"/>
            <p:cNvPicPr>
              <a:picLocks noChangeAspect="1"/>
            </p:cNvPicPr>
            <p:nvPr/>
          </p:nvPicPr>
          <p:blipFill rotWithShape="1">
            <a:blip r:embed="rId4" cstate="print">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7883908" y="3454601"/>
              <a:ext cx="202700" cy="181632"/>
            </a:xfrm>
            <a:prstGeom prst="rect">
              <a:avLst/>
            </a:prstGeom>
          </p:spPr>
        </p:pic>
        <p:cxnSp>
          <p:nvCxnSpPr>
            <p:cNvPr id="52" name="Straight Connector 51"/>
            <p:cNvCxnSpPr/>
            <p:nvPr/>
          </p:nvCxnSpPr>
          <p:spPr>
            <a:xfrm>
              <a:off x="8086374" y="3470281"/>
              <a:ext cx="1521" cy="143714"/>
            </a:xfrm>
            <a:prstGeom prst="line">
              <a:avLst/>
            </a:prstGeom>
            <a:ln w="12700">
              <a:solidFill>
                <a:srgbClr val="69BE28"/>
              </a:solidFill>
            </a:ln>
            <a:effectLst/>
          </p:spPr>
          <p:style>
            <a:lnRef idx="2">
              <a:schemeClr val="accent1"/>
            </a:lnRef>
            <a:fillRef idx="0">
              <a:schemeClr val="accent1"/>
            </a:fillRef>
            <a:effectRef idx="1">
              <a:schemeClr val="accent1"/>
            </a:effectRef>
            <a:fontRef idx="minor">
              <a:schemeClr val="tx1"/>
            </a:fontRef>
          </p:style>
        </p:cxnSp>
      </p:grpSp>
      <p:pic>
        <p:nvPicPr>
          <p:cNvPr id="32" name="Picture 31" descr="Screen Shot 2014-05-02 at 3.37.48 PM.png"/>
          <p:cNvPicPr>
            <a:picLocks noChangeAspect="1"/>
          </p:cNvPicPr>
          <p:nvPr/>
        </p:nvPicPr>
        <p:blipFill>
          <a:blip r:embed="rId5" cstate="screen">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rot="10800000">
            <a:off x="7893524" y="4351455"/>
            <a:ext cx="408449" cy="387279"/>
          </a:xfrm>
          <a:prstGeom prst="rect">
            <a:avLst/>
          </a:prstGeom>
        </p:spPr>
      </p:pic>
      <p:pic>
        <p:nvPicPr>
          <p:cNvPr id="34" name="Picture 33" descr="Screen Shot 2014-05-02 at 3.37.48 PM.png"/>
          <p:cNvPicPr>
            <a:picLocks noChangeAspect="1"/>
          </p:cNvPicPr>
          <p:nvPr/>
        </p:nvPicPr>
        <p:blipFill>
          <a:blip r:embed="rId5" cstate="screen">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rot="10800000">
            <a:off x="7895616" y="2752894"/>
            <a:ext cx="408449" cy="387279"/>
          </a:xfrm>
          <a:prstGeom prst="rect">
            <a:avLst/>
          </a:prstGeom>
        </p:spPr>
      </p:pic>
      <p:pic>
        <p:nvPicPr>
          <p:cNvPr id="35" name="Picture 34" descr="Screen Shot 2014-05-02 at 3.37.48 PM.png"/>
          <p:cNvPicPr>
            <a:picLocks noChangeAspect="1"/>
          </p:cNvPicPr>
          <p:nvPr/>
        </p:nvPicPr>
        <p:blipFill>
          <a:blip r:embed="rId5" cstate="screen">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rot="10800000">
            <a:off x="7883908" y="1953614"/>
            <a:ext cx="408449" cy="387279"/>
          </a:xfrm>
          <a:prstGeom prst="rect">
            <a:avLst/>
          </a:prstGeom>
        </p:spPr>
      </p:pic>
      <p:pic>
        <p:nvPicPr>
          <p:cNvPr id="37" name="Picture 36" descr="Screen Shot 2014-05-02 at 3.37.37 PM.png"/>
          <p:cNvPicPr>
            <a:picLocks noChangeAspect="1"/>
          </p:cNvPicPr>
          <p:nvPr/>
        </p:nvPicPr>
        <p:blipFill>
          <a:blip r:embed="rId6"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4268017" y="4301484"/>
            <a:ext cx="408450" cy="408450"/>
          </a:xfrm>
          <a:prstGeom prst="rect">
            <a:avLst/>
          </a:prstGeom>
        </p:spPr>
      </p:pic>
      <p:pic>
        <p:nvPicPr>
          <p:cNvPr id="25" name="Picture 24" descr="Screen Shot 2014-05-02 at 3.37.48 PM.png"/>
          <p:cNvPicPr>
            <a:picLocks noChangeAspect="1"/>
          </p:cNvPicPr>
          <p:nvPr/>
        </p:nvPicPr>
        <p:blipFill>
          <a:blip r:embed="rId5" cstate="screen">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rot="10800000">
            <a:off x="4281148" y="3512085"/>
            <a:ext cx="408449" cy="387279"/>
          </a:xfrm>
          <a:prstGeom prst="rect">
            <a:avLst/>
          </a:prstGeom>
        </p:spPr>
      </p:pic>
      <p:pic>
        <p:nvPicPr>
          <p:cNvPr id="22" name="Picture 21" descr="Screen Shot 2014-05-02 at 3.37.37 PM.png"/>
          <p:cNvPicPr>
            <a:picLocks noChangeAspect="1"/>
          </p:cNvPicPr>
          <p:nvPr/>
        </p:nvPicPr>
        <p:blipFill>
          <a:blip r:embed="rId6"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4278428" y="5035717"/>
            <a:ext cx="408450" cy="408450"/>
          </a:xfrm>
          <a:prstGeom prst="rect">
            <a:avLst/>
          </a:prstGeom>
        </p:spPr>
      </p:pic>
      <p:pic>
        <p:nvPicPr>
          <p:cNvPr id="23" name="Picture 22" descr="Screen Shot 2014-05-02 at 3.37.57 PM.png"/>
          <p:cNvPicPr>
            <a:picLocks noChangeAspect="1"/>
          </p:cNvPicPr>
          <p:nvPr/>
        </p:nvPicPr>
        <p:blipFill>
          <a:blip r:embed="rId7" cstate="print">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7895675" y="5049197"/>
            <a:ext cx="420370" cy="394970"/>
          </a:xfrm>
          <a:prstGeom prst="rect">
            <a:avLst/>
          </a:prstGeom>
        </p:spPr>
      </p:pic>
    </p:spTree>
    <p:extLst>
      <p:ext uri="{BB962C8B-B14F-4D97-AF65-F5344CB8AC3E}">
        <p14:creationId xmlns:p14="http://schemas.microsoft.com/office/powerpoint/2010/main" val="214431642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FAQ’s</a:t>
            </a:r>
            <a:endParaRPr lang="en-US" dirty="0"/>
          </a:p>
        </p:txBody>
      </p:sp>
      <p:sp>
        <p:nvSpPr>
          <p:cNvPr id="5" name="Subtitle 4"/>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73157108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p:cNvSpPr/>
          <p:nvPr/>
        </p:nvSpPr>
        <p:spPr>
          <a:xfrm>
            <a:off x="6312665" y="903383"/>
            <a:ext cx="5101766" cy="5012675"/>
          </a:xfrm>
          <a:prstGeom prst="roundRect">
            <a:avLst>
              <a:gd name="adj" fmla="val 6975"/>
            </a:avLst>
          </a:pr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7" name="Rounded Rectangle 6"/>
          <p:cNvSpPr/>
          <p:nvPr/>
        </p:nvSpPr>
        <p:spPr>
          <a:xfrm>
            <a:off x="609440" y="903383"/>
            <a:ext cx="5152381" cy="5012675"/>
          </a:xfrm>
          <a:prstGeom prst="roundRect">
            <a:avLst>
              <a:gd name="adj" fmla="val 6975"/>
            </a:avLst>
          </a:prstGeom>
          <a:solidFill>
            <a:schemeClr val="accent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2" name="Title 1"/>
          <p:cNvSpPr>
            <a:spLocks noGrp="1"/>
          </p:cNvSpPr>
          <p:nvPr>
            <p:ph type="title"/>
          </p:nvPr>
        </p:nvSpPr>
        <p:spPr/>
        <p:txBody>
          <a:bodyPr/>
          <a:lstStyle/>
          <a:p>
            <a:r>
              <a:rPr lang="en-US" dirty="0" smtClean="0"/>
              <a:t>Atlas versus Falcon:  What’s the difference</a:t>
            </a:r>
            <a:r>
              <a:rPr lang="en-US" dirty="0"/>
              <a:t>? </a:t>
            </a:r>
          </a:p>
        </p:txBody>
      </p:sp>
      <p:sp>
        <p:nvSpPr>
          <p:cNvPr id="3" name="TextBox 2"/>
          <p:cNvSpPr txBox="1"/>
          <p:nvPr/>
        </p:nvSpPr>
        <p:spPr>
          <a:xfrm>
            <a:off x="936702" y="1371600"/>
            <a:ext cx="914400" cy="914400"/>
          </a:xfrm>
          <a:prstGeom prst="rect">
            <a:avLst/>
          </a:prstGeom>
        </p:spPr>
        <p:txBody>
          <a:bodyPr vert="horz" wrap="none" lIns="91440" tIns="91440" rIns="91440" bIns="91440" rtlCol="0">
            <a:noAutofit/>
          </a:bodyPr>
          <a:lstStyle/>
          <a:p>
            <a:endParaRPr lang="en-US" dirty="0"/>
          </a:p>
        </p:txBody>
      </p:sp>
      <p:sp>
        <p:nvSpPr>
          <p:cNvPr id="4" name="TextBox 3"/>
          <p:cNvSpPr txBox="1"/>
          <p:nvPr/>
        </p:nvSpPr>
        <p:spPr>
          <a:xfrm>
            <a:off x="1196064" y="1364993"/>
            <a:ext cx="4347411" cy="4022255"/>
          </a:xfrm>
          <a:prstGeom prst="rect">
            <a:avLst/>
          </a:prstGeom>
        </p:spPr>
        <p:txBody>
          <a:bodyPr vert="horz" wrap="square" lIns="91440" tIns="91440" rIns="91440" bIns="91440" rtlCol="0">
            <a:noAutofit/>
          </a:bodyPr>
          <a:lstStyle/>
          <a:p>
            <a:pPr algn="ctr"/>
            <a:r>
              <a:rPr lang="en-US" sz="2400" b="1" dirty="0" smtClean="0"/>
              <a:t>Atlas core strength is </a:t>
            </a:r>
            <a:r>
              <a:rPr lang="en-US" sz="2400" b="1" dirty="0" smtClean="0">
                <a:solidFill>
                  <a:srgbClr val="C00000"/>
                </a:solidFill>
              </a:rPr>
              <a:t>Metadata</a:t>
            </a:r>
          </a:p>
          <a:p>
            <a:endParaRPr lang="en-US" sz="2400" b="1" dirty="0" smtClean="0"/>
          </a:p>
          <a:p>
            <a:pPr marL="285750" indent="-285750">
              <a:buFont typeface="Arial" charset="0"/>
              <a:buChar char="•"/>
            </a:pPr>
            <a:r>
              <a:rPr lang="en-US" sz="2400" dirty="0"/>
              <a:t>C</a:t>
            </a:r>
            <a:r>
              <a:rPr lang="en-US" sz="2400" dirty="0" smtClean="0"/>
              <a:t>ollecting metadata and reporting it back.  </a:t>
            </a:r>
          </a:p>
          <a:p>
            <a:pPr marL="285750" indent="-285750">
              <a:buFont typeface="Arial" charset="0"/>
              <a:buChar char="•"/>
            </a:pPr>
            <a:endParaRPr lang="en-US" sz="2400" dirty="0" smtClean="0"/>
          </a:p>
          <a:p>
            <a:pPr marL="285750" indent="-285750">
              <a:buFont typeface="Arial" charset="0"/>
              <a:buChar char="•"/>
            </a:pPr>
            <a:r>
              <a:rPr lang="en-US" sz="2400" dirty="0" smtClean="0"/>
              <a:t>Technical or business classification</a:t>
            </a:r>
          </a:p>
          <a:p>
            <a:pPr marL="285750" indent="-285750">
              <a:buFont typeface="Arial" charset="0"/>
              <a:buChar char="•"/>
            </a:pPr>
            <a:endParaRPr lang="en-US" sz="2400" dirty="0" smtClean="0"/>
          </a:p>
          <a:p>
            <a:pPr marL="285750" indent="-285750">
              <a:buFont typeface="Arial" charset="0"/>
              <a:buChar char="•"/>
            </a:pPr>
            <a:r>
              <a:rPr lang="en-US" sz="2400" dirty="0" smtClean="0"/>
              <a:t>Hierarchical with inheritance of attributes (PII)</a:t>
            </a:r>
          </a:p>
          <a:p>
            <a:endParaRPr lang="en-US" sz="2400" dirty="0"/>
          </a:p>
        </p:txBody>
      </p:sp>
      <p:sp>
        <p:nvSpPr>
          <p:cNvPr id="5" name="TextBox 4"/>
          <p:cNvSpPr txBox="1"/>
          <p:nvPr/>
        </p:nvSpPr>
        <p:spPr>
          <a:xfrm>
            <a:off x="6689842" y="1377108"/>
            <a:ext cx="4492278" cy="3712685"/>
          </a:xfrm>
          <a:prstGeom prst="rect">
            <a:avLst/>
          </a:prstGeom>
        </p:spPr>
        <p:txBody>
          <a:bodyPr vert="horz" wrap="square" lIns="91440" tIns="91440" rIns="91440" bIns="91440" rtlCol="0">
            <a:noAutofit/>
          </a:bodyPr>
          <a:lstStyle/>
          <a:p>
            <a:pPr algn="ctr"/>
            <a:r>
              <a:rPr lang="en-US" sz="2400" b="1" dirty="0" smtClean="0"/>
              <a:t>Falcon core strength is data </a:t>
            </a:r>
            <a:r>
              <a:rPr lang="en-US" sz="2400" b="1" dirty="0" smtClean="0">
                <a:solidFill>
                  <a:srgbClr val="C00000"/>
                </a:solidFill>
              </a:rPr>
              <a:t>Life Cycle</a:t>
            </a:r>
          </a:p>
          <a:p>
            <a:endParaRPr lang="en-US" sz="2400" b="1" dirty="0" smtClean="0"/>
          </a:p>
          <a:p>
            <a:pPr marL="285750" indent="-285750">
              <a:buFont typeface="Arial" charset="0"/>
              <a:buChar char="•"/>
            </a:pPr>
            <a:r>
              <a:rPr lang="en-US" sz="2400" dirty="0" smtClean="0"/>
              <a:t>Data movement management</a:t>
            </a:r>
          </a:p>
          <a:p>
            <a:pPr marL="285750" indent="-285750">
              <a:buFont typeface="Arial" charset="0"/>
              <a:buChar char="•"/>
            </a:pPr>
            <a:endParaRPr lang="en-US" sz="2400" dirty="0" smtClean="0"/>
          </a:p>
          <a:p>
            <a:pPr marL="285750" indent="-285750">
              <a:buFont typeface="Arial" charset="0"/>
              <a:buChar char="•"/>
            </a:pPr>
            <a:r>
              <a:rPr lang="en-US" sz="2400" dirty="0" smtClean="0"/>
              <a:t>Re-useable job definitions</a:t>
            </a:r>
          </a:p>
          <a:p>
            <a:pPr marL="285750" indent="-285750">
              <a:buFont typeface="Arial" charset="0"/>
              <a:buChar char="•"/>
            </a:pPr>
            <a:endParaRPr lang="en-US" sz="2400" dirty="0"/>
          </a:p>
          <a:p>
            <a:pPr marL="285750" indent="-285750">
              <a:buFont typeface="Arial" charset="0"/>
              <a:buChar char="•"/>
            </a:pPr>
            <a:r>
              <a:rPr lang="en-US" sz="2400" dirty="0" smtClean="0"/>
              <a:t>Instance level (log) </a:t>
            </a:r>
            <a:r>
              <a:rPr lang="en-US" sz="2400" dirty="0"/>
              <a:t>Lineage </a:t>
            </a:r>
            <a:r>
              <a:rPr lang="en-US" sz="2400" dirty="0" smtClean="0"/>
              <a:t>and Audit </a:t>
            </a:r>
          </a:p>
        </p:txBody>
      </p:sp>
    </p:spTree>
    <p:extLst>
      <p:ext uri="{BB962C8B-B14F-4D97-AF65-F5344CB8AC3E}">
        <p14:creationId xmlns:p14="http://schemas.microsoft.com/office/powerpoint/2010/main" val="199903858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alphaModFix amt="68000"/>
            <a:duotone>
              <a:prstClr val="black"/>
              <a:schemeClr val="accent1">
                <a:tint val="45000"/>
                <a:satMod val="400000"/>
              </a:schemeClr>
            </a:duotone>
          </a:blip>
          <a:stretch>
            <a:fillRect/>
          </a:stretch>
        </p:blipFill>
        <p:spPr>
          <a:xfrm>
            <a:off x="-1" y="-1"/>
            <a:ext cx="12188826" cy="6867851"/>
          </a:xfrm>
          <a:prstGeom prst="rect">
            <a:avLst/>
          </a:prstGeom>
        </p:spPr>
      </p:pic>
      <p:sp>
        <p:nvSpPr>
          <p:cNvPr id="2" name="Title 1"/>
          <p:cNvSpPr>
            <a:spLocks noGrp="1"/>
          </p:cNvSpPr>
          <p:nvPr>
            <p:ph type="title"/>
          </p:nvPr>
        </p:nvSpPr>
        <p:spPr>
          <a:xfrm>
            <a:off x="-1" y="467360"/>
            <a:ext cx="12188826" cy="1016000"/>
          </a:xfrm>
          <a:solidFill>
            <a:schemeClr val="bg1">
              <a:alpha val="76000"/>
            </a:schemeClr>
          </a:solidFill>
        </p:spPr>
        <p:txBody>
          <a:bodyPr/>
          <a:lstStyle/>
          <a:p>
            <a:pPr algn="r"/>
            <a:r>
              <a:rPr lang="en-US" b="1" dirty="0" smtClean="0">
                <a:solidFill>
                  <a:schemeClr val="bg2"/>
                </a:solidFill>
              </a:rPr>
              <a:t>What is Data Governance ?</a:t>
            </a:r>
            <a:endParaRPr lang="en-US" b="1" dirty="0">
              <a:solidFill>
                <a:schemeClr val="bg2"/>
              </a:solidFill>
            </a:endParaRPr>
          </a:p>
        </p:txBody>
      </p:sp>
    </p:spTree>
    <p:extLst>
      <p:ext uri="{BB962C8B-B14F-4D97-AF65-F5344CB8AC3E}">
        <p14:creationId xmlns:p14="http://schemas.microsoft.com/office/powerpoint/2010/main" val="120647562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p:cNvSpPr/>
          <p:nvPr/>
        </p:nvSpPr>
        <p:spPr>
          <a:xfrm>
            <a:off x="6312665" y="903383"/>
            <a:ext cx="5101766" cy="5012675"/>
          </a:xfrm>
          <a:prstGeom prst="roundRect">
            <a:avLst>
              <a:gd name="adj" fmla="val 6975"/>
            </a:avLst>
          </a:pr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9" name="Rounded Rectangle 8"/>
          <p:cNvSpPr/>
          <p:nvPr/>
        </p:nvSpPr>
        <p:spPr>
          <a:xfrm>
            <a:off x="609440" y="903383"/>
            <a:ext cx="5152381" cy="5012675"/>
          </a:xfrm>
          <a:prstGeom prst="roundRect">
            <a:avLst>
              <a:gd name="adj" fmla="val 6975"/>
            </a:avLst>
          </a:prstGeom>
          <a:solidFill>
            <a:schemeClr val="accent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2" name="Title 1"/>
          <p:cNvSpPr>
            <a:spLocks noGrp="1"/>
          </p:cNvSpPr>
          <p:nvPr>
            <p:ph type="title"/>
          </p:nvPr>
        </p:nvSpPr>
        <p:spPr/>
        <p:txBody>
          <a:bodyPr/>
          <a:lstStyle/>
          <a:p>
            <a:r>
              <a:rPr lang="en-US" dirty="0" smtClean="0"/>
              <a:t>When to use  Atlas versus Falcon?</a:t>
            </a:r>
            <a:endParaRPr lang="en-US" dirty="0"/>
          </a:p>
        </p:txBody>
      </p:sp>
      <p:sp>
        <p:nvSpPr>
          <p:cNvPr id="3" name="TextBox 2"/>
          <p:cNvSpPr txBox="1"/>
          <p:nvPr/>
        </p:nvSpPr>
        <p:spPr>
          <a:xfrm>
            <a:off x="936702" y="1371600"/>
            <a:ext cx="914400" cy="914400"/>
          </a:xfrm>
          <a:prstGeom prst="rect">
            <a:avLst/>
          </a:prstGeom>
        </p:spPr>
        <p:txBody>
          <a:bodyPr vert="horz" wrap="none" lIns="91440" tIns="91440" rIns="91440" bIns="91440" rtlCol="0">
            <a:noAutofit/>
          </a:bodyPr>
          <a:lstStyle/>
          <a:p>
            <a:endParaRPr lang="en-US" dirty="0"/>
          </a:p>
        </p:txBody>
      </p:sp>
      <p:sp>
        <p:nvSpPr>
          <p:cNvPr id="4" name="TextBox 3"/>
          <p:cNvSpPr txBox="1"/>
          <p:nvPr/>
        </p:nvSpPr>
        <p:spPr>
          <a:xfrm>
            <a:off x="1011924" y="1348468"/>
            <a:ext cx="4347411" cy="1411707"/>
          </a:xfrm>
          <a:prstGeom prst="rect">
            <a:avLst/>
          </a:prstGeom>
        </p:spPr>
        <p:txBody>
          <a:bodyPr vert="horz" wrap="square" lIns="91440" tIns="91440" rIns="91440" bIns="91440" rtlCol="0">
            <a:noAutofit/>
          </a:bodyPr>
          <a:lstStyle/>
          <a:p>
            <a:pPr algn="ctr"/>
            <a:r>
              <a:rPr lang="en-US" sz="2400" b="1" dirty="0" smtClean="0"/>
              <a:t>Atlas core strength is </a:t>
            </a:r>
            <a:r>
              <a:rPr lang="en-US" sz="2400" b="1" dirty="0" smtClean="0">
                <a:solidFill>
                  <a:srgbClr val="C00000"/>
                </a:solidFill>
              </a:rPr>
              <a:t>Metadata</a:t>
            </a:r>
          </a:p>
          <a:p>
            <a:endParaRPr lang="en-US" sz="2400" b="1" dirty="0" smtClean="0"/>
          </a:p>
          <a:p>
            <a:pPr marL="285750" indent="-285750">
              <a:buFont typeface="Arial" charset="0"/>
              <a:buChar char="•"/>
            </a:pPr>
            <a:r>
              <a:rPr lang="en-US" sz="2400" dirty="0" smtClean="0"/>
              <a:t>Business Classification</a:t>
            </a:r>
          </a:p>
          <a:p>
            <a:pPr marL="285750" indent="-285750">
              <a:buFont typeface="Arial" charset="0"/>
              <a:buChar char="•"/>
            </a:pPr>
            <a:endParaRPr lang="en-US" sz="2400" dirty="0" smtClean="0"/>
          </a:p>
          <a:p>
            <a:pPr marL="285750" indent="-285750">
              <a:buFont typeface="Arial" charset="0"/>
              <a:buChar char="•"/>
            </a:pPr>
            <a:r>
              <a:rPr lang="en-US" sz="2400" dirty="0" smtClean="0"/>
              <a:t>Integration with other components or tools</a:t>
            </a:r>
          </a:p>
          <a:p>
            <a:endParaRPr lang="en-US" sz="2400" dirty="0"/>
          </a:p>
        </p:txBody>
      </p:sp>
      <p:sp>
        <p:nvSpPr>
          <p:cNvPr id="5" name="TextBox 4"/>
          <p:cNvSpPr txBox="1"/>
          <p:nvPr/>
        </p:nvSpPr>
        <p:spPr>
          <a:xfrm>
            <a:off x="6560447" y="1371600"/>
            <a:ext cx="4423370" cy="3462581"/>
          </a:xfrm>
          <a:prstGeom prst="rect">
            <a:avLst/>
          </a:prstGeom>
        </p:spPr>
        <p:txBody>
          <a:bodyPr vert="horz" wrap="square" lIns="91440" tIns="91440" rIns="91440" bIns="91440" rtlCol="0">
            <a:noAutofit/>
          </a:bodyPr>
          <a:lstStyle/>
          <a:p>
            <a:pPr algn="ctr"/>
            <a:r>
              <a:rPr lang="en-US" sz="2400" b="1" dirty="0" smtClean="0"/>
              <a:t>Falcon core strength is data </a:t>
            </a:r>
            <a:r>
              <a:rPr lang="en-US" sz="2400" b="1" dirty="0" smtClean="0">
                <a:solidFill>
                  <a:srgbClr val="C00000"/>
                </a:solidFill>
              </a:rPr>
              <a:t>Life Cycle</a:t>
            </a:r>
          </a:p>
          <a:p>
            <a:endParaRPr lang="en-US" sz="2400" b="1" dirty="0" smtClean="0"/>
          </a:p>
          <a:p>
            <a:pPr marL="285750" indent="-285750">
              <a:buFont typeface="Arial" charset="0"/>
              <a:buChar char="•"/>
            </a:pPr>
            <a:r>
              <a:rPr lang="en-US" sz="2400" dirty="0" smtClean="0"/>
              <a:t>Orchestrate workflow for </a:t>
            </a:r>
            <a:r>
              <a:rPr lang="en-US" sz="2400" dirty="0" err="1" smtClean="0"/>
              <a:t>Oozie</a:t>
            </a:r>
            <a:endParaRPr lang="en-US" sz="2400" dirty="0" smtClean="0"/>
          </a:p>
          <a:p>
            <a:endParaRPr lang="en-US" sz="2400" dirty="0" smtClean="0"/>
          </a:p>
          <a:p>
            <a:pPr marL="285750" indent="-285750">
              <a:buFont typeface="Arial" charset="0"/>
              <a:buChar char="•"/>
            </a:pPr>
            <a:r>
              <a:rPr lang="en-US" sz="2400" dirty="0" smtClean="0"/>
              <a:t>Manage and track repeating jobs</a:t>
            </a:r>
          </a:p>
          <a:p>
            <a:pPr marL="285750" indent="-285750">
              <a:buFont typeface="Arial" charset="0"/>
              <a:buChar char="•"/>
            </a:pPr>
            <a:endParaRPr lang="en-US" sz="2400" dirty="0" smtClean="0"/>
          </a:p>
          <a:p>
            <a:pPr marL="285750" indent="-285750">
              <a:buFont typeface="Arial" charset="0"/>
              <a:buChar char="•"/>
            </a:pPr>
            <a:r>
              <a:rPr lang="en-US" sz="2400" dirty="0" smtClean="0"/>
              <a:t>Audit for pipelines</a:t>
            </a:r>
          </a:p>
        </p:txBody>
      </p:sp>
    </p:spTree>
    <p:extLst>
      <p:ext uri="{BB962C8B-B14F-4D97-AF65-F5344CB8AC3E}">
        <p14:creationId xmlns:p14="http://schemas.microsoft.com/office/powerpoint/2010/main" val="57462039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FAQ’s</a:t>
            </a:r>
            <a:endParaRPr lang="en-US" dirty="0"/>
          </a:p>
        </p:txBody>
      </p:sp>
      <p:sp>
        <p:nvSpPr>
          <p:cNvPr id="2" name="Content Placeholder 1"/>
          <p:cNvSpPr>
            <a:spLocks noGrp="1"/>
          </p:cNvSpPr>
          <p:nvPr>
            <p:ph type="body" sz="quarter" idx="11"/>
          </p:nvPr>
        </p:nvSpPr>
        <p:spPr>
          <a:xfrm>
            <a:off x="840795" y="1016000"/>
            <a:ext cx="10352342" cy="4954588"/>
          </a:xfrm>
        </p:spPr>
        <p:txBody>
          <a:bodyPr/>
          <a:lstStyle/>
          <a:p>
            <a:pPr marL="342900" indent="-342900">
              <a:buFont typeface="Arial" charset="0"/>
              <a:buChar char="•"/>
            </a:pPr>
            <a:r>
              <a:rPr lang="en-US" dirty="0" smtClean="0"/>
              <a:t>Lineage : </a:t>
            </a:r>
            <a:r>
              <a:rPr lang="en-US" b="0" dirty="0" smtClean="0"/>
              <a:t>What is the difference b/t Falcon and Atlas ?   Falcon is only for falcon entities.  Atlas can trace for any component.   Falcon tracks instance of its entity.   Atlas does not track instance – integration with Log Search effort.</a:t>
            </a:r>
          </a:p>
          <a:p>
            <a:pPr marL="342900" indent="-342900">
              <a:buFont typeface="Arial" charset="0"/>
              <a:buChar char="•"/>
            </a:pPr>
            <a:r>
              <a:rPr lang="en-US" dirty="0" smtClean="0"/>
              <a:t>Tag vs Label:   </a:t>
            </a:r>
            <a:r>
              <a:rPr lang="en-US" b="0" dirty="0" smtClean="0"/>
              <a:t>Falcon has free from labels.  Tags (traits) in Atlas are ordered into a hierarchy with inheritance</a:t>
            </a:r>
            <a:endParaRPr lang="en-US" b="0" dirty="0"/>
          </a:p>
          <a:p>
            <a:pPr marL="342900" indent="-342900">
              <a:buFont typeface="Arial" charset="0"/>
              <a:buChar char="•"/>
            </a:pPr>
            <a:r>
              <a:rPr lang="en-US" dirty="0"/>
              <a:t>Search </a:t>
            </a:r>
            <a:r>
              <a:rPr lang="en-US" dirty="0" smtClean="0"/>
              <a:t>DSL:  </a:t>
            </a:r>
            <a:r>
              <a:rPr lang="en-US" b="0" dirty="0" smtClean="0"/>
              <a:t>Domain Specific Language.  Atlas has SQL like query language.</a:t>
            </a:r>
            <a:endParaRPr lang="en-US" b="0" dirty="0"/>
          </a:p>
          <a:p>
            <a:pPr marL="342900" indent="-342900">
              <a:buFont typeface="Arial" charset="0"/>
              <a:buChar char="•"/>
            </a:pPr>
            <a:r>
              <a:rPr lang="en-US" dirty="0"/>
              <a:t>More selected from </a:t>
            </a:r>
            <a:r>
              <a:rPr lang="en-US" dirty="0" smtClean="0"/>
              <a:t>Governance Field </a:t>
            </a:r>
            <a:r>
              <a:rPr lang="en-US" dirty="0"/>
              <a:t>Poll </a:t>
            </a:r>
            <a:r>
              <a:rPr lang="en-US" dirty="0" smtClean="0"/>
              <a:t>:</a:t>
            </a:r>
          </a:p>
          <a:p>
            <a:pPr marL="455613" lvl="4" indent="0">
              <a:buNone/>
            </a:pPr>
            <a:r>
              <a:rPr lang="en-US" sz="3200" b="0" i="1" baseline="-25000" dirty="0" smtClean="0"/>
              <a:t>https</a:t>
            </a:r>
            <a:r>
              <a:rPr lang="en-US" sz="3200" b="0" i="1" baseline="-25000" dirty="0"/>
              <a:t>://</a:t>
            </a:r>
            <a:r>
              <a:rPr lang="en-US" sz="3200" b="0" i="1" baseline="-25000" dirty="0" err="1"/>
              <a:t>drive.google.com</a:t>
            </a:r>
            <a:r>
              <a:rPr lang="en-US" sz="3200" b="0" i="1" baseline="-25000" dirty="0"/>
              <a:t>/a/</a:t>
            </a:r>
            <a:r>
              <a:rPr lang="en-US" sz="3200" b="0" i="1" baseline="-25000" dirty="0" err="1"/>
              <a:t>hortonworks.com</a:t>
            </a:r>
            <a:r>
              <a:rPr lang="en-US" sz="3200" b="0" i="1" baseline="-25000" dirty="0"/>
              <a:t>/</a:t>
            </a:r>
            <a:r>
              <a:rPr lang="en-US" sz="3200" b="0" i="1" baseline="-25000" dirty="0" err="1"/>
              <a:t>folderview?id</a:t>
            </a:r>
            <a:r>
              <a:rPr lang="en-US" sz="3200" b="0" i="1" baseline="-25000" dirty="0"/>
              <a:t>=0B67w627CdwANNkYxRUdkNEx3Nms&amp;usp=sharing</a:t>
            </a:r>
          </a:p>
          <a:p>
            <a:pPr lvl="4" indent="0">
              <a:buNone/>
            </a:pPr>
            <a:endParaRPr lang="en-US" sz="2400" b="0" dirty="0" smtClean="0"/>
          </a:p>
        </p:txBody>
      </p:sp>
    </p:spTree>
    <p:extLst>
      <p:ext uri="{BB962C8B-B14F-4D97-AF65-F5344CB8AC3E}">
        <p14:creationId xmlns:p14="http://schemas.microsoft.com/office/powerpoint/2010/main" val="86992128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371462" y="1025407"/>
            <a:ext cx="9456776" cy="4856498"/>
          </a:xfrm>
        </p:spPr>
        <p:txBody>
          <a:bodyPr/>
          <a:lstStyle/>
          <a:p>
            <a:r>
              <a:rPr lang="en-US" sz="1800" b="1" dirty="0"/>
              <a:t>HDP </a:t>
            </a:r>
            <a:r>
              <a:rPr lang="en-US" sz="1800" b="1" dirty="0" smtClean="0"/>
              <a:t>2.3 Preview Sandbox VM: </a:t>
            </a:r>
          </a:p>
          <a:p>
            <a:pPr lvl="1"/>
            <a:r>
              <a:rPr lang="en-US" sz="1600" dirty="0" smtClean="0">
                <a:hlinkClick r:id="rId2"/>
              </a:rPr>
              <a:t>http</a:t>
            </a:r>
            <a:r>
              <a:rPr lang="en-US" sz="1600" dirty="0">
                <a:hlinkClick r:id="rId2"/>
              </a:rPr>
              <a:t>://hortonworks.com/hdp/whats-new</a:t>
            </a:r>
            <a:r>
              <a:rPr lang="en-US" sz="1600" dirty="0" smtClean="0">
                <a:hlinkClick r:id="rId2"/>
              </a:rPr>
              <a:t>/</a:t>
            </a:r>
            <a:endParaRPr lang="en-US" sz="1600" dirty="0" smtClean="0"/>
          </a:p>
          <a:p>
            <a:endParaRPr lang="en-US" sz="1800" b="1" dirty="0" smtClean="0"/>
          </a:p>
          <a:p>
            <a:r>
              <a:rPr lang="en-US" sz="1800" b="1" dirty="0" smtClean="0"/>
              <a:t>Apache Atlas: </a:t>
            </a:r>
          </a:p>
          <a:p>
            <a:pPr lvl="1"/>
            <a:r>
              <a:rPr lang="en-US" sz="1600" dirty="0" smtClean="0">
                <a:hlinkClick r:id="rId3"/>
              </a:rPr>
              <a:t>http</a:t>
            </a:r>
            <a:r>
              <a:rPr lang="en-US" sz="1600" dirty="0">
                <a:hlinkClick r:id="rId3"/>
              </a:rPr>
              <a:t>://atlas.incubator.apache.org/</a:t>
            </a:r>
            <a:endParaRPr lang="en-US" sz="1600" dirty="0" smtClean="0"/>
          </a:p>
          <a:p>
            <a:pPr lvl="1"/>
            <a:r>
              <a:rPr lang="en-US" sz="1600" dirty="0" smtClean="0">
                <a:hlinkClick r:id="rId4"/>
              </a:rPr>
              <a:t>http://incubator.apache.org/projects/atlas.html</a:t>
            </a:r>
            <a:endParaRPr lang="en-US" sz="1600" dirty="0" smtClean="0"/>
          </a:p>
          <a:p>
            <a:pPr lvl="1"/>
            <a:r>
              <a:rPr lang="en-US" sz="1600" dirty="0">
                <a:hlinkClick r:id="rId5"/>
              </a:rPr>
              <a:t>https://</a:t>
            </a:r>
            <a:r>
              <a:rPr lang="en-US" sz="1600" dirty="0" smtClean="0">
                <a:hlinkClick r:id="rId5"/>
              </a:rPr>
              <a:t>git-wip-us.apache.org/repos/asf/incubator-atlas.git</a:t>
            </a:r>
            <a:endParaRPr lang="en-US" sz="1600" dirty="0"/>
          </a:p>
          <a:p>
            <a:endParaRPr lang="en-US" sz="1800" b="1" dirty="0" smtClean="0"/>
          </a:p>
          <a:p>
            <a:r>
              <a:rPr lang="en-US" sz="1800" b="1" dirty="0" smtClean="0"/>
              <a:t>Apache Falcon:</a:t>
            </a:r>
          </a:p>
          <a:p>
            <a:pPr lvl="1" indent="-342900"/>
            <a:r>
              <a:rPr lang="en-US" sz="1600" dirty="0">
                <a:hlinkClick r:id="rId6"/>
              </a:rPr>
              <a:t>http://hortonworks.com/hadoop/falcon</a:t>
            </a:r>
            <a:r>
              <a:rPr lang="en-US" sz="1600" dirty="0" smtClean="0">
                <a:hlinkClick r:id="rId6"/>
              </a:rPr>
              <a:t>/</a:t>
            </a:r>
            <a:endParaRPr lang="en-US" sz="1600" dirty="0" smtClean="0"/>
          </a:p>
          <a:p>
            <a:pPr lvl="1" indent="-342900"/>
            <a:r>
              <a:rPr lang="en-US" sz="1600" dirty="0">
                <a:hlinkClick r:id="rId7"/>
              </a:rPr>
              <a:t>http://hortonworks.com/wp-content/uploads/2015/06/Falcon-UI-Preview-Instructions.v2.</a:t>
            </a:r>
            <a:r>
              <a:rPr lang="en-US" sz="1600" dirty="0" smtClean="0">
                <a:hlinkClick r:id="rId7"/>
              </a:rPr>
              <a:t>pdf</a:t>
            </a:r>
            <a:endParaRPr lang="en-US" sz="1800" dirty="0" smtClean="0"/>
          </a:p>
          <a:p>
            <a:endParaRPr lang="en-US" sz="1800" b="1" dirty="0" smtClean="0">
              <a:solidFill>
                <a:schemeClr val="accent1"/>
              </a:solidFill>
            </a:endParaRPr>
          </a:p>
          <a:p>
            <a:r>
              <a:rPr lang="en-US" sz="1800" b="1" dirty="0" smtClean="0">
                <a:solidFill>
                  <a:schemeClr val="bg1"/>
                </a:solidFill>
              </a:rPr>
              <a:t>Partner Workshops  </a:t>
            </a:r>
          </a:p>
          <a:p>
            <a:pPr lvl="1"/>
            <a:r>
              <a:rPr lang="en-US" sz="1600" dirty="0">
                <a:hlinkClick r:id="rId8"/>
              </a:rPr>
              <a:t>http://hortonworks.com/partners/learn</a:t>
            </a:r>
            <a:r>
              <a:rPr lang="en-US" sz="1600" dirty="0" smtClean="0">
                <a:hlinkClick r:id="rId8"/>
              </a:rPr>
              <a:t>/</a:t>
            </a:r>
            <a:endParaRPr lang="en-US" sz="1600" dirty="0" smtClean="0"/>
          </a:p>
          <a:p>
            <a:pPr lvl="1"/>
            <a:endParaRPr lang="en-US" sz="1600" dirty="0" smtClean="0"/>
          </a:p>
          <a:p>
            <a:r>
              <a:rPr lang="en-US" sz="1800" b="1" dirty="0" smtClean="0"/>
              <a:t>More </a:t>
            </a:r>
            <a:r>
              <a:rPr lang="en-US" sz="1800" b="1" dirty="0"/>
              <a:t>to come with official GA release of HDP 2.3</a:t>
            </a:r>
          </a:p>
          <a:p>
            <a:pPr lvl="1"/>
            <a:endParaRPr lang="en-US" sz="1600" dirty="0"/>
          </a:p>
        </p:txBody>
      </p:sp>
      <p:sp>
        <p:nvSpPr>
          <p:cNvPr id="3" name="Slide Number Placeholder 2"/>
          <p:cNvSpPr>
            <a:spLocks noGrp="1"/>
          </p:cNvSpPr>
          <p:nvPr>
            <p:ph type="sldNum" sz="quarter" idx="4"/>
          </p:nvPr>
        </p:nvSpPr>
        <p:spPr/>
        <p:txBody>
          <a:bodyPr/>
          <a:lstStyle/>
          <a:p>
            <a:fld id="{13BDBACA-B5F5-394C-AF1A-AF4F872C3316}" type="slidenum">
              <a:rPr lang="en-US" smtClean="0"/>
              <a:pPr/>
              <a:t>52</a:t>
            </a:fld>
            <a:endParaRPr lang="en-US" dirty="0"/>
          </a:p>
        </p:txBody>
      </p:sp>
      <p:sp>
        <p:nvSpPr>
          <p:cNvPr id="4" name="Title 3"/>
          <p:cNvSpPr>
            <a:spLocks noGrp="1"/>
          </p:cNvSpPr>
          <p:nvPr>
            <p:ph type="title"/>
          </p:nvPr>
        </p:nvSpPr>
        <p:spPr/>
        <p:txBody>
          <a:bodyPr/>
          <a:lstStyle/>
          <a:p>
            <a:r>
              <a:rPr lang="en-US" dirty="0" smtClean="0"/>
              <a:t>Atlas Resources</a:t>
            </a:r>
            <a:endParaRPr lang="en-US" dirty="0"/>
          </a:p>
        </p:txBody>
      </p:sp>
    </p:spTree>
    <p:extLst>
      <p:ext uri="{BB962C8B-B14F-4D97-AF65-F5344CB8AC3E}">
        <p14:creationId xmlns:p14="http://schemas.microsoft.com/office/powerpoint/2010/main" val="269365760"/>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Thank you !</a:t>
            </a:r>
            <a:endParaRPr lang="en-US" dirty="0"/>
          </a:p>
        </p:txBody>
      </p:sp>
      <p:sp>
        <p:nvSpPr>
          <p:cNvPr id="5" name="Subtitle 4"/>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98151250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alphaModFix amt="68000"/>
            <a:duotone>
              <a:prstClr val="black"/>
              <a:schemeClr val="accent1">
                <a:tint val="45000"/>
                <a:satMod val="400000"/>
              </a:schemeClr>
            </a:duotone>
          </a:blip>
          <a:stretch>
            <a:fillRect/>
          </a:stretch>
        </p:blipFill>
        <p:spPr>
          <a:xfrm>
            <a:off x="-1" y="-1"/>
            <a:ext cx="12188826" cy="6867851"/>
          </a:xfrm>
          <a:prstGeom prst="rect">
            <a:avLst/>
          </a:prstGeom>
        </p:spPr>
      </p:pic>
      <p:sp>
        <p:nvSpPr>
          <p:cNvPr id="2" name="Title 1"/>
          <p:cNvSpPr>
            <a:spLocks noGrp="1"/>
          </p:cNvSpPr>
          <p:nvPr>
            <p:ph type="title"/>
          </p:nvPr>
        </p:nvSpPr>
        <p:spPr>
          <a:xfrm>
            <a:off x="-1" y="467360"/>
            <a:ext cx="12188826" cy="1016000"/>
          </a:xfrm>
          <a:solidFill>
            <a:schemeClr val="bg1">
              <a:alpha val="15000"/>
            </a:schemeClr>
          </a:solidFill>
        </p:spPr>
        <p:txBody>
          <a:bodyPr/>
          <a:lstStyle/>
          <a:p>
            <a:pPr algn="r"/>
            <a:r>
              <a:rPr lang="en-US" b="1" dirty="0" smtClean="0">
                <a:solidFill>
                  <a:schemeClr val="bg2"/>
                </a:solidFill>
              </a:rPr>
              <a:t>What is Data Governance ?</a:t>
            </a:r>
            <a:endParaRPr lang="en-US" b="1" dirty="0">
              <a:solidFill>
                <a:schemeClr val="bg2"/>
              </a:solidFill>
            </a:endParaRPr>
          </a:p>
        </p:txBody>
      </p:sp>
      <p:sp>
        <p:nvSpPr>
          <p:cNvPr id="5" name="Title 1"/>
          <p:cNvSpPr txBox="1">
            <a:spLocks/>
          </p:cNvSpPr>
          <p:nvPr/>
        </p:nvSpPr>
        <p:spPr>
          <a:xfrm>
            <a:off x="0" y="2056258"/>
            <a:ext cx="12188826" cy="1016000"/>
          </a:xfrm>
          <a:prstGeom prst="rect">
            <a:avLst/>
          </a:prstGeom>
          <a:solidFill>
            <a:schemeClr val="bg1">
              <a:alpha val="76000"/>
            </a:schemeClr>
          </a:solidFill>
        </p:spPr>
        <p:txBody>
          <a:bodyPr vert="horz" lIns="91440" tIns="45720" rIns="91440" bIns="45720" rtlCol="0" anchor="ctr">
            <a:noAutofit/>
          </a:bodyPr>
          <a:lstStyle>
            <a:lvl1pPr algn="l" defTabSz="457200" rtl="0" eaLnBrk="1" fontAlgn="base" hangingPunct="1">
              <a:spcBef>
                <a:spcPct val="0"/>
              </a:spcBef>
              <a:spcAft>
                <a:spcPct val="0"/>
              </a:spcAft>
              <a:defRPr sz="3600" kern="1200">
                <a:solidFill>
                  <a:schemeClr val="tx1"/>
                </a:solidFill>
                <a:latin typeface="Arial"/>
                <a:ea typeface="ヒラギノ角ゴ Pro W3" charset="-128"/>
                <a:cs typeface="Arial"/>
              </a:defRPr>
            </a:lvl1pPr>
            <a:lvl2pPr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2pPr>
            <a:lvl3pPr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3pPr>
            <a:lvl4pPr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4pPr>
            <a:lvl5pPr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5pPr>
            <a:lvl6pPr marL="457200"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6pPr>
            <a:lvl7pPr marL="914400"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7pPr>
            <a:lvl8pPr marL="1371600"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8pPr>
            <a:lvl9pPr marL="1828800"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9pPr>
          </a:lstStyle>
          <a:p>
            <a:r>
              <a:rPr lang="en-US" b="1" smtClean="0">
                <a:solidFill>
                  <a:schemeClr val="bg2"/>
                </a:solidFill>
              </a:rPr>
              <a:t>  Data Governance = Control</a:t>
            </a:r>
            <a:endParaRPr lang="en-US" b="1" dirty="0">
              <a:solidFill>
                <a:schemeClr val="bg2"/>
              </a:solidFill>
            </a:endParaRPr>
          </a:p>
        </p:txBody>
      </p:sp>
    </p:spTree>
    <p:extLst>
      <p:ext uri="{BB962C8B-B14F-4D97-AF65-F5344CB8AC3E}">
        <p14:creationId xmlns:p14="http://schemas.microsoft.com/office/powerpoint/2010/main" val="79516943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alphaModFix amt="68000"/>
            <a:duotone>
              <a:prstClr val="black"/>
              <a:schemeClr val="accent1">
                <a:tint val="45000"/>
                <a:satMod val="400000"/>
              </a:schemeClr>
            </a:duotone>
          </a:blip>
          <a:stretch>
            <a:fillRect/>
          </a:stretch>
        </p:blipFill>
        <p:spPr>
          <a:xfrm>
            <a:off x="-1" y="-1"/>
            <a:ext cx="12188826" cy="6867851"/>
          </a:xfrm>
          <a:prstGeom prst="rect">
            <a:avLst/>
          </a:prstGeom>
        </p:spPr>
      </p:pic>
      <p:sp>
        <p:nvSpPr>
          <p:cNvPr id="2" name="Title 1"/>
          <p:cNvSpPr>
            <a:spLocks noGrp="1"/>
          </p:cNvSpPr>
          <p:nvPr>
            <p:ph type="title"/>
          </p:nvPr>
        </p:nvSpPr>
        <p:spPr>
          <a:xfrm>
            <a:off x="-1" y="467360"/>
            <a:ext cx="12188826" cy="1016000"/>
          </a:xfrm>
          <a:solidFill>
            <a:schemeClr val="bg1">
              <a:alpha val="15000"/>
            </a:schemeClr>
          </a:solidFill>
        </p:spPr>
        <p:txBody>
          <a:bodyPr/>
          <a:lstStyle/>
          <a:p>
            <a:pPr algn="r"/>
            <a:r>
              <a:rPr lang="en-US" b="1" dirty="0" smtClean="0">
                <a:solidFill>
                  <a:schemeClr val="bg2"/>
                </a:solidFill>
              </a:rPr>
              <a:t>What is Data Governance ?</a:t>
            </a:r>
            <a:endParaRPr lang="en-US" b="1" dirty="0">
              <a:solidFill>
                <a:schemeClr val="bg2"/>
              </a:solidFill>
            </a:endParaRPr>
          </a:p>
        </p:txBody>
      </p:sp>
      <p:sp>
        <p:nvSpPr>
          <p:cNvPr id="6" name="Rectangle 5"/>
          <p:cNvSpPr/>
          <p:nvPr/>
        </p:nvSpPr>
        <p:spPr>
          <a:xfrm>
            <a:off x="0" y="3645157"/>
            <a:ext cx="12188826" cy="2554545"/>
          </a:xfrm>
          <a:prstGeom prst="rect">
            <a:avLst/>
          </a:prstGeom>
          <a:solidFill>
            <a:schemeClr val="bg1">
              <a:alpha val="88000"/>
            </a:schemeClr>
          </a:solidFill>
        </p:spPr>
        <p:txBody>
          <a:bodyPr wrap="square">
            <a:spAutoFit/>
          </a:bodyPr>
          <a:lstStyle/>
          <a:p>
            <a:pPr lvl="4"/>
            <a:r>
              <a:rPr lang="en-US" sz="3200" i="1" dirty="0">
                <a:solidFill>
                  <a:srgbClr val="FFFFFF"/>
                </a:solidFill>
              </a:rPr>
              <a:t>Data governance is used by organizations to exercise control over processes and methods used by their data stewards and data custodians to meet internal and external tests or requirements.</a:t>
            </a:r>
          </a:p>
          <a:p>
            <a:pPr lvl="4" algn="just"/>
            <a:endParaRPr lang="en-US" sz="3200" i="1" dirty="0"/>
          </a:p>
        </p:txBody>
      </p:sp>
      <p:sp>
        <p:nvSpPr>
          <p:cNvPr id="5" name="Title 1"/>
          <p:cNvSpPr txBox="1">
            <a:spLocks/>
          </p:cNvSpPr>
          <p:nvPr/>
        </p:nvSpPr>
        <p:spPr>
          <a:xfrm>
            <a:off x="0" y="2056258"/>
            <a:ext cx="12188826" cy="1016000"/>
          </a:xfrm>
          <a:prstGeom prst="rect">
            <a:avLst/>
          </a:prstGeom>
          <a:solidFill>
            <a:schemeClr val="bg1">
              <a:alpha val="15000"/>
            </a:schemeClr>
          </a:solidFill>
        </p:spPr>
        <p:txBody>
          <a:bodyPr vert="horz" lIns="91440" tIns="45720" rIns="91440" bIns="45720" rtlCol="0" anchor="ctr">
            <a:noAutofit/>
          </a:bodyPr>
          <a:lstStyle>
            <a:lvl1pPr algn="l" defTabSz="457200" rtl="0" eaLnBrk="1" fontAlgn="base" hangingPunct="1">
              <a:spcBef>
                <a:spcPct val="0"/>
              </a:spcBef>
              <a:spcAft>
                <a:spcPct val="0"/>
              </a:spcAft>
              <a:defRPr sz="3600" kern="1200">
                <a:solidFill>
                  <a:schemeClr val="tx1"/>
                </a:solidFill>
                <a:latin typeface="Arial"/>
                <a:ea typeface="ヒラギノ角ゴ Pro W3" charset="-128"/>
                <a:cs typeface="Arial"/>
              </a:defRPr>
            </a:lvl1pPr>
            <a:lvl2pPr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2pPr>
            <a:lvl3pPr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3pPr>
            <a:lvl4pPr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4pPr>
            <a:lvl5pPr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5pPr>
            <a:lvl6pPr marL="457200"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6pPr>
            <a:lvl7pPr marL="914400"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7pPr>
            <a:lvl8pPr marL="1371600"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8pPr>
            <a:lvl9pPr marL="1828800"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9pPr>
          </a:lstStyle>
          <a:p>
            <a:r>
              <a:rPr lang="en-US" b="1" smtClean="0">
                <a:solidFill>
                  <a:schemeClr val="bg2"/>
                </a:solidFill>
              </a:rPr>
              <a:t>  Data Governance = Control</a:t>
            </a:r>
            <a:endParaRPr lang="en-US" b="1" dirty="0">
              <a:solidFill>
                <a:schemeClr val="bg2"/>
              </a:solidFill>
            </a:endParaRPr>
          </a:p>
        </p:txBody>
      </p:sp>
    </p:spTree>
    <p:extLst>
      <p:ext uri="{BB962C8B-B14F-4D97-AF65-F5344CB8AC3E}">
        <p14:creationId xmlns:p14="http://schemas.microsoft.com/office/powerpoint/2010/main" val="53767743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Oval 354"/>
          <p:cNvSpPr/>
          <p:nvPr/>
        </p:nvSpPr>
        <p:spPr>
          <a:xfrm rot="17370120">
            <a:off x="472198" y="1890943"/>
            <a:ext cx="4708924" cy="3566372"/>
          </a:xfrm>
          <a:prstGeom prst="ellipse">
            <a:avLst/>
          </a:prstGeom>
          <a:solidFill>
            <a:schemeClr val="bg1">
              <a:lumMod val="10000"/>
              <a:lumOff val="9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5" name="Title 4"/>
          <p:cNvSpPr>
            <a:spLocks noGrp="1"/>
          </p:cNvSpPr>
          <p:nvPr>
            <p:ph type="title"/>
          </p:nvPr>
        </p:nvSpPr>
        <p:spPr/>
        <p:txBody>
          <a:bodyPr/>
          <a:lstStyle/>
          <a:p>
            <a:r>
              <a:rPr lang="en-US" dirty="0" smtClean="0"/>
              <a:t>Enterprise Data Governance Goals</a:t>
            </a:r>
            <a:endParaRPr lang="en-US" dirty="0"/>
          </a:p>
        </p:txBody>
      </p:sp>
      <p:sp>
        <p:nvSpPr>
          <p:cNvPr id="571" name="Text Placeholder 570"/>
          <p:cNvSpPr>
            <a:spLocks noGrp="1"/>
          </p:cNvSpPr>
          <p:nvPr>
            <p:ph type="body" sz="quarter" idx="11"/>
          </p:nvPr>
        </p:nvSpPr>
        <p:spPr>
          <a:xfrm>
            <a:off x="5617425" y="1177637"/>
            <a:ext cx="5037875" cy="4978222"/>
          </a:xfrm>
        </p:spPr>
        <p:txBody>
          <a:bodyPr/>
          <a:lstStyle/>
          <a:p>
            <a:r>
              <a:rPr lang="en-US" sz="2000" dirty="0" smtClean="0">
                <a:solidFill>
                  <a:schemeClr val="accent1"/>
                </a:solidFill>
              </a:rPr>
              <a:t>GOALS: </a:t>
            </a:r>
            <a:r>
              <a:rPr lang="en-US" sz="2000" dirty="0" smtClean="0"/>
              <a:t>Provide a common approach to data governance across all systems and data within the organization</a:t>
            </a:r>
          </a:p>
          <a:p>
            <a:pPr marL="342900" indent="-342900">
              <a:spcBef>
                <a:spcPts val="1976"/>
              </a:spcBef>
              <a:buFont typeface="Arial"/>
              <a:buChar char="•"/>
            </a:pPr>
            <a:r>
              <a:rPr lang="en-US" sz="1800" dirty="0" smtClean="0">
                <a:solidFill>
                  <a:schemeClr val="accent1"/>
                </a:solidFill>
              </a:rPr>
              <a:t>Transparent</a:t>
            </a:r>
            <a:r>
              <a:rPr lang="en-US" sz="1800" b="0" dirty="0"/>
              <a:t/>
            </a:r>
            <a:br>
              <a:rPr lang="en-US" sz="1800" b="0" dirty="0"/>
            </a:br>
            <a:r>
              <a:rPr lang="en-US" sz="1800" b="0" dirty="0" smtClean="0"/>
              <a:t>Governance </a:t>
            </a:r>
            <a:r>
              <a:rPr lang="en-US" sz="1800" b="0" dirty="0"/>
              <a:t>standards &amp; protocols must be clearly defined and available to all</a:t>
            </a:r>
          </a:p>
          <a:p>
            <a:pPr marL="342900" indent="-342900">
              <a:spcBef>
                <a:spcPts val="776"/>
              </a:spcBef>
              <a:buFont typeface="Arial"/>
              <a:buChar char="•"/>
            </a:pPr>
            <a:r>
              <a:rPr lang="en-US" sz="1800" dirty="0" smtClean="0">
                <a:solidFill>
                  <a:srgbClr val="69BE28"/>
                </a:solidFill>
              </a:rPr>
              <a:t>Reproducible</a:t>
            </a:r>
            <a:r>
              <a:rPr lang="en-US" sz="1800" dirty="0"/>
              <a:t/>
            </a:r>
            <a:br>
              <a:rPr lang="en-US" sz="1800" dirty="0"/>
            </a:br>
            <a:r>
              <a:rPr lang="en-US" sz="1800" b="0" dirty="0" smtClean="0"/>
              <a:t>Recreate </a:t>
            </a:r>
            <a:r>
              <a:rPr lang="en-US" sz="1800" b="0" dirty="0"/>
              <a:t>the relevant data landscape at a point in time</a:t>
            </a:r>
          </a:p>
          <a:p>
            <a:pPr marL="342900" indent="-342900">
              <a:spcBef>
                <a:spcPts val="776"/>
              </a:spcBef>
              <a:buFont typeface="Arial"/>
              <a:buChar char="•"/>
            </a:pPr>
            <a:r>
              <a:rPr lang="en-US" sz="1800" dirty="0" smtClean="0">
                <a:solidFill>
                  <a:srgbClr val="69BE28"/>
                </a:solidFill>
              </a:rPr>
              <a:t>Auditable</a:t>
            </a:r>
            <a:r>
              <a:rPr lang="en-US" sz="1800" dirty="0"/>
              <a:t/>
            </a:r>
            <a:br>
              <a:rPr lang="en-US" sz="1800" dirty="0"/>
            </a:br>
            <a:r>
              <a:rPr lang="en-US" sz="1800" b="0" dirty="0" smtClean="0"/>
              <a:t>All </a:t>
            </a:r>
            <a:r>
              <a:rPr lang="en-US" sz="1800" b="0" dirty="0"/>
              <a:t>relevant events and assets but be traceable with appropriate historical lineage</a:t>
            </a:r>
          </a:p>
          <a:p>
            <a:pPr marL="342900" indent="-342900">
              <a:spcBef>
                <a:spcPts val="776"/>
              </a:spcBef>
              <a:buFont typeface="Arial"/>
              <a:buChar char="•"/>
            </a:pPr>
            <a:r>
              <a:rPr lang="en-US" sz="1800" dirty="0" smtClean="0">
                <a:solidFill>
                  <a:srgbClr val="69BE28"/>
                </a:solidFill>
              </a:rPr>
              <a:t>Consistent</a:t>
            </a:r>
            <a:r>
              <a:rPr lang="en-US" sz="1800" dirty="0"/>
              <a:t/>
            </a:r>
            <a:br>
              <a:rPr lang="en-US" sz="1800" dirty="0"/>
            </a:br>
            <a:r>
              <a:rPr lang="en-US" sz="1800" b="0" dirty="0" smtClean="0"/>
              <a:t>Compliance </a:t>
            </a:r>
            <a:r>
              <a:rPr lang="en-US" sz="1800" b="0" dirty="0"/>
              <a:t>practices must be </a:t>
            </a:r>
            <a:r>
              <a:rPr lang="en-US" sz="1800" b="0" dirty="0" smtClean="0"/>
              <a:t>consistent</a:t>
            </a:r>
            <a:endParaRPr lang="en-US" sz="1800" b="0" dirty="0"/>
          </a:p>
        </p:txBody>
      </p:sp>
      <p:sp>
        <p:nvSpPr>
          <p:cNvPr id="411" name="Rounded Rectangle 410"/>
          <p:cNvSpPr/>
          <p:nvPr/>
        </p:nvSpPr>
        <p:spPr>
          <a:xfrm>
            <a:off x="635383" y="2905208"/>
            <a:ext cx="1114600" cy="893067"/>
          </a:xfrm>
          <a:prstGeom prst="roundRect">
            <a:avLst>
              <a:gd name="adj" fmla="val 5758"/>
            </a:avLst>
          </a:prstGeom>
          <a:solidFill>
            <a:srgbClr val="FFE2C6"/>
          </a:solidFill>
          <a:ln w="6350" cmpd="sng">
            <a:solidFill>
              <a:srgbClr val="4F8E1E"/>
            </a:solidFill>
          </a:ln>
          <a:effectLst/>
        </p:spPr>
        <p:style>
          <a:lnRef idx="1">
            <a:schemeClr val="accent1"/>
          </a:lnRef>
          <a:fillRef idx="3">
            <a:schemeClr val="accent1"/>
          </a:fillRef>
          <a:effectRef idx="2">
            <a:schemeClr val="accent1"/>
          </a:effectRef>
          <a:fontRef idx="minor">
            <a:schemeClr val="lt1"/>
          </a:fontRef>
        </p:style>
        <p:txBody>
          <a:bodyPr rtlCol="0" anchor="b"/>
          <a:lstStyle/>
          <a:p>
            <a:pPr algn="ctr"/>
            <a:r>
              <a:rPr lang="en-US" sz="900" b="1" dirty="0" smtClean="0">
                <a:solidFill>
                  <a:prstClr val="black">
                    <a:lumMod val="65000"/>
                    <a:lumOff val="35000"/>
                  </a:prstClr>
                </a:solidFill>
                <a:cs typeface="Calibri"/>
              </a:rPr>
              <a:t>ETL/DQ</a:t>
            </a:r>
            <a:endParaRPr lang="en-US" sz="900" b="1" dirty="0">
              <a:solidFill>
                <a:prstClr val="black">
                  <a:lumMod val="65000"/>
                  <a:lumOff val="35000"/>
                </a:prstClr>
              </a:solidFill>
              <a:cs typeface="Calibri"/>
            </a:endParaRPr>
          </a:p>
        </p:txBody>
      </p:sp>
      <p:sp>
        <p:nvSpPr>
          <p:cNvPr id="412" name="Rounded Rectangle 411"/>
          <p:cNvSpPr/>
          <p:nvPr/>
        </p:nvSpPr>
        <p:spPr>
          <a:xfrm>
            <a:off x="2117642" y="3402426"/>
            <a:ext cx="1114600" cy="893067"/>
          </a:xfrm>
          <a:prstGeom prst="roundRect">
            <a:avLst>
              <a:gd name="adj" fmla="val 5758"/>
            </a:avLst>
          </a:prstGeom>
          <a:solidFill>
            <a:srgbClr val="FFE2C6"/>
          </a:solidFill>
          <a:ln w="6350" cmpd="sng">
            <a:solidFill>
              <a:srgbClr val="4F8E1E"/>
            </a:solidFill>
          </a:ln>
          <a:effectLst/>
        </p:spPr>
        <p:style>
          <a:lnRef idx="1">
            <a:schemeClr val="accent1"/>
          </a:lnRef>
          <a:fillRef idx="3">
            <a:schemeClr val="accent1"/>
          </a:fillRef>
          <a:effectRef idx="2">
            <a:schemeClr val="accent1"/>
          </a:effectRef>
          <a:fontRef idx="minor">
            <a:schemeClr val="lt1"/>
          </a:fontRef>
        </p:style>
        <p:txBody>
          <a:bodyPr rtlCol="0" anchor="b"/>
          <a:lstStyle/>
          <a:p>
            <a:pPr algn="ctr"/>
            <a:r>
              <a:rPr lang="en-US" sz="900" b="1" dirty="0" smtClean="0">
                <a:solidFill>
                  <a:prstClr val="black">
                    <a:lumMod val="65000"/>
                    <a:lumOff val="35000"/>
                  </a:prstClr>
                </a:solidFill>
                <a:cs typeface="Calibri"/>
              </a:rPr>
              <a:t>BPM</a:t>
            </a:r>
            <a:endParaRPr lang="en-US" sz="900" b="1" dirty="0">
              <a:solidFill>
                <a:prstClr val="black">
                  <a:lumMod val="65000"/>
                  <a:lumOff val="35000"/>
                </a:prstClr>
              </a:solidFill>
              <a:cs typeface="Calibri"/>
            </a:endParaRPr>
          </a:p>
        </p:txBody>
      </p:sp>
      <p:sp>
        <p:nvSpPr>
          <p:cNvPr id="431" name="Rounded Rectangle 430"/>
          <p:cNvSpPr/>
          <p:nvPr/>
        </p:nvSpPr>
        <p:spPr>
          <a:xfrm>
            <a:off x="1062181" y="1895276"/>
            <a:ext cx="1584810" cy="627325"/>
          </a:xfrm>
          <a:prstGeom prst="roundRect">
            <a:avLst>
              <a:gd name="adj" fmla="val 5758"/>
            </a:avLst>
          </a:prstGeom>
          <a:solidFill>
            <a:srgbClr val="FFE2C6"/>
          </a:solidFill>
          <a:ln w="6350" cmpd="sng">
            <a:solidFill>
              <a:srgbClr val="4F8E1E"/>
            </a:solidFill>
          </a:ln>
          <a:effectLst/>
        </p:spPr>
        <p:style>
          <a:lnRef idx="1">
            <a:schemeClr val="accent1"/>
          </a:lnRef>
          <a:fillRef idx="3">
            <a:schemeClr val="accent1"/>
          </a:fillRef>
          <a:effectRef idx="2">
            <a:schemeClr val="accent1"/>
          </a:effectRef>
          <a:fontRef idx="minor">
            <a:schemeClr val="lt1"/>
          </a:fontRef>
        </p:style>
        <p:txBody>
          <a:bodyPr lIns="91436" tIns="45719" rIns="91436" bIns="45719" rtlCol="0" anchor="ctr"/>
          <a:lstStyle/>
          <a:p>
            <a:pPr fontAlgn="base">
              <a:spcBef>
                <a:spcPct val="0"/>
              </a:spcBef>
              <a:spcAft>
                <a:spcPct val="0"/>
              </a:spcAft>
            </a:pPr>
            <a:r>
              <a:rPr lang="en-US" sz="900" b="1" dirty="0">
                <a:solidFill>
                  <a:prstClr val="black">
                    <a:lumMod val="65000"/>
                    <a:lumOff val="35000"/>
                  </a:prstClr>
                </a:solidFill>
                <a:cs typeface="Calibri"/>
              </a:rPr>
              <a:t>Business </a:t>
            </a:r>
            <a:br>
              <a:rPr lang="en-US" sz="900" b="1" dirty="0">
                <a:solidFill>
                  <a:prstClr val="black">
                    <a:lumMod val="65000"/>
                    <a:lumOff val="35000"/>
                  </a:prstClr>
                </a:solidFill>
                <a:cs typeface="Calibri"/>
              </a:rPr>
            </a:br>
            <a:r>
              <a:rPr lang="en-US" sz="900" b="1" dirty="0">
                <a:solidFill>
                  <a:prstClr val="black">
                    <a:lumMod val="65000"/>
                    <a:lumOff val="35000"/>
                  </a:prstClr>
                </a:solidFill>
                <a:cs typeface="Calibri"/>
              </a:rPr>
              <a:t>Analytics</a:t>
            </a:r>
            <a:endParaRPr lang="en-US" sz="700" b="1" dirty="0">
              <a:solidFill>
                <a:prstClr val="black">
                  <a:lumMod val="65000"/>
                  <a:lumOff val="35000"/>
                </a:prstClr>
              </a:solidFill>
              <a:cs typeface="Calibri"/>
            </a:endParaRPr>
          </a:p>
        </p:txBody>
      </p:sp>
      <p:sp>
        <p:nvSpPr>
          <p:cNvPr id="432" name="Rounded Rectangle 431"/>
          <p:cNvSpPr/>
          <p:nvPr/>
        </p:nvSpPr>
        <p:spPr>
          <a:xfrm>
            <a:off x="3274006" y="1677949"/>
            <a:ext cx="1584810" cy="627325"/>
          </a:xfrm>
          <a:prstGeom prst="roundRect">
            <a:avLst>
              <a:gd name="adj" fmla="val 5758"/>
            </a:avLst>
          </a:prstGeom>
          <a:solidFill>
            <a:srgbClr val="FFE2C6"/>
          </a:solidFill>
          <a:ln w="6350" cmpd="sng">
            <a:solidFill>
              <a:srgbClr val="4F8E1E"/>
            </a:solidFill>
          </a:ln>
          <a:effectLst/>
        </p:spPr>
        <p:style>
          <a:lnRef idx="1">
            <a:schemeClr val="accent1"/>
          </a:lnRef>
          <a:fillRef idx="3">
            <a:schemeClr val="accent1"/>
          </a:fillRef>
          <a:effectRef idx="2">
            <a:schemeClr val="accent1"/>
          </a:effectRef>
          <a:fontRef idx="minor">
            <a:schemeClr val="lt1"/>
          </a:fontRef>
        </p:style>
        <p:txBody>
          <a:bodyPr lIns="91436" tIns="45719" rIns="91436" bIns="45719" rtlCol="0" anchor="ctr"/>
          <a:lstStyle/>
          <a:p>
            <a:pPr fontAlgn="base">
              <a:spcBef>
                <a:spcPct val="0"/>
              </a:spcBef>
              <a:spcAft>
                <a:spcPct val="0"/>
              </a:spcAft>
            </a:pPr>
            <a:r>
              <a:rPr lang="en-US" sz="900" b="1" dirty="0">
                <a:solidFill>
                  <a:prstClr val="black">
                    <a:lumMod val="65000"/>
                    <a:lumOff val="35000"/>
                  </a:prstClr>
                </a:solidFill>
                <a:cs typeface="Calibri"/>
              </a:rPr>
              <a:t>Visualization</a:t>
            </a:r>
          </a:p>
          <a:p>
            <a:pPr fontAlgn="base">
              <a:spcBef>
                <a:spcPct val="0"/>
              </a:spcBef>
              <a:spcAft>
                <a:spcPct val="0"/>
              </a:spcAft>
            </a:pPr>
            <a:r>
              <a:rPr lang="en-US" sz="900" b="1" dirty="0">
                <a:solidFill>
                  <a:prstClr val="black">
                    <a:lumMod val="65000"/>
                    <a:lumOff val="35000"/>
                  </a:prstClr>
                </a:solidFill>
                <a:cs typeface="Calibri"/>
              </a:rPr>
              <a:t>&amp; Dashboards</a:t>
            </a:r>
          </a:p>
        </p:txBody>
      </p:sp>
      <p:sp>
        <p:nvSpPr>
          <p:cNvPr id="433" name="Rectangle 432"/>
          <p:cNvSpPr/>
          <p:nvPr/>
        </p:nvSpPr>
        <p:spPr>
          <a:xfrm>
            <a:off x="1941152" y="2021224"/>
            <a:ext cx="524563" cy="381803"/>
          </a:xfrm>
          <a:prstGeom prst="rect">
            <a:avLst/>
          </a:prstGeom>
          <a:solidFill>
            <a:schemeClr val="accent1">
              <a:lumMod val="60000"/>
              <a:lumOff val="40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34" name="Rectangle 433"/>
          <p:cNvSpPr/>
          <p:nvPr/>
        </p:nvSpPr>
        <p:spPr>
          <a:xfrm>
            <a:off x="1941152" y="2021226"/>
            <a:ext cx="524563" cy="62612"/>
          </a:xfrm>
          <a:prstGeom prst="rect">
            <a:avLst/>
          </a:prstGeom>
          <a:solidFill>
            <a:schemeClr val="accent1">
              <a:lumMod val="75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35" name="Rectangle 434"/>
          <p:cNvSpPr/>
          <p:nvPr/>
        </p:nvSpPr>
        <p:spPr>
          <a:xfrm>
            <a:off x="2022479" y="2126286"/>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36" name="Rectangle 435"/>
          <p:cNvSpPr/>
          <p:nvPr/>
        </p:nvSpPr>
        <p:spPr>
          <a:xfrm>
            <a:off x="2022479" y="2188574"/>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37" name="Rectangle 436"/>
          <p:cNvSpPr/>
          <p:nvPr/>
        </p:nvSpPr>
        <p:spPr>
          <a:xfrm rot="5400000">
            <a:off x="4388038" y="2044822"/>
            <a:ext cx="194836" cy="47108"/>
          </a:xfrm>
          <a:prstGeom prst="rect">
            <a:avLst/>
          </a:prstGeom>
          <a:solidFill>
            <a:schemeClr val="accent1">
              <a:lumMod val="75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38" name="Rectangle 437"/>
          <p:cNvSpPr/>
          <p:nvPr/>
        </p:nvSpPr>
        <p:spPr>
          <a:xfrm rot="5400000">
            <a:off x="4388472" y="1990120"/>
            <a:ext cx="305629" cy="45719"/>
          </a:xfrm>
          <a:prstGeom prst="rect">
            <a:avLst/>
          </a:prstGeom>
          <a:solidFill>
            <a:schemeClr val="accent1">
              <a:lumMod val="75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39" name="Rectangle 438"/>
          <p:cNvSpPr/>
          <p:nvPr/>
        </p:nvSpPr>
        <p:spPr>
          <a:xfrm rot="5400000">
            <a:off x="4407781" y="1954292"/>
            <a:ext cx="377284" cy="45719"/>
          </a:xfrm>
          <a:prstGeom prst="rect">
            <a:avLst/>
          </a:prstGeom>
          <a:solidFill>
            <a:schemeClr val="accent1">
              <a:lumMod val="75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grpSp>
        <p:nvGrpSpPr>
          <p:cNvPr id="440" name="Group 439"/>
          <p:cNvGrpSpPr/>
          <p:nvPr/>
        </p:nvGrpSpPr>
        <p:grpSpPr>
          <a:xfrm>
            <a:off x="4280927" y="1803917"/>
            <a:ext cx="180976" cy="174625"/>
            <a:chOff x="5632450" y="1365250"/>
            <a:chExt cx="904875" cy="901700"/>
          </a:xfrm>
        </p:grpSpPr>
        <p:sp>
          <p:nvSpPr>
            <p:cNvPr id="441" name="Oval 440"/>
            <p:cNvSpPr/>
            <p:nvPr/>
          </p:nvSpPr>
          <p:spPr>
            <a:xfrm>
              <a:off x="5632450" y="1365250"/>
              <a:ext cx="904875" cy="901700"/>
            </a:xfrm>
            <a:prstGeom prst="ellipse">
              <a:avLst/>
            </a:pr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442" name="Pie 441"/>
            <p:cNvSpPr/>
            <p:nvPr/>
          </p:nvSpPr>
          <p:spPr>
            <a:xfrm>
              <a:off x="5632450" y="1365250"/>
              <a:ext cx="904875" cy="901700"/>
            </a:xfrm>
            <a:prstGeom prst="pi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grpSp>
      <p:sp>
        <p:nvSpPr>
          <p:cNvPr id="445" name="Rectangle 444"/>
          <p:cNvSpPr/>
          <p:nvPr/>
        </p:nvSpPr>
        <p:spPr>
          <a:xfrm>
            <a:off x="1950380" y="2022337"/>
            <a:ext cx="524563" cy="381803"/>
          </a:xfrm>
          <a:prstGeom prst="rect">
            <a:avLst/>
          </a:prstGeom>
          <a:solidFill>
            <a:schemeClr val="accent1">
              <a:lumMod val="60000"/>
              <a:lumOff val="40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46" name="Rectangle 445"/>
          <p:cNvSpPr/>
          <p:nvPr/>
        </p:nvSpPr>
        <p:spPr>
          <a:xfrm>
            <a:off x="1950380" y="2022339"/>
            <a:ext cx="524563" cy="62612"/>
          </a:xfrm>
          <a:prstGeom prst="rect">
            <a:avLst/>
          </a:prstGeom>
          <a:solidFill>
            <a:schemeClr val="accent1">
              <a:lumMod val="75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47" name="Rectangle 446"/>
          <p:cNvSpPr/>
          <p:nvPr/>
        </p:nvSpPr>
        <p:spPr>
          <a:xfrm>
            <a:off x="2031707" y="2127399"/>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48" name="Rectangle 447"/>
          <p:cNvSpPr/>
          <p:nvPr/>
        </p:nvSpPr>
        <p:spPr>
          <a:xfrm>
            <a:off x="2031707" y="2189687"/>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49" name="Rectangle 448"/>
          <p:cNvSpPr/>
          <p:nvPr/>
        </p:nvSpPr>
        <p:spPr>
          <a:xfrm>
            <a:off x="2031707" y="2313919"/>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cxnSp>
        <p:nvCxnSpPr>
          <p:cNvPr id="450" name="Straight Connector 449"/>
          <p:cNvCxnSpPr/>
          <p:nvPr/>
        </p:nvCxnSpPr>
        <p:spPr>
          <a:xfrm>
            <a:off x="1950380" y="2272732"/>
            <a:ext cx="524563" cy="0"/>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451" name="Rectangle 450"/>
          <p:cNvSpPr/>
          <p:nvPr/>
        </p:nvSpPr>
        <p:spPr>
          <a:xfrm rot="5400000">
            <a:off x="4339254" y="2099587"/>
            <a:ext cx="88923" cy="45719"/>
          </a:xfrm>
          <a:prstGeom prst="rect">
            <a:avLst/>
          </a:prstGeom>
          <a:solidFill>
            <a:schemeClr val="accent1">
              <a:lumMod val="75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52" name="Rectangle 451"/>
          <p:cNvSpPr/>
          <p:nvPr/>
        </p:nvSpPr>
        <p:spPr>
          <a:xfrm rot="5400000">
            <a:off x="4382958" y="2088153"/>
            <a:ext cx="111791" cy="45719"/>
          </a:xfrm>
          <a:prstGeom prst="rect">
            <a:avLst/>
          </a:prstGeom>
          <a:solidFill>
            <a:schemeClr val="accent1">
              <a:lumMod val="75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53" name="Rectangle 452"/>
          <p:cNvSpPr/>
          <p:nvPr/>
        </p:nvSpPr>
        <p:spPr>
          <a:xfrm rot="5400000">
            <a:off x="4397266" y="2045935"/>
            <a:ext cx="194836" cy="47108"/>
          </a:xfrm>
          <a:prstGeom prst="rect">
            <a:avLst/>
          </a:prstGeom>
          <a:solidFill>
            <a:schemeClr val="accent1">
              <a:lumMod val="75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54" name="Rectangle 453"/>
          <p:cNvSpPr/>
          <p:nvPr/>
        </p:nvSpPr>
        <p:spPr>
          <a:xfrm rot="5400000">
            <a:off x="4397700" y="1991233"/>
            <a:ext cx="305629" cy="45719"/>
          </a:xfrm>
          <a:prstGeom prst="rect">
            <a:avLst/>
          </a:prstGeom>
          <a:solidFill>
            <a:schemeClr val="accent1">
              <a:lumMod val="75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55" name="Rectangle 454"/>
          <p:cNvSpPr/>
          <p:nvPr/>
        </p:nvSpPr>
        <p:spPr>
          <a:xfrm rot="5400000">
            <a:off x="4417009" y="1955405"/>
            <a:ext cx="377284" cy="45719"/>
          </a:xfrm>
          <a:prstGeom prst="rect">
            <a:avLst/>
          </a:prstGeom>
          <a:solidFill>
            <a:schemeClr val="accent1">
              <a:lumMod val="75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grpSp>
        <p:nvGrpSpPr>
          <p:cNvPr id="456" name="Group 455"/>
          <p:cNvGrpSpPr/>
          <p:nvPr/>
        </p:nvGrpSpPr>
        <p:grpSpPr>
          <a:xfrm>
            <a:off x="4290155" y="1805030"/>
            <a:ext cx="180976" cy="174625"/>
            <a:chOff x="5632450" y="1365250"/>
            <a:chExt cx="904875" cy="901700"/>
          </a:xfrm>
        </p:grpSpPr>
        <p:sp>
          <p:nvSpPr>
            <p:cNvPr id="457" name="Oval 456"/>
            <p:cNvSpPr/>
            <p:nvPr/>
          </p:nvSpPr>
          <p:spPr>
            <a:xfrm>
              <a:off x="5632450" y="1365250"/>
              <a:ext cx="904875" cy="901700"/>
            </a:xfrm>
            <a:prstGeom prst="ellipse">
              <a:avLst/>
            </a:pr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458" name="Pie 457"/>
            <p:cNvSpPr/>
            <p:nvPr/>
          </p:nvSpPr>
          <p:spPr>
            <a:xfrm>
              <a:off x="5632450" y="1365250"/>
              <a:ext cx="904875" cy="901700"/>
            </a:xfrm>
            <a:prstGeom prst="pi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grpSp>
      <p:grpSp>
        <p:nvGrpSpPr>
          <p:cNvPr id="459" name="Group 458"/>
          <p:cNvGrpSpPr/>
          <p:nvPr/>
        </p:nvGrpSpPr>
        <p:grpSpPr>
          <a:xfrm>
            <a:off x="1023323" y="4471589"/>
            <a:ext cx="474710" cy="439277"/>
            <a:chOff x="1740238" y="3340072"/>
            <a:chExt cx="443116" cy="423958"/>
          </a:xfrm>
        </p:grpSpPr>
        <p:grpSp>
          <p:nvGrpSpPr>
            <p:cNvPr id="460" name="Group 459"/>
            <p:cNvGrpSpPr/>
            <p:nvPr/>
          </p:nvGrpSpPr>
          <p:grpSpPr>
            <a:xfrm>
              <a:off x="1740238" y="3340072"/>
              <a:ext cx="443116" cy="423799"/>
              <a:chOff x="1252336" y="3335736"/>
              <a:chExt cx="341151" cy="220661"/>
            </a:xfrm>
          </p:grpSpPr>
          <p:sp>
            <p:nvSpPr>
              <p:cNvPr id="462" name="AutoShape 15"/>
              <p:cNvSpPr>
                <a:spLocks/>
              </p:cNvSpPr>
              <p:nvPr/>
            </p:nvSpPr>
            <p:spPr bwMode="auto">
              <a:xfrm>
                <a:off x="1252336" y="3367690"/>
                <a:ext cx="341150" cy="154062"/>
              </a:xfrm>
              <a:custGeom>
                <a:avLst/>
                <a:gdLst/>
                <a:ahLst/>
                <a:cxnLst/>
                <a:rect l="0" t="0" r="r" b="b"/>
                <a:pathLst>
                  <a:path w="21600" h="21600">
                    <a:moveTo>
                      <a:pt x="10800" y="6988"/>
                    </a:moveTo>
                    <a:cubicBezTo>
                      <a:pt x="5433" y="6988"/>
                      <a:pt x="0" y="4588"/>
                      <a:pt x="0" y="0"/>
                    </a:cubicBezTo>
                    <a:lnTo>
                      <a:pt x="0" y="20965"/>
                    </a:lnTo>
                    <a:cubicBezTo>
                      <a:pt x="0" y="21182"/>
                      <a:pt x="16" y="21393"/>
                      <a:pt x="40" y="21600"/>
                    </a:cubicBezTo>
                    <a:cubicBezTo>
                      <a:pt x="518" y="17427"/>
                      <a:pt x="5687" y="15247"/>
                      <a:pt x="10800" y="15247"/>
                    </a:cubicBezTo>
                    <a:cubicBezTo>
                      <a:pt x="15913" y="15247"/>
                      <a:pt x="21082" y="17427"/>
                      <a:pt x="21560" y="21600"/>
                    </a:cubicBezTo>
                    <a:cubicBezTo>
                      <a:pt x="21584" y="21393"/>
                      <a:pt x="21600" y="21182"/>
                      <a:pt x="21600" y="20965"/>
                    </a:cubicBezTo>
                    <a:lnTo>
                      <a:pt x="21600" y="0"/>
                    </a:lnTo>
                    <a:cubicBezTo>
                      <a:pt x="21600" y="4588"/>
                      <a:pt x="16167" y="6988"/>
                      <a:pt x="10800" y="6988"/>
                    </a:cubicBezTo>
                    <a:close/>
                    <a:moveTo>
                      <a:pt x="10800" y="6988"/>
                    </a:moveTo>
                  </a:path>
                </a:pathLst>
              </a:custGeom>
              <a:solidFill>
                <a:schemeClr val="accent1">
                  <a:lumMod val="75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463" name="AutoShape 18"/>
              <p:cNvSpPr>
                <a:spLocks/>
              </p:cNvSpPr>
              <p:nvPr/>
            </p:nvSpPr>
            <p:spPr bwMode="auto">
              <a:xfrm>
                <a:off x="1252337" y="3335736"/>
                <a:ext cx="341150" cy="81751"/>
              </a:xfrm>
              <a:custGeom>
                <a:avLst/>
                <a:gdLst/>
                <a:ahLst/>
                <a:cxnLst/>
                <a:rect l="0" t="0" r="r" b="b"/>
                <a:pathLst>
                  <a:path w="21600" h="21600">
                    <a:moveTo>
                      <a:pt x="21532" y="9466"/>
                    </a:moveTo>
                    <a:cubicBezTo>
                      <a:pt x="20895" y="3245"/>
                      <a:pt x="15819" y="0"/>
                      <a:pt x="10800" y="0"/>
                    </a:cubicBezTo>
                    <a:cubicBezTo>
                      <a:pt x="5781" y="0"/>
                      <a:pt x="705" y="3245"/>
                      <a:pt x="68" y="9466"/>
                    </a:cubicBezTo>
                    <a:cubicBezTo>
                      <a:pt x="24" y="9896"/>
                      <a:pt x="0" y="10341"/>
                      <a:pt x="0" y="10800"/>
                    </a:cubicBezTo>
                    <a:cubicBezTo>
                      <a:pt x="0" y="17891"/>
                      <a:pt x="5433" y="21600"/>
                      <a:pt x="10800" y="21600"/>
                    </a:cubicBezTo>
                    <a:cubicBezTo>
                      <a:pt x="16167" y="21600"/>
                      <a:pt x="21600" y="17891"/>
                      <a:pt x="21600" y="10800"/>
                    </a:cubicBezTo>
                    <a:cubicBezTo>
                      <a:pt x="21600" y="10341"/>
                      <a:pt x="21576" y="9896"/>
                      <a:pt x="21532" y="9466"/>
                    </a:cubicBezTo>
                    <a:close/>
                    <a:moveTo>
                      <a:pt x="21532" y="9466"/>
                    </a:moveTo>
                  </a:path>
                </a:pathLst>
              </a:custGeom>
              <a:solidFill>
                <a:schemeClr val="accent1">
                  <a:lumMod val="60000"/>
                  <a:lumOff val="40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464" name="AutoShape 19"/>
              <p:cNvSpPr>
                <a:spLocks/>
              </p:cNvSpPr>
              <p:nvPr/>
            </p:nvSpPr>
            <p:spPr bwMode="auto">
              <a:xfrm>
                <a:off x="1252336" y="3474646"/>
                <a:ext cx="341150" cy="81751"/>
              </a:xfrm>
              <a:custGeom>
                <a:avLst/>
                <a:gdLst/>
                <a:ahLst/>
                <a:cxnLst/>
                <a:rect l="0" t="0" r="r" b="b"/>
                <a:pathLst>
                  <a:path w="21600" h="21600">
                    <a:moveTo>
                      <a:pt x="21560" y="9818"/>
                    </a:moveTo>
                    <a:cubicBezTo>
                      <a:pt x="21082" y="3370"/>
                      <a:pt x="15913" y="0"/>
                      <a:pt x="10800" y="0"/>
                    </a:cubicBezTo>
                    <a:cubicBezTo>
                      <a:pt x="5687" y="0"/>
                      <a:pt x="518" y="3370"/>
                      <a:pt x="40" y="9818"/>
                    </a:cubicBezTo>
                    <a:cubicBezTo>
                      <a:pt x="16" y="10138"/>
                      <a:pt x="0" y="10464"/>
                      <a:pt x="0" y="10800"/>
                    </a:cubicBezTo>
                    <a:cubicBezTo>
                      <a:pt x="0" y="17891"/>
                      <a:pt x="5433" y="21600"/>
                      <a:pt x="10800" y="21600"/>
                    </a:cubicBezTo>
                    <a:cubicBezTo>
                      <a:pt x="16167" y="21600"/>
                      <a:pt x="21600" y="17891"/>
                      <a:pt x="21600" y="10800"/>
                    </a:cubicBezTo>
                    <a:cubicBezTo>
                      <a:pt x="21600" y="10464"/>
                      <a:pt x="21584" y="10138"/>
                      <a:pt x="21560" y="9818"/>
                    </a:cubicBezTo>
                    <a:close/>
                    <a:moveTo>
                      <a:pt x="21560" y="9818"/>
                    </a:moveTo>
                  </a:path>
                </a:pathLst>
              </a:custGeom>
              <a:solidFill>
                <a:srgbClr val="4F8E1E"/>
              </a:solidFill>
              <a:ln>
                <a:noFill/>
              </a:ln>
              <a:extLst/>
            </p:spPr>
            <p:txBody>
              <a:bodyPr lIns="0" tIns="0" rIns="0" bIns="0"/>
              <a:lstStyle/>
              <a:p>
                <a:pPr defTabSz="914361">
                  <a:defRPr/>
                </a:pPr>
                <a:endParaRPr lang="en-US" kern="0">
                  <a:solidFill>
                    <a:sysClr val="windowText" lastClr="000000"/>
                  </a:solidFill>
                  <a:cs typeface="Arial"/>
                </a:endParaRPr>
              </a:p>
            </p:txBody>
          </p:sp>
        </p:grpSp>
        <p:sp>
          <p:nvSpPr>
            <p:cNvPr id="461" name="TextBox 460"/>
            <p:cNvSpPr txBox="1"/>
            <p:nvPr/>
          </p:nvSpPr>
          <p:spPr>
            <a:xfrm>
              <a:off x="1740239" y="3533425"/>
              <a:ext cx="443115" cy="230605"/>
            </a:xfrm>
            <a:prstGeom prst="rect">
              <a:avLst/>
            </a:prstGeom>
          </p:spPr>
          <p:txBody>
            <a:bodyPr vert="horz" wrap="none" lIns="0" tIns="45720" rIns="0" bIns="45720" rtlCol="0">
              <a:noAutofit/>
            </a:bodyPr>
            <a:lstStyle/>
            <a:p>
              <a:pPr algn="ctr"/>
              <a:endParaRPr lang="en-US" sz="800" b="1" dirty="0">
                <a:solidFill>
                  <a:schemeClr val="bg2"/>
                </a:solidFill>
                <a:ea typeface="ヒラギノ角ゴ Pro W3" charset="-128"/>
                <a:cs typeface="Calibri"/>
              </a:endParaRPr>
            </a:p>
          </p:txBody>
        </p:sp>
      </p:grpSp>
      <p:sp>
        <p:nvSpPr>
          <p:cNvPr id="44" name="Rounded Rectangle 43"/>
          <p:cNvSpPr/>
          <p:nvPr/>
        </p:nvSpPr>
        <p:spPr>
          <a:xfrm>
            <a:off x="792970" y="4162283"/>
            <a:ext cx="507307" cy="606505"/>
          </a:xfrm>
          <a:prstGeom prst="roundRect">
            <a:avLst>
              <a:gd name="adj" fmla="val 5758"/>
            </a:avLst>
          </a:prstGeom>
          <a:solidFill>
            <a:srgbClr val="FFE2C6"/>
          </a:solidFill>
          <a:ln w="6350" cmpd="sng">
            <a:solidFill>
              <a:srgbClr val="4F8E1E"/>
            </a:solidFill>
          </a:ln>
          <a:effectLst/>
        </p:spPr>
        <p:style>
          <a:lnRef idx="1">
            <a:schemeClr val="accent1"/>
          </a:lnRef>
          <a:fillRef idx="3">
            <a:schemeClr val="accent1"/>
          </a:fillRef>
          <a:effectRef idx="2">
            <a:schemeClr val="accent1"/>
          </a:effectRef>
          <a:fontRef idx="minor">
            <a:schemeClr val="lt1"/>
          </a:fontRef>
        </p:style>
        <p:txBody>
          <a:bodyPr rtlCol="0" anchor="b"/>
          <a:lstStyle/>
          <a:p>
            <a:pPr algn="ctr"/>
            <a:r>
              <a:rPr lang="en-US" sz="900" b="1" dirty="0" smtClean="0">
                <a:solidFill>
                  <a:prstClr val="black">
                    <a:lumMod val="65000"/>
                    <a:lumOff val="35000"/>
                  </a:prstClr>
                </a:solidFill>
                <a:cs typeface="Calibri"/>
              </a:rPr>
              <a:t>ERP</a:t>
            </a:r>
            <a:endParaRPr lang="en-US" sz="900" b="1" dirty="0">
              <a:solidFill>
                <a:prstClr val="black">
                  <a:lumMod val="65000"/>
                  <a:lumOff val="35000"/>
                </a:prstClr>
              </a:solidFill>
              <a:cs typeface="Calibri"/>
            </a:endParaRPr>
          </a:p>
        </p:txBody>
      </p:sp>
      <p:grpSp>
        <p:nvGrpSpPr>
          <p:cNvPr id="47" name="Group 46"/>
          <p:cNvGrpSpPr/>
          <p:nvPr/>
        </p:nvGrpSpPr>
        <p:grpSpPr>
          <a:xfrm>
            <a:off x="849967" y="4231020"/>
            <a:ext cx="391882" cy="266221"/>
            <a:chOff x="3858333" y="1952339"/>
            <a:chExt cx="533791" cy="382916"/>
          </a:xfrm>
        </p:grpSpPr>
        <p:sp>
          <p:nvSpPr>
            <p:cNvPr id="48" name="Rectangle 47"/>
            <p:cNvSpPr/>
            <p:nvPr/>
          </p:nvSpPr>
          <p:spPr>
            <a:xfrm>
              <a:off x="3858333" y="1952339"/>
              <a:ext cx="524563" cy="381803"/>
            </a:xfrm>
            <a:prstGeom prst="rect">
              <a:avLst/>
            </a:prstGeom>
            <a:solidFill>
              <a:schemeClr val="accent1">
                <a:lumMod val="60000"/>
                <a:lumOff val="40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9" name="Rectangle 48"/>
            <p:cNvSpPr/>
            <p:nvPr/>
          </p:nvSpPr>
          <p:spPr>
            <a:xfrm>
              <a:off x="3858333" y="1952341"/>
              <a:ext cx="524563" cy="62612"/>
            </a:xfrm>
            <a:prstGeom prst="rect">
              <a:avLst/>
            </a:prstGeom>
            <a:solidFill>
              <a:schemeClr val="accent1">
                <a:lumMod val="75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0" name="Rectangle 49"/>
            <p:cNvSpPr/>
            <p:nvPr/>
          </p:nvSpPr>
          <p:spPr>
            <a:xfrm>
              <a:off x="3939660" y="2057401"/>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1" name="Rectangle 50"/>
            <p:cNvSpPr/>
            <p:nvPr/>
          </p:nvSpPr>
          <p:spPr>
            <a:xfrm>
              <a:off x="3939660" y="2119689"/>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2" name="Rectangle 51"/>
            <p:cNvSpPr/>
            <p:nvPr/>
          </p:nvSpPr>
          <p:spPr>
            <a:xfrm>
              <a:off x="3867561" y="1953452"/>
              <a:ext cx="524563" cy="381803"/>
            </a:xfrm>
            <a:prstGeom prst="rect">
              <a:avLst/>
            </a:prstGeom>
            <a:solidFill>
              <a:schemeClr val="accent1">
                <a:lumMod val="60000"/>
                <a:lumOff val="40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3" name="Rectangle 52"/>
            <p:cNvSpPr/>
            <p:nvPr/>
          </p:nvSpPr>
          <p:spPr>
            <a:xfrm>
              <a:off x="3867561" y="1953454"/>
              <a:ext cx="524563" cy="62612"/>
            </a:xfrm>
            <a:prstGeom prst="rect">
              <a:avLst/>
            </a:prstGeom>
            <a:solidFill>
              <a:schemeClr val="accent1">
                <a:lumMod val="75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4" name="Rectangle 53"/>
            <p:cNvSpPr/>
            <p:nvPr/>
          </p:nvSpPr>
          <p:spPr>
            <a:xfrm>
              <a:off x="3948888" y="2058514"/>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5" name="Rectangle 54"/>
            <p:cNvSpPr/>
            <p:nvPr/>
          </p:nvSpPr>
          <p:spPr>
            <a:xfrm>
              <a:off x="3948888" y="2120802"/>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6" name="Rectangle 55"/>
            <p:cNvSpPr/>
            <p:nvPr/>
          </p:nvSpPr>
          <p:spPr>
            <a:xfrm>
              <a:off x="3948888" y="2245034"/>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cxnSp>
          <p:nvCxnSpPr>
            <p:cNvPr id="57" name="Straight Connector 56"/>
            <p:cNvCxnSpPr/>
            <p:nvPr/>
          </p:nvCxnSpPr>
          <p:spPr>
            <a:xfrm>
              <a:off x="3867561" y="2203847"/>
              <a:ext cx="524563" cy="0"/>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465" name="Group 464"/>
          <p:cNvGrpSpPr/>
          <p:nvPr/>
        </p:nvGrpSpPr>
        <p:grpSpPr>
          <a:xfrm>
            <a:off x="1703020" y="5403370"/>
            <a:ext cx="474710" cy="439277"/>
            <a:chOff x="1740238" y="3340072"/>
            <a:chExt cx="443116" cy="423958"/>
          </a:xfrm>
        </p:grpSpPr>
        <p:grpSp>
          <p:nvGrpSpPr>
            <p:cNvPr id="466" name="Group 465"/>
            <p:cNvGrpSpPr/>
            <p:nvPr/>
          </p:nvGrpSpPr>
          <p:grpSpPr>
            <a:xfrm>
              <a:off x="1740238" y="3340072"/>
              <a:ext cx="443116" cy="423799"/>
              <a:chOff x="1252336" y="3335736"/>
              <a:chExt cx="341151" cy="220661"/>
            </a:xfrm>
          </p:grpSpPr>
          <p:sp>
            <p:nvSpPr>
              <p:cNvPr id="468" name="AutoShape 15"/>
              <p:cNvSpPr>
                <a:spLocks/>
              </p:cNvSpPr>
              <p:nvPr/>
            </p:nvSpPr>
            <p:spPr bwMode="auto">
              <a:xfrm>
                <a:off x="1252336" y="3367690"/>
                <a:ext cx="341150" cy="154062"/>
              </a:xfrm>
              <a:custGeom>
                <a:avLst/>
                <a:gdLst/>
                <a:ahLst/>
                <a:cxnLst/>
                <a:rect l="0" t="0" r="r" b="b"/>
                <a:pathLst>
                  <a:path w="21600" h="21600">
                    <a:moveTo>
                      <a:pt x="10800" y="6988"/>
                    </a:moveTo>
                    <a:cubicBezTo>
                      <a:pt x="5433" y="6988"/>
                      <a:pt x="0" y="4588"/>
                      <a:pt x="0" y="0"/>
                    </a:cubicBezTo>
                    <a:lnTo>
                      <a:pt x="0" y="20965"/>
                    </a:lnTo>
                    <a:cubicBezTo>
                      <a:pt x="0" y="21182"/>
                      <a:pt x="16" y="21393"/>
                      <a:pt x="40" y="21600"/>
                    </a:cubicBezTo>
                    <a:cubicBezTo>
                      <a:pt x="518" y="17427"/>
                      <a:pt x="5687" y="15247"/>
                      <a:pt x="10800" y="15247"/>
                    </a:cubicBezTo>
                    <a:cubicBezTo>
                      <a:pt x="15913" y="15247"/>
                      <a:pt x="21082" y="17427"/>
                      <a:pt x="21560" y="21600"/>
                    </a:cubicBezTo>
                    <a:cubicBezTo>
                      <a:pt x="21584" y="21393"/>
                      <a:pt x="21600" y="21182"/>
                      <a:pt x="21600" y="20965"/>
                    </a:cubicBezTo>
                    <a:lnTo>
                      <a:pt x="21600" y="0"/>
                    </a:lnTo>
                    <a:cubicBezTo>
                      <a:pt x="21600" y="4588"/>
                      <a:pt x="16167" y="6988"/>
                      <a:pt x="10800" y="6988"/>
                    </a:cubicBezTo>
                    <a:close/>
                    <a:moveTo>
                      <a:pt x="10800" y="6988"/>
                    </a:moveTo>
                  </a:path>
                </a:pathLst>
              </a:custGeom>
              <a:solidFill>
                <a:schemeClr val="accent1">
                  <a:lumMod val="75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469" name="AutoShape 18"/>
              <p:cNvSpPr>
                <a:spLocks/>
              </p:cNvSpPr>
              <p:nvPr/>
            </p:nvSpPr>
            <p:spPr bwMode="auto">
              <a:xfrm>
                <a:off x="1252337" y="3335736"/>
                <a:ext cx="341150" cy="81751"/>
              </a:xfrm>
              <a:custGeom>
                <a:avLst/>
                <a:gdLst/>
                <a:ahLst/>
                <a:cxnLst/>
                <a:rect l="0" t="0" r="r" b="b"/>
                <a:pathLst>
                  <a:path w="21600" h="21600">
                    <a:moveTo>
                      <a:pt x="21532" y="9466"/>
                    </a:moveTo>
                    <a:cubicBezTo>
                      <a:pt x="20895" y="3245"/>
                      <a:pt x="15819" y="0"/>
                      <a:pt x="10800" y="0"/>
                    </a:cubicBezTo>
                    <a:cubicBezTo>
                      <a:pt x="5781" y="0"/>
                      <a:pt x="705" y="3245"/>
                      <a:pt x="68" y="9466"/>
                    </a:cubicBezTo>
                    <a:cubicBezTo>
                      <a:pt x="24" y="9896"/>
                      <a:pt x="0" y="10341"/>
                      <a:pt x="0" y="10800"/>
                    </a:cubicBezTo>
                    <a:cubicBezTo>
                      <a:pt x="0" y="17891"/>
                      <a:pt x="5433" y="21600"/>
                      <a:pt x="10800" y="21600"/>
                    </a:cubicBezTo>
                    <a:cubicBezTo>
                      <a:pt x="16167" y="21600"/>
                      <a:pt x="21600" y="17891"/>
                      <a:pt x="21600" y="10800"/>
                    </a:cubicBezTo>
                    <a:cubicBezTo>
                      <a:pt x="21600" y="10341"/>
                      <a:pt x="21576" y="9896"/>
                      <a:pt x="21532" y="9466"/>
                    </a:cubicBezTo>
                    <a:close/>
                    <a:moveTo>
                      <a:pt x="21532" y="9466"/>
                    </a:moveTo>
                  </a:path>
                </a:pathLst>
              </a:custGeom>
              <a:solidFill>
                <a:schemeClr val="accent1">
                  <a:lumMod val="60000"/>
                  <a:lumOff val="40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470" name="AutoShape 19"/>
              <p:cNvSpPr>
                <a:spLocks/>
              </p:cNvSpPr>
              <p:nvPr/>
            </p:nvSpPr>
            <p:spPr bwMode="auto">
              <a:xfrm>
                <a:off x="1252336" y="3474646"/>
                <a:ext cx="341150" cy="81751"/>
              </a:xfrm>
              <a:custGeom>
                <a:avLst/>
                <a:gdLst/>
                <a:ahLst/>
                <a:cxnLst/>
                <a:rect l="0" t="0" r="r" b="b"/>
                <a:pathLst>
                  <a:path w="21600" h="21600">
                    <a:moveTo>
                      <a:pt x="21560" y="9818"/>
                    </a:moveTo>
                    <a:cubicBezTo>
                      <a:pt x="21082" y="3370"/>
                      <a:pt x="15913" y="0"/>
                      <a:pt x="10800" y="0"/>
                    </a:cubicBezTo>
                    <a:cubicBezTo>
                      <a:pt x="5687" y="0"/>
                      <a:pt x="518" y="3370"/>
                      <a:pt x="40" y="9818"/>
                    </a:cubicBezTo>
                    <a:cubicBezTo>
                      <a:pt x="16" y="10138"/>
                      <a:pt x="0" y="10464"/>
                      <a:pt x="0" y="10800"/>
                    </a:cubicBezTo>
                    <a:cubicBezTo>
                      <a:pt x="0" y="17891"/>
                      <a:pt x="5433" y="21600"/>
                      <a:pt x="10800" y="21600"/>
                    </a:cubicBezTo>
                    <a:cubicBezTo>
                      <a:pt x="16167" y="21600"/>
                      <a:pt x="21600" y="17891"/>
                      <a:pt x="21600" y="10800"/>
                    </a:cubicBezTo>
                    <a:cubicBezTo>
                      <a:pt x="21600" y="10464"/>
                      <a:pt x="21584" y="10138"/>
                      <a:pt x="21560" y="9818"/>
                    </a:cubicBezTo>
                    <a:close/>
                    <a:moveTo>
                      <a:pt x="21560" y="9818"/>
                    </a:moveTo>
                  </a:path>
                </a:pathLst>
              </a:custGeom>
              <a:solidFill>
                <a:srgbClr val="4F8E1E"/>
              </a:solidFill>
              <a:ln>
                <a:noFill/>
              </a:ln>
              <a:extLst/>
            </p:spPr>
            <p:txBody>
              <a:bodyPr lIns="0" tIns="0" rIns="0" bIns="0"/>
              <a:lstStyle/>
              <a:p>
                <a:pPr defTabSz="914361">
                  <a:defRPr/>
                </a:pPr>
                <a:endParaRPr lang="en-US" kern="0">
                  <a:solidFill>
                    <a:sysClr val="windowText" lastClr="000000"/>
                  </a:solidFill>
                  <a:cs typeface="Arial"/>
                </a:endParaRPr>
              </a:p>
            </p:txBody>
          </p:sp>
        </p:grpSp>
        <p:sp>
          <p:nvSpPr>
            <p:cNvPr id="467" name="TextBox 466"/>
            <p:cNvSpPr txBox="1"/>
            <p:nvPr/>
          </p:nvSpPr>
          <p:spPr>
            <a:xfrm>
              <a:off x="1740239" y="3533425"/>
              <a:ext cx="443115" cy="230605"/>
            </a:xfrm>
            <a:prstGeom prst="rect">
              <a:avLst/>
            </a:prstGeom>
          </p:spPr>
          <p:txBody>
            <a:bodyPr vert="horz" wrap="none" lIns="0" tIns="45720" rIns="0" bIns="45720" rtlCol="0">
              <a:noAutofit/>
            </a:bodyPr>
            <a:lstStyle/>
            <a:p>
              <a:pPr algn="ctr"/>
              <a:endParaRPr lang="en-US" sz="800" b="1" dirty="0">
                <a:solidFill>
                  <a:schemeClr val="bg2"/>
                </a:solidFill>
                <a:ea typeface="ヒラギノ角ゴ Pro W3" charset="-128"/>
                <a:cs typeface="Calibri"/>
              </a:endParaRPr>
            </a:p>
          </p:txBody>
        </p:sp>
      </p:grpSp>
      <p:sp>
        <p:nvSpPr>
          <p:cNvPr id="471" name="Rounded Rectangle 470"/>
          <p:cNvSpPr/>
          <p:nvPr/>
        </p:nvSpPr>
        <p:spPr>
          <a:xfrm>
            <a:off x="1472667" y="5094064"/>
            <a:ext cx="507307" cy="606505"/>
          </a:xfrm>
          <a:prstGeom prst="roundRect">
            <a:avLst>
              <a:gd name="adj" fmla="val 5758"/>
            </a:avLst>
          </a:prstGeom>
          <a:solidFill>
            <a:srgbClr val="FFE2C6"/>
          </a:solidFill>
          <a:ln w="6350" cmpd="sng">
            <a:solidFill>
              <a:srgbClr val="4F8E1E"/>
            </a:solidFill>
          </a:ln>
          <a:effectLst/>
        </p:spPr>
        <p:style>
          <a:lnRef idx="1">
            <a:schemeClr val="accent1"/>
          </a:lnRef>
          <a:fillRef idx="3">
            <a:schemeClr val="accent1"/>
          </a:fillRef>
          <a:effectRef idx="2">
            <a:schemeClr val="accent1"/>
          </a:effectRef>
          <a:fontRef idx="minor">
            <a:schemeClr val="lt1"/>
          </a:fontRef>
        </p:style>
        <p:txBody>
          <a:bodyPr rtlCol="0" anchor="b"/>
          <a:lstStyle/>
          <a:p>
            <a:pPr algn="ctr"/>
            <a:r>
              <a:rPr lang="en-US" sz="900" b="1" dirty="0" smtClean="0">
                <a:solidFill>
                  <a:prstClr val="black">
                    <a:lumMod val="65000"/>
                    <a:lumOff val="35000"/>
                  </a:prstClr>
                </a:solidFill>
                <a:cs typeface="Calibri"/>
              </a:rPr>
              <a:t>CRM</a:t>
            </a:r>
            <a:endParaRPr lang="en-US" sz="900" b="1" dirty="0">
              <a:solidFill>
                <a:prstClr val="black">
                  <a:lumMod val="65000"/>
                  <a:lumOff val="35000"/>
                </a:prstClr>
              </a:solidFill>
              <a:cs typeface="Calibri"/>
            </a:endParaRPr>
          </a:p>
        </p:txBody>
      </p:sp>
      <p:grpSp>
        <p:nvGrpSpPr>
          <p:cNvPr id="472" name="Group 471"/>
          <p:cNvGrpSpPr/>
          <p:nvPr/>
        </p:nvGrpSpPr>
        <p:grpSpPr>
          <a:xfrm>
            <a:off x="1529664" y="5162801"/>
            <a:ext cx="391882" cy="266221"/>
            <a:chOff x="3858333" y="1952339"/>
            <a:chExt cx="533791" cy="382916"/>
          </a:xfrm>
        </p:grpSpPr>
        <p:sp>
          <p:nvSpPr>
            <p:cNvPr id="473" name="Rectangle 472"/>
            <p:cNvSpPr/>
            <p:nvPr/>
          </p:nvSpPr>
          <p:spPr>
            <a:xfrm>
              <a:off x="3858333" y="1952339"/>
              <a:ext cx="524563" cy="381803"/>
            </a:xfrm>
            <a:prstGeom prst="rect">
              <a:avLst/>
            </a:prstGeom>
            <a:solidFill>
              <a:schemeClr val="accent1">
                <a:lumMod val="60000"/>
                <a:lumOff val="40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74" name="Rectangle 473"/>
            <p:cNvSpPr/>
            <p:nvPr/>
          </p:nvSpPr>
          <p:spPr>
            <a:xfrm>
              <a:off x="3858333" y="1952341"/>
              <a:ext cx="524563" cy="62612"/>
            </a:xfrm>
            <a:prstGeom prst="rect">
              <a:avLst/>
            </a:prstGeom>
            <a:solidFill>
              <a:schemeClr val="accent1">
                <a:lumMod val="75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75" name="Rectangle 474"/>
            <p:cNvSpPr/>
            <p:nvPr/>
          </p:nvSpPr>
          <p:spPr>
            <a:xfrm>
              <a:off x="3939660" y="2057401"/>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76" name="Rectangle 475"/>
            <p:cNvSpPr/>
            <p:nvPr/>
          </p:nvSpPr>
          <p:spPr>
            <a:xfrm>
              <a:off x="3939660" y="2119689"/>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77" name="Rectangle 476"/>
            <p:cNvSpPr/>
            <p:nvPr/>
          </p:nvSpPr>
          <p:spPr>
            <a:xfrm>
              <a:off x="3867561" y="1953452"/>
              <a:ext cx="524563" cy="381803"/>
            </a:xfrm>
            <a:prstGeom prst="rect">
              <a:avLst/>
            </a:prstGeom>
            <a:solidFill>
              <a:schemeClr val="accent1">
                <a:lumMod val="60000"/>
                <a:lumOff val="40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78" name="Rectangle 477"/>
            <p:cNvSpPr/>
            <p:nvPr/>
          </p:nvSpPr>
          <p:spPr>
            <a:xfrm>
              <a:off x="3867561" y="1953454"/>
              <a:ext cx="524563" cy="62612"/>
            </a:xfrm>
            <a:prstGeom prst="rect">
              <a:avLst/>
            </a:prstGeom>
            <a:solidFill>
              <a:schemeClr val="accent1">
                <a:lumMod val="75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79" name="Rectangle 478"/>
            <p:cNvSpPr/>
            <p:nvPr/>
          </p:nvSpPr>
          <p:spPr>
            <a:xfrm>
              <a:off x="3948888" y="2058514"/>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80" name="Rectangle 479"/>
            <p:cNvSpPr/>
            <p:nvPr/>
          </p:nvSpPr>
          <p:spPr>
            <a:xfrm>
              <a:off x="3948888" y="2120802"/>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81" name="Rectangle 480"/>
            <p:cNvSpPr/>
            <p:nvPr/>
          </p:nvSpPr>
          <p:spPr>
            <a:xfrm>
              <a:off x="3948888" y="2245034"/>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cxnSp>
          <p:nvCxnSpPr>
            <p:cNvPr id="482" name="Straight Connector 481"/>
            <p:cNvCxnSpPr/>
            <p:nvPr/>
          </p:nvCxnSpPr>
          <p:spPr>
            <a:xfrm>
              <a:off x="3867561" y="2203847"/>
              <a:ext cx="524563" cy="0"/>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483" name="Group 482"/>
          <p:cNvGrpSpPr/>
          <p:nvPr/>
        </p:nvGrpSpPr>
        <p:grpSpPr>
          <a:xfrm>
            <a:off x="2660759" y="5331151"/>
            <a:ext cx="474710" cy="439277"/>
            <a:chOff x="1740238" y="3340072"/>
            <a:chExt cx="443116" cy="423958"/>
          </a:xfrm>
        </p:grpSpPr>
        <p:grpSp>
          <p:nvGrpSpPr>
            <p:cNvPr id="484" name="Group 483"/>
            <p:cNvGrpSpPr/>
            <p:nvPr/>
          </p:nvGrpSpPr>
          <p:grpSpPr>
            <a:xfrm>
              <a:off x="1740238" y="3340072"/>
              <a:ext cx="443116" cy="423799"/>
              <a:chOff x="1252336" y="3335736"/>
              <a:chExt cx="341151" cy="220661"/>
            </a:xfrm>
          </p:grpSpPr>
          <p:sp>
            <p:nvSpPr>
              <p:cNvPr id="486" name="AutoShape 15"/>
              <p:cNvSpPr>
                <a:spLocks/>
              </p:cNvSpPr>
              <p:nvPr/>
            </p:nvSpPr>
            <p:spPr bwMode="auto">
              <a:xfrm>
                <a:off x="1252336" y="3367690"/>
                <a:ext cx="341150" cy="154062"/>
              </a:xfrm>
              <a:custGeom>
                <a:avLst/>
                <a:gdLst/>
                <a:ahLst/>
                <a:cxnLst/>
                <a:rect l="0" t="0" r="r" b="b"/>
                <a:pathLst>
                  <a:path w="21600" h="21600">
                    <a:moveTo>
                      <a:pt x="10800" y="6988"/>
                    </a:moveTo>
                    <a:cubicBezTo>
                      <a:pt x="5433" y="6988"/>
                      <a:pt x="0" y="4588"/>
                      <a:pt x="0" y="0"/>
                    </a:cubicBezTo>
                    <a:lnTo>
                      <a:pt x="0" y="20965"/>
                    </a:lnTo>
                    <a:cubicBezTo>
                      <a:pt x="0" y="21182"/>
                      <a:pt x="16" y="21393"/>
                      <a:pt x="40" y="21600"/>
                    </a:cubicBezTo>
                    <a:cubicBezTo>
                      <a:pt x="518" y="17427"/>
                      <a:pt x="5687" y="15247"/>
                      <a:pt x="10800" y="15247"/>
                    </a:cubicBezTo>
                    <a:cubicBezTo>
                      <a:pt x="15913" y="15247"/>
                      <a:pt x="21082" y="17427"/>
                      <a:pt x="21560" y="21600"/>
                    </a:cubicBezTo>
                    <a:cubicBezTo>
                      <a:pt x="21584" y="21393"/>
                      <a:pt x="21600" y="21182"/>
                      <a:pt x="21600" y="20965"/>
                    </a:cubicBezTo>
                    <a:lnTo>
                      <a:pt x="21600" y="0"/>
                    </a:lnTo>
                    <a:cubicBezTo>
                      <a:pt x="21600" y="4588"/>
                      <a:pt x="16167" y="6988"/>
                      <a:pt x="10800" y="6988"/>
                    </a:cubicBezTo>
                    <a:close/>
                    <a:moveTo>
                      <a:pt x="10800" y="6988"/>
                    </a:moveTo>
                  </a:path>
                </a:pathLst>
              </a:custGeom>
              <a:solidFill>
                <a:schemeClr val="accent1">
                  <a:lumMod val="75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487" name="AutoShape 18"/>
              <p:cNvSpPr>
                <a:spLocks/>
              </p:cNvSpPr>
              <p:nvPr/>
            </p:nvSpPr>
            <p:spPr bwMode="auto">
              <a:xfrm>
                <a:off x="1252337" y="3335736"/>
                <a:ext cx="341150" cy="81751"/>
              </a:xfrm>
              <a:custGeom>
                <a:avLst/>
                <a:gdLst/>
                <a:ahLst/>
                <a:cxnLst/>
                <a:rect l="0" t="0" r="r" b="b"/>
                <a:pathLst>
                  <a:path w="21600" h="21600">
                    <a:moveTo>
                      <a:pt x="21532" y="9466"/>
                    </a:moveTo>
                    <a:cubicBezTo>
                      <a:pt x="20895" y="3245"/>
                      <a:pt x="15819" y="0"/>
                      <a:pt x="10800" y="0"/>
                    </a:cubicBezTo>
                    <a:cubicBezTo>
                      <a:pt x="5781" y="0"/>
                      <a:pt x="705" y="3245"/>
                      <a:pt x="68" y="9466"/>
                    </a:cubicBezTo>
                    <a:cubicBezTo>
                      <a:pt x="24" y="9896"/>
                      <a:pt x="0" y="10341"/>
                      <a:pt x="0" y="10800"/>
                    </a:cubicBezTo>
                    <a:cubicBezTo>
                      <a:pt x="0" y="17891"/>
                      <a:pt x="5433" y="21600"/>
                      <a:pt x="10800" y="21600"/>
                    </a:cubicBezTo>
                    <a:cubicBezTo>
                      <a:pt x="16167" y="21600"/>
                      <a:pt x="21600" y="17891"/>
                      <a:pt x="21600" y="10800"/>
                    </a:cubicBezTo>
                    <a:cubicBezTo>
                      <a:pt x="21600" y="10341"/>
                      <a:pt x="21576" y="9896"/>
                      <a:pt x="21532" y="9466"/>
                    </a:cubicBezTo>
                    <a:close/>
                    <a:moveTo>
                      <a:pt x="21532" y="9466"/>
                    </a:moveTo>
                  </a:path>
                </a:pathLst>
              </a:custGeom>
              <a:solidFill>
                <a:schemeClr val="accent1">
                  <a:lumMod val="60000"/>
                  <a:lumOff val="40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488" name="AutoShape 19"/>
              <p:cNvSpPr>
                <a:spLocks/>
              </p:cNvSpPr>
              <p:nvPr/>
            </p:nvSpPr>
            <p:spPr bwMode="auto">
              <a:xfrm>
                <a:off x="1252336" y="3474646"/>
                <a:ext cx="341150" cy="81751"/>
              </a:xfrm>
              <a:custGeom>
                <a:avLst/>
                <a:gdLst/>
                <a:ahLst/>
                <a:cxnLst/>
                <a:rect l="0" t="0" r="r" b="b"/>
                <a:pathLst>
                  <a:path w="21600" h="21600">
                    <a:moveTo>
                      <a:pt x="21560" y="9818"/>
                    </a:moveTo>
                    <a:cubicBezTo>
                      <a:pt x="21082" y="3370"/>
                      <a:pt x="15913" y="0"/>
                      <a:pt x="10800" y="0"/>
                    </a:cubicBezTo>
                    <a:cubicBezTo>
                      <a:pt x="5687" y="0"/>
                      <a:pt x="518" y="3370"/>
                      <a:pt x="40" y="9818"/>
                    </a:cubicBezTo>
                    <a:cubicBezTo>
                      <a:pt x="16" y="10138"/>
                      <a:pt x="0" y="10464"/>
                      <a:pt x="0" y="10800"/>
                    </a:cubicBezTo>
                    <a:cubicBezTo>
                      <a:pt x="0" y="17891"/>
                      <a:pt x="5433" y="21600"/>
                      <a:pt x="10800" y="21600"/>
                    </a:cubicBezTo>
                    <a:cubicBezTo>
                      <a:pt x="16167" y="21600"/>
                      <a:pt x="21600" y="17891"/>
                      <a:pt x="21600" y="10800"/>
                    </a:cubicBezTo>
                    <a:cubicBezTo>
                      <a:pt x="21600" y="10464"/>
                      <a:pt x="21584" y="10138"/>
                      <a:pt x="21560" y="9818"/>
                    </a:cubicBezTo>
                    <a:close/>
                    <a:moveTo>
                      <a:pt x="21560" y="9818"/>
                    </a:moveTo>
                  </a:path>
                </a:pathLst>
              </a:custGeom>
              <a:solidFill>
                <a:srgbClr val="4F8E1E"/>
              </a:solidFill>
              <a:ln>
                <a:noFill/>
              </a:ln>
              <a:extLst/>
            </p:spPr>
            <p:txBody>
              <a:bodyPr lIns="0" tIns="0" rIns="0" bIns="0"/>
              <a:lstStyle/>
              <a:p>
                <a:pPr defTabSz="914361">
                  <a:defRPr/>
                </a:pPr>
                <a:endParaRPr lang="en-US" kern="0">
                  <a:solidFill>
                    <a:sysClr val="windowText" lastClr="000000"/>
                  </a:solidFill>
                  <a:cs typeface="Arial"/>
                </a:endParaRPr>
              </a:p>
            </p:txBody>
          </p:sp>
        </p:grpSp>
        <p:sp>
          <p:nvSpPr>
            <p:cNvPr id="485" name="TextBox 484"/>
            <p:cNvSpPr txBox="1"/>
            <p:nvPr/>
          </p:nvSpPr>
          <p:spPr>
            <a:xfrm>
              <a:off x="1740239" y="3533425"/>
              <a:ext cx="443115" cy="230605"/>
            </a:xfrm>
            <a:prstGeom prst="rect">
              <a:avLst/>
            </a:prstGeom>
          </p:spPr>
          <p:txBody>
            <a:bodyPr vert="horz" wrap="none" lIns="0" tIns="45720" rIns="0" bIns="45720" rtlCol="0">
              <a:noAutofit/>
            </a:bodyPr>
            <a:lstStyle/>
            <a:p>
              <a:pPr algn="ctr"/>
              <a:endParaRPr lang="en-US" sz="800" b="1" dirty="0">
                <a:solidFill>
                  <a:schemeClr val="bg2"/>
                </a:solidFill>
                <a:ea typeface="ヒラギノ角ゴ Pro W3" charset="-128"/>
                <a:cs typeface="Calibri"/>
              </a:endParaRPr>
            </a:p>
          </p:txBody>
        </p:sp>
      </p:grpSp>
      <p:sp>
        <p:nvSpPr>
          <p:cNvPr id="489" name="Rounded Rectangle 488"/>
          <p:cNvSpPr/>
          <p:nvPr/>
        </p:nvSpPr>
        <p:spPr>
          <a:xfrm>
            <a:off x="2430406" y="5021845"/>
            <a:ext cx="507307" cy="606505"/>
          </a:xfrm>
          <a:prstGeom prst="roundRect">
            <a:avLst>
              <a:gd name="adj" fmla="val 5758"/>
            </a:avLst>
          </a:prstGeom>
          <a:solidFill>
            <a:srgbClr val="FFE2C6"/>
          </a:solidFill>
          <a:ln w="6350" cmpd="sng">
            <a:solidFill>
              <a:srgbClr val="4F8E1E"/>
            </a:solidFill>
          </a:ln>
          <a:effectLst/>
        </p:spPr>
        <p:style>
          <a:lnRef idx="1">
            <a:schemeClr val="accent1"/>
          </a:lnRef>
          <a:fillRef idx="3">
            <a:schemeClr val="accent1"/>
          </a:fillRef>
          <a:effectRef idx="2">
            <a:schemeClr val="accent1"/>
          </a:effectRef>
          <a:fontRef idx="minor">
            <a:schemeClr val="lt1"/>
          </a:fontRef>
        </p:style>
        <p:txBody>
          <a:bodyPr rtlCol="0" anchor="b"/>
          <a:lstStyle/>
          <a:p>
            <a:pPr algn="ctr"/>
            <a:r>
              <a:rPr lang="en-US" sz="900" b="1" dirty="0" smtClean="0">
                <a:solidFill>
                  <a:prstClr val="black">
                    <a:lumMod val="65000"/>
                    <a:lumOff val="35000"/>
                  </a:prstClr>
                </a:solidFill>
                <a:cs typeface="Calibri"/>
              </a:rPr>
              <a:t>SCM</a:t>
            </a:r>
            <a:endParaRPr lang="en-US" sz="900" b="1" dirty="0">
              <a:solidFill>
                <a:prstClr val="black">
                  <a:lumMod val="65000"/>
                  <a:lumOff val="35000"/>
                </a:prstClr>
              </a:solidFill>
              <a:cs typeface="Calibri"/>
            </a:endParaRPr>
          </a:p>
        </p:txBody>
      </p:sp>
      <p:grpSp>
        <p:nvGrpSpPr>
          <p:cNvPr id="490" name="Group 489"/>
          <p:cNvGrpSpPr/>
          <p:nvPr/>
        </p:nvGrpSpPr>
        <p:grpSpPr>
          <a:xfrm>
            <a:off x="2487403" y="5090582"/>
            <a:ext cx="391882" cy="266221"/>
            <a:chOff x="3858333" y="1952339"/>
            <a:chExt cx="533791" cy="382916"/>
          </a:xfrm>
        </p:grpSpPr>
        <p:sp>
          <p:nvSpPr>
            <p:cNvPr id="491" name="Rectangle 490"/>
            <p:cNvSpPr/>
            <p:nvPr/>
          </p:nvSpPr>
          <p:spPr>
            <a:xfrm>
              <a:off x="3858333" y="1952339"/>
              <a:ext cx="524563" cy="381803"/>
            </a:xfrm>
            <a:prstGeom prst="rect">
              <a:avLst/>
            </a:prstGeom>
            <a:solidFill>
              <a:schemeClr val="accent1">
                <a:lumMod val="60000"/>
                <a:lumOff val="40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92" name="Rectangle 491"/>
            <p:cNvSpPr/>
            <p:nvPr/>
          </p:nvSpPr>
          <p:spPr>
            <a:xfrm>
              <a:off x="3858333" y="1952341"/>
              <a:ext cx="524563" cy="62612"/>
            </a:xfrm>
            <a:prstGeom prst="rect">
              <a:avLst/>
            </a:prstGeom>
            <a:solidFill>
              <a:schemeClr val="accent1">
                <a:lumMod val="75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93" name="Rectangle 492"/>
            <p:cNvSpPr/>
            <p:nvPr/>
          </p:nvSpPr>
          <p:spPr>
            <a:xfrm>
              <a:off x="3939660" y="2057401"/>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94" name="Rectangle 493"/>
            <p:cNvSpPr/>
            <p:nvPr/>
          </p:nvSpPr>
          <p:spPr>
            <a:xfrm>
              <a:off x="3939660" y="2119689"/>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95" name="Rectangle 494"/>
            <p:cNvSpPr/>
            <p:nvPr/>
          </p:nvSpPr>
          <p:spPr>
            <a:xfrm>
              <a:off x="3867561" y="1953452"/>
              <a:ext cx="524563" cy="381803"/>
            </a:xfrm>
            <a:prstGeom prst="rect">
              <a:avLst/>
            </a:prstGeom>
            <a:solidFill>
              <a:schemeClr val="accent1">
                <a:lumMod val="60000"/>
                <a:lumOff val="40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96" name="Rectangle 495"/>
            <p:cNvSpPr/>
            <p:nvPr/>
          </p:nvSpPr>
          <p:spPr>
            <a:xfrm>
              <a:off x="3867561" y="1953454"/>
              <a:ext cx="524563" cy="62612"/>
            </a:xfrm>
            <a:prstGeom prst="rect">
              <a:avLst/>
            </a:prstGeom>
            <a:solidFill>
              <a:schemeClr val="accent1">
                <a:lumMod val="75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97" name="Rectangle 496"/>
            <p:cNvSpPr/>
            <p:nvPr/>
          </p:nvSpPr>
          <p:spPr>
            <a:xfrm>
              <a:off x="3948888" y="2058514"/>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98" name="Rectangle 497"/>
            <p:cNvSpPr/>
            <p:nvPr/>
          </p:nvSpPr>
          <p:spPr>
            <a:xfrm>
              <a:off x="3948888" y="2120802"/>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99" name="Rectangle 498"/>
            <p:cNvSpPr/>
            <p:nvPr/>
          </p:nvSpPr>
          <p:spPr>
            <a:xfrm>
              <a:off x="3948888" y="2245034"/>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cxnSp>
          <p:nvCxnSpPr>
            <p:cNvPr id="500" name="Straight Connector 499"/>
            <p:cNvCxnSpPr/>
            <p:nvPr/>
          </p:nvCxnSpPr>
          <p:spPr>
            <a:xfrm>
              <a:off x="3867561" y="2203847"/>
              <a:ext cx="524563" cy="0"/>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501" name="Group 500"/>
          <p:cNvGrpSpPr/>
          <p:nvPr/>
        </p:nvGrpSpPr>
        <p:grpSpPr>
          <a:xfrm>
            <a:off x="780105" y="2988873"/>
            <a:ext cx="816379" cy="555349"/>
            <a:chOff x="2124761" y="2853340"/>
            <a:chExt cx="816379" cy="555349"/>
          </a:xfrm>
        </p:grpSpPr>
        <p:sp>
          <p:nvSpPr>
            <p:cNvPr id="502" name="Rectangle 501"/>
            <p:cNvSpPr/>
            <p:nvPr/>
          </p:nvSpPr>
          <p:spPr>
            <a:xfrm>
              <a:off x="2128578" y="2853340"/>
              <a:ext cx="812562" cy="555349"/>
            </a:xfrm>
            <a:prstGeom prst="rect">
              <a:avLst/>
            </a:prstGeom>
            <a:solidFill>
              <a:schemeClr val="accent1">
                <a:lumMod val="60000"/>
                <a:lumOff val="40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03" name="Rectangle 502"/>
            <p:cNvSpPr/>
            <p:nvPr/>
          </p:nvSpPr>
          <p:spPr>
            <a:xfrm>
              <a:off x="2128578" y="2853341"/>
              <a:ext cx="812562" cy="91072"/>
            </a:xfrm>
            <a:prstGeom prst="rect">
              <a:avLst/>
            </a:prstGeom>
            <a:solidFill>
              <a:schemeClr val="accent1">
                <a:lumMod val="75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04" name="Rectangle 503"/>
            <p:cNvSpPr/>
            <p:nvPr/>
          </p:nvSpPr>
          <p:spPr>
            <a:xfrm>
              <a:off x="2199225" y="2998077"/>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cxnSp>
          <p:nvCxnSpPr>
            <p:cNvPr id="505" name="Straight Connector 504"/>
            <p:cNvCxnSpPr/>
            <p:nvPr/>
          </p:nvCxnSpPr>
          <p:spPr>
            <a:xfrm>
              <a:off x="2124761" y="3300149"/>
              <a:ext cx="812562" cy="0"/>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06" name="Rectangle 505"/>
            <p:cNvSpPr/>
            <p:nvPr/>
          </p:nvSpPr>
          <p:spPr>
            <a:xfrm>
              <a:off x="2564899" y="2997193"/>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07" name="Rectangle 506"/>
            <p:cNvSpPr/>
            <p:nvPr/>
          </p:nvSpPr>
          <p:spPr>
            <a:xfrm>
              <a:off x="2338549" y="2998079"/>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08" name="Rectangle 507"/>
            <p:cNvSpPr/>
            <p:nvPr/>
          </p:nvSpPr>
          <p:spPr>
            <a:xfrm>
              <a:off x="2136018" y="3306373"/>
              <a:ext cx="794955" cy="92743"/>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09" name="Rectangle 508"/>
            <p:cNvSpPr/>
            <p:nvPr/>
          </p:nvSpPr>
          <p:spPr>
            <a:xfrm>
              <a:off x="2564899" y="3173644"/>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10" name="Rectangle 509"/>
            <p:cNvSpPr/>
            <p:nvPr/>
          </p:nvSpPr>
          <p:spPr>
            <a:xfrm>
              <a:off x="2746894" y="3173644"/>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cxnSp>
          <p:nvCxnSpPr>
            <p:cNvPr id="511" name="Straight Connector 510"/>
            <p:cNvCxnSpPr>
              <a:stCxn id="507" idx="3"/>
              <a:endCxn id="506" idx="1"/>
            </p:cNvCxnSpPr>
            <p:nvPr/>
          </p:nvCxnSpPr>
          <p:spPr>
            <a:xfrm flipV="1">
              <a:off x="2434345" y="3029634"/>
              <a:ext cx="130554" cy="885"/>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12" name="Straight Connector 511"/>
            <p:cNvCxnSpPr>
              <a:stCxn id="507" idx="3"/>
              <a:endCxn id="516" idx="1"/>
            </p:cNvCxnSpPr>
            <p:nvPr/>
          </p:nvCxnSpPr>
          <p:spPr>
            <a:xfrm>
              <a:off x="2434345" y="3030519"/>
              <a:ext cx="130554" cy="87340"/>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13" name="Straight Connector 512"/>
            <p:cNvCxnSpPr>
              <a:stCxn id="507" idx="3"/>
            </p:cNvCxnSpPr>
            <p:nvPr/>
          </p:nvCxnSpPr>
          <p:spPr>
            <a:xfrm>
              <a:off x="2434345" y="3030519"/>
              <a:ext cx="130554" cy="174554"/>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14" name="Straight Connector 513"/>
            <p:cNvCxnSpPr>
              <a:stCxn id="509" idx="3"/>
              <a:endCxn id="510" idx="1"/>
            </p:cNvCxnSpPr>
            <p:nvPr/>
          </p:nvCxnSpPr>
          <p:spPr>
            <a:xfrm>
              <a:off x="2660694" y="3206084"/>
              <a:ext cx="86199" cy="0"/>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15" name="Straight Connector 514"/>
            <p:cNvCxnSpPr>
              <a:stCxn id="509" idx="0"/>
              <a:endCxn id="506" idx="2"/>
            </p:cNvCxnSpPr>
            <p:nvPr/>
          </p:nvCxnSpPr>
          <p:spPr>
            <a:xfrm flipV="1">
              <a:off x="2612797" y="3062074"/>
              <a:ext cx="0" cy="111569"/>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16" name="Rectangle 515"/>
            <p:cNvSpPr/>
            <p:nvPr/>
          </p:nvSpPr>
          <p:spPr>
            <a:xfrm>
              <a:off x="2564899" y="3085418"/>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grpSp>
      <p:grpSp>
        <p:nvGrpSpPr>
          <p:cNvPr id="517" name="Group 516"/>
          <p:cNvGrpSpPr/>
          <p:nvPr/>
        </p:nvGrpSpPr>
        <p:grpSpPr>
          <a:xfrm>
            <a:off x="2255146" y="3496921"/>
            <a:ext cx="816379" cy="555349"/>
            <a:chOff x="2124761" y="2853340"/>
            <a:chExt cx="816379" cy="555349"/>
          </a:xfrm>
        </p:grpSpPr>
        <p:sp>
          <p:nvSpPr>
            <p:cNvPr id="518" name="Rectangle 517"/>
            <p:cNvSpPr/>
            <p:nvPr/>
          </p:nvSpPr>
          <p:spPr>
            <a:xfrm>
              <a:off x="2128578" y="2853340"/>
              <a:ext cx="812562" cy="555349"/>
            </a:xfrm>
            <a:prstGeom prst="rect">
              <a:avLst/>
            </a:prstGeom>
            <a:solidFill>
              <a:schemeClr val="accent1">
                <a:lumMod val="60000"/>
                <a:lumOff val="40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19" name="Rectangle 518"/>
            <p:cNvSpPr/>
            <p:nvPr/>
          </p:nvSpPr>
          <p:spPr>
            <a:xfrm>
              <a:off x="2128578" y="2853341"/>
              <a:ext cx="812562" cy="91072"/>
            </a:xfrm>
            <a:prstGeom prst="rect">
              <a:avLst/>
            </a:prstGeom>
            <a:solidFill>
              <a:schemeClr val="accent1">
                <a:lumMod val="75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20" name="Rectangle 519"/>
            <p:cNvSpPr/>
            <p:nvPr/>
          </p:nvSpPr>
          <p:spPr>
            <a:xfrm>
              <a:off x="2199225" y="2998077"/>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cxnSp>
          <p:nvCxnSpPr>
            <p:cNvPr id="521" name="Straight Connector 520"/>
            <p:cNvCxnSpPr/>
            <p:nvPr/>
          </p:nvCxnSpPr>
          <p:spPr>
            <a:xfrm>
              <a:off x="2124761" y="3300149"/>
              <a:ext cx="812562" cy="0"/>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22" name="Rectangle 521"/>
            <p:cNvSpPr/>
            <p:nvPr/>
          </p:nvSpPr>
          <p:spPr>
            <a:xfrm>
              <a:off x="2564899" y="2997193"/>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23" name="Rectangle 522"/>
            <p:cNvSpPr/>
            <p:nvPr/>
          </p:nvSpPr>
          <p:spPr>
            <a:xfrm>
              <a:off x="2338549" y="2998079"/>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24" name="Rectangle 523"/>
            <p:cNvSpPr/>
            <p:nvPr/>
          </p:nvSpPr>
          <p:spPr>
            <a:xfrm>
              <a:off x="2136018" y="3306373"/>
              <a:ext cx="794955" cy="92743"/>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25" name="Rectangle 524"/>
            <p:cNvSpPr/>
            <p:nvPr/>
          </p:nvSpPr>
          <p:spPr>
            <a:xfrm>
              <a:off x="2564899" y="3173644"/>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26" name="Rectangle 525"/>
            <p:cNvSpPr/>
            <p:nvPr/>
          </p:nvSpPr>
          <p:spPr>
            <a:xfrm>
              <a:off x="2746894" y="3173644"/>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cxnSp>
          <p:nvCxnSpPr>
            <p:cNvPr id="527" name="Straight Connector 526"/>
            <p:cNvCxnSpPr>
              <a:stCxn id="523" idx="3"/>
              <a:endCxn id="522" idx="1"/>
            </p:cNvCxnSpPr>
            <p:nvPr/>
          </p:nvCxnSpPr>
          <p:spPr>
            <a:xfrm flipV="1">
              <a:off x="2434345" y="3029634"/>
              <a:ext cx="130554" cy="885"/>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28" name="Straight Connector 527"/>
            <p:cNvCxnSpPr>
              <a:stCxn id="523" idx="3"/>
              <a:endCxn id="532" idx="1"/>
            </p:cNvCxnSpPr>
            <p:nvPr/>
          </p:nvCxnSpPr>
          <p:spPr>
            <a:xfrm>
              <a:off x="2434345" y="3030519"/>
              <a:ext cx="130554" cy="87340"/>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29" name="Straight Connector 528"/>
            <p:cNvCxnSpPr>
              <a:stCxn id="523" idx="3"/>
            </p:cNvCxnSpPr>
            <p:nvPr/>
          </p:nvCxnSpPr>
          <p:spPr>
            <a:xfrm>
              <a:off x="2434345" y="3030519"/>
              <a:ext cx="130554" cy="174554"/>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30" name="Straight Connector 529"/>
            <p:cNvCxnSpPr>
              <a:stCxn id="525" idx="3"/>
              <a:endCxn id="526" idx="1"/>
            </p:cNvCxnSpPr>
            <p:nvPr/>
          </p:nvCxnSpPr>
          <p:spPr>
            <a:xfrm>
              <a:off x="2660694" y="3206084"/>
              <a:ext cx="86199" cy="0"/>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31" name="Straight Connector 530"/>
            <p:cNvCxnSpPr>
              <a:stCxn id="525" idx="0"/>
              <a:endCxn id="522" idx="2"/>
            </p:cNvCxnSpPr>
            <p:nvPr/>
          </p:nvCxnSpPr>
          <p:spPr>
            <a:xfrm flipV="1">
              <a:off x="2612797" y="3062074"/>
              <a:ext cx="0" cy="111569"/>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32" name="Rectangle 531"/>
            <p:cNvSpPr/>
            <p:nvPr/>
          </p:nvSpPr>
          <p:spPr>
            <a:xfrm>
              <a:off x="2564899" y="3085418"/>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grpSp>
      <p:grpSp>
        <p:nvGrpSpPr>
          <p:cNvPr id="568" name="Group 567"/>
          <p:cNvGrpSpPr/>
          <p:nvPr/>
        </p:nvGrpSpPr>
        <p:grpSpPr>
          <a:xfrm>
            <a:off x="3665199" y="3471199"/>
            <a:ext cx="1114600" cy="893067"/>
            <a:chOff x="4983234" y="3050739"/>
            <a:chExt cx="1114600" cy="893067"/>
          </a:xfrm>
        </p:grpSpPr>
        <p:sp>
          <p:nvSpPr>
            <p:cNvPr id="557" name="Rounded Rectangle 556"/>
            <p:cNvSpPr/>
            <p:nvPr/>
          </p:nvSpPr>
          <p:spPr>
            <a:xfrm>
              <a:off x="4983234" y="3050739"/>
              <a:ext cx="1114600" cy="893067"/>
            </a:xfrm>
            <a:prstGeom prst="roundRect">
              <a:avLst>
                <a:gd name="adj" fmla="val 5758"/>
              </a:avLst>
            </a:prstGeom>
            <a:solidFill>
              <a:srgbClr val="FFE2C6"/>
            </a:solidFill>
            <a:ln w="6350" cmpd="sng">
              <a:solidFill>
                <a:srgbClr val="4F8E1E"/>
              </a:solidFill>
            </a:ln>
            <a:effectLst/>
          </p:spPr>
          <p:style>
            <a:lnRef idx="1">
              <a:schemeClr val="accent1"/>
            </a:lnRef>
            <a:fillRef idx="3">
              <a:schemeClr val="accent1"/>
            </a:fillRef>
            <a:effectRef idx="2">
              <a:schemeClr val="accent1"/>
            </a:effectRef>
            <a:fontRef idx="minor">
              <a:schemeClr val="lt1"/>
            </a:fontRef>
          </p:style>
          <p:txBody>
            <a:bodyPr rtlCol="0" anchor="b"/>
            <a:lstStyle/>
            <a:p>
              <a:pPr algn="ctr"/>
              <a:r>
                <a:rPr lang="en-US" sz="900" b="1" dirty="0" smtClean="0">
                  <a:solidFill>
                    <a:prstClr val="black">
                      <a:lumMod val="65000"/>
                      <a:lumOff val="35000"/>
                    </a:prstClr>
                  </a:solidFill>
                  <a:cs typeface="Calibri"/>
                </a:rPr>
                <a:t>MDM</a:t>
              </a:r>
              <a:endParaRPr lang="en-US" sz="900" b="1" dirty="0">
                <a:solidFill>
                  <a:prstClr val="black">
                    <a:lumMod val="65000"/>
                    <a:lumOff val="35000"/>
                  </a:prstClr>
                </a:solidFill>
                <a:cs typeface="Calibri"/>
              </a:endParaRPr>
            </a:p>
          </p:txBody>
        </p:sp>
        <p:grpSp>
          <p:nvGrpSpPr>
            <p:cNvPr id="533" name="Group 532"/>
            <p:cNvGrpSpPr/>
            <p:nvPr/>
          </p:nvGrpSpPr>
          <p:grpSpPr>
            <a:xfrm>
              <a:off x="5305523" y="3119534"/>
              <a:ext cx="474710" cy="322372"/>
              <a:chOff x="1740238" y="3340072"/>
              <a:chExt cx="443116" cy="423958"/>
            </a:xfrm>
          </p:grpSpPr>
          <p:grpSp>
            <p:nvGrpSpPr>
              <p:cNvPr id="534" name="Group 533"/>
              <p:cNvGrpSpPr/>
              <p:nvPr/>
            </p:nvGrpSpPr>
            <p:grpSpPr>
              <a:xfrm>
                <a:off x="1740238" y="3340072"/>
                <a:ext cx="443116" cy="423799"/>
                <a:chOff x="1252336" y="3335736"/>
                <a:chExt cx="341151" cy="220661"/>
              </a:xfrm>
            </p:grpSpPr>
            <p:sp>
              <p:nvSpPr>
                <p:cNvPr id="536" name="AutoShape 15"/>
                <p:cNvSpPr>
                  <a:spLocks/>
                </p:cNvSpPr>
                <p:nvPr/>
              </p:nvSpPr>
              <p:spPr bwMode="auto">
                <a:xfrm>
                  <a:off x="1252336" y="3367690"/>
                  <a:ext cx="341150" cy="154062"/>
                </a:xfrm>
                <a:custGeom>
                  <a:avLst/>
                  <a:gdLst/>
                  <a:ahLst/>
                  <a:cxnLst/>
                  <a:rect l="0" t="0" r="r" b="b"/>
                  <a:pathLst>
                    <a:path w="21600" h="21600">
                      <a:moveTo>
                        <a:pt x="10800" y="6988"/>
                      </a:moveTo>
                      <a:cubicBezTo>
                        <a:pt x="5433" y="6988"/>
                        <a:pt x="0" y="4588"/>
                        <a:pt x="0" y="0"/>
                      </a:cubicBezTo>
                      <a:lnTo>
                        <a:pt x="0" y="20965"/>
                      </a:lnTo>
                      <a:cubicBezTo>
                        <a:pt x="0" y="21182"/>
                        <a:pt x="16" y="21393"/>
                        <a:pt x="40" y="21600"/>
                      </a:cubicBezTo>
                      <a:cubicBezTo>
                        <a:pt x="518" y="17427"/>
                        <a:pt x="5687" y="15247"/>
                        <a:pt x="10800" y="15247"/>
                      </a:cubicBezTo>
                      <a:cubicBezTo>
                        <a:pt x="15913" y="15247"/>
                        <a:pt x="21082" y="17427"/>
                        <a:pt x="21560" y="21600"/>
                      </a:cubicBezTo>
                      <a:cubicBezTo>
                        <a:pt x="21584" y="21393"/>
                        <a:pt x="21600" y="21182"/>
                        <a:pt x="21600" y="20965"/>
                      </a:cubicBezTo>
                      <a:lnTo>
                        <a:pt x="21600" y="0"/>
                      </a:lnTo>
                      <a:cubicBezTo>
                        <a:pt x="21600" y="4588"/>
                        <a:pt x="16167" y="6988"/>
                        <a:pt x="10800" y="6988"/>
                      </a:cubicBezTo>
                      <a:close/>
                      <a:moveTo>
                        <a:pt x="10800" y="6988"/>
                      </a:moveTo>
                    </a:path>
                  </a:pathLst>
                </a:custGeom>
                <a:solidFill>
                  <a:schemeClr val="accent1">
                    <a:lumMod val="75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537" name="AutoShape 18"/>
                <p:cNvSpPr>
                  <a:spLocks/>
                </p:cNvSpPr>
                <p:nvPr/>
              </p:nvSpPr>
              <p:spPr bwMode="auto">
                <a:xfrm>
                  <a:off x="1252337" y="3335736"/>
                  <a:ext cx="341150" cy="81751"/>
                </a:xfrm>
                <a:custGeom>
                  <a:avLst/>
                  <a:gdLst/>
                  <a:ahLst/>
                  <a:cxnLst/>
                  <a:rect l="0" t="0" r="r" b="b"/>
                  <a:pathLst>
                    <a:path w="21600" h="21600">
                      <a:moveTo>
                        <a:pt x="21532" y="9466"/>
                      </a:moveTo>
                      <a:cubicBezTo>
                        <a:pt x="20895" y="3245"/>
                        <a:pt x="15819" y="0"/>
                        <a:pt x="10800" y="0"/>
                      </a:cubicBezTo>
                      <a:cubicBezTo>
                        <a:pt x="5781" y="0"/>
                        <a:pt x="705" y="3245"/>
                        <a:pt x="68" y="9466"/>
                      </a:cubicBezTo>
                      <a:cubicBezTo>
                        <a:pt x="24" y="9896"/>
                        <a:pt x="0" y="10341"/>
                        <a:pt x="0" y="10800"/>
                      </a:cubicBezTo>
                      <a:cubicBezTo>
                        <a:pt x="0" y="17891"/>
                        <a:pt x="5433" y="21600"/>
                        <a:pt x="10800" y="21600"/>
                      </a:cubicBezTo>
                      <a:cubicBezTo>
                        <a:pt x="16167" y="21600"/>
                        <a:pt x="21600" y="17891"/>
                        <a:pt x="21600" y="10800"/>
                      </a:cubicBezTo>
                      <a:cubicBezTo>
                        <a:pt x="21600" y="10341"/>
                        <a:pt x="21576" y="9896"/>
                        <a:pt x="21532" y="9466"/>
                      </a:cubicBezTo>
                      <a:close/>
                      <a:moveTo>
                        <a:pt x="21532" y="9466"/>
                      </a:moveTo>
                    </a:path>
                  </a:pathLst>
                </a:custGeom>
                <a:solidFill>
                  <a:schemeClr val="accent1">
                    <a:lumMod val="60000"/>
                    <a:lumOff val="40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538" name="AutoShape 19"/>
                <p:cNvSpPr>
                  <a:spLocks/>
                </p:cNvSpPr>
                <p:nvPr/>
              </p:nvSpPr>
              <p:spPr bwMode="auto">
                <a:xfrm>
                  <a:off x="1252336" y="3474646"/>
                  <a:ext cx="341150" cy="81751"/>
                </a:xfrm>
                <a:custGeom>
                  <a:avLst/>
                  <a:gdLst/>
                  <a:ahLst/>
                  <a:cxnLst/>
                  <a:rect l="0" t="0" r="r" b="b"/>
                  <a:pathLst>
                    <a:path w="21600" h="21600">
                      <a:moveTo>
                        <a:pt x="21560" y="9818"/>
                      </a:moveTo>
                      <a:cubicBezTo>
                        <a:pt x="21082" y="3370"/>
                        <a:pt x="15913" y="0"/>
                        <a:pt x="10800" y="0"/>
                      </a:cubicBezTo>
                      <a:cubicBezTo>
                        <a:pt x="5687" y="0"/>
                        <a:pt x="518" y="3370"/>
                        <a:pt x="40" y="9818"/>
                      </a:cubicBezTo>
                      <a:cubicBezTo>
                        <a:pt x="16" y="10138"/>
                        <a:pt x="0" y="10464"/>
                        <a:pt x="0" y="10800"/>
                      </a:cubicBezTo>
                      <a:cubicBezTo>
                        <a:pt x="0" y="17891"/>
                        <a:pt x="5433" y="21600"/>
                        <a:pt x="10800" y="21600"/>
                      </a:cubicBezTo>
                      <a:cubicBezTo>
                        <a:pt x="16167" y="21600"/>
                        <a:pt x="21600" y="17891"/>
                        <a:pt x="21600" y="10800"/>
                      </a:cubicBezTo>
                      <a:cubicBezTo>
                        <a:pt x="21600" y="10464"/>
                        <a:pt x="21584" y="10138"/>
                        <a:pt x="21560" y="9818"/>
                      </a:cubicBezTo>
                      <a:close/>
                      <a:moveTo>
                        <a:pt x="21560" y="9818"/>
                      </a:moveTo>
                    </a:path>
                  </a:pathLst>
                </a:custGeom>
                <a:solidFill>
                  <a:srgbClr val="4F8E1E"/>
                </a:solidFill>
                <a:ln>
                  <a:noFill/>
                </a:ln>
                <a:extLst/>
              </p:spPr>
              <p:txBody>
                <a:bodyPr lIns="0" tIns="0" rIns="0" bIns="0"/>
                <a:lstStyle/>
                <a:p>
                  <a:pPr defTabSz="914361">
                    <a:defRPr/>
                  </a:pPr>
                  <a:endParaRPr lang="en-US" kern="0">
                    <a:solidFill>
                      <a:sysClr val="windowText" lastClr="000000"/>
                    </a:solidFill>
                    <a:cs typeface="Arial"/>
                  </a:endParaRPr>
                </a:p>
              </p:txBody>
            </p:sp>
          </p:grpSp>
          <p:sp>
            <p:nvSpPr>
              <p:cNvPr id="535" name="TextBox 534"/>
              <p:cNvSpPr txBox="1"/>
              <p:nvPr/>
            </p:nvSpPr>
            <p:spPr>
              <a:xfrm>
                <a:off x="1740239" y="3533425"/>
                <a:ext cx="443115" cy="230605"/>
              </a:xfrm>
              <a:prstGeom prst="rect">
                <a:avLst/>
              </a:prstGeom>
            </p:spPr>
            <p:txBody>
              <a:bodyPr vert="horz" wrap="none" lIns="0" tIns="45720" rIns="0" bIns="45720" rtlCol="0">
                <a:noAutofit/>
              </a:bodyPr>
              <a:lstStyle/>
              <a:p>
                <a:pPr algn="ctr"/>
                <a:endParaRPr lang="en-US" sz="800" b="1" dirty="0">
                  <a:solidFill>
                    <a:schemeClr val="bg2"/>
                  </a:solidFill>
                  <a:ea typeface="ヒラギノ角ゴ Pro W3" charset="-128"/>
                  <a:cs typeface="Calibri"/>
                </a:endParaRPr>
              </a:p>
            </p:txBody>
          </p:sp>
        </p:grpSp>
        <p:grpSp>
          <p:nvGrpSpPr>
            <p:cNvPr id="539" name="Group 538"/>
            <p:cNvGrpSpPr/>
            <p:nvPr/>
          </p:nvGrpSpPr>
          <p:grpSpPr>
            <a:xfrm>
              <a:off x="5063341" y="3496047"/>
              <a:ext cx="271669" cy="196586"/>
              <a:chOff x="1740238" y="3340072"/>
              <a:chExt cx="443116" cy="423958"/>
            </a:xfrm>
          </p:grpSpPr>
          <p:grpSp>
            <p:nvGrpSpPr>
              <p:cNvPr id="540" name="Group 539"/>
              <p:cNvGrpSpPr/>
              <p:nvPr/>
            </p:nvGrpSpPr>
            <p:grpSpPr>
              <a:xfrm>
                <a:off x="1740238" y="3340072"/>
                <a:ext cx="443116" cy="423799"/>
                <a:chOff x="1252336" y="3335736"/>
                <a:chExt cx="341151" cy="220661"/>
              </a:xfrm>
            </p:grpSpPr>
            <p:sp>
              <p:nvSpPr>
                <p:cNvPr id="542" name="AutoShape 15"/>
                <p:cNvSpPr>
                  <a:spLocks/>
                </p:cNvSpPr>
                <p:nvPr/>
              </p:nvSpPr>
              <p:spPr bwMode="auto">
                <a:xfrm>
                  <a:off x="1252336" y="3367690"/>
                  <a:ext cx="341150" cy="154062"/>
                </a:xfrm>
                <a:custGeom>
                  <a:avLst/>
                  <a:gdLst/>
                  <a:ahLst/>
                  <a:cxnLst/>
                  <a:rect l="0" t="0" r="r" b="b"/>
                  <a:pathLst>
                    <a:path w="21600" h="21600">
                      <a:moveTo>
                        <a:pt x="10800" y="6988"/>
                      </a:moveTo>
                      <a:cubicBezTo>
                        <a:pt x="5433" y="6988"/>
                        <a:pt x="0" y="4588"/>
                        <a:pt x="0" y="0"/>
                      </a:cubicBezTo>
                      <a:lnTo>
                        <a:pt x="0" y="20965"/>
                      </a:lnTo>
                      <a:cubicBezTo>
                        <a:pt x="0" y="21182"/>
                        <a:pt x="16" y="21393"/>
                        <a:pt x="40" y="21600"/>
                      </a:cubicBezTo>
                      <a:cubicBezTo>
                        <a:pt x="518" y="17427"/>
                        <a:pt x="5687" y="15247"/>
                        <a:pt x="10800" y="15247"/>
                      </a:cubicBezTo>
                      <a:cubicBezTo>
                        <a:pt x="15913" y="15247"/>
                        <a:pt x="21082" y="17427"/>
                        <a:pt x="21560" y="21600"/>
                      </a:cubicBezTo>
                      <a:cubicBezTo>
                        <a:pt x="21584" y="21393"/>
                        <a:pt x="21600" y="21182"/>
                        <a:pt x="21600" y="20965"/>
                      </a:cubicBezTo>
                      <a:lnTo>
                        <a:pt x="21600" y="0"/>
                      </a:lnTo>
                      <a:cubicBezTo>
                        <a:pt x="21600" y="4588"/>
                        <a:pt x="16167" y="6988"/>
                        <a:pt x="10800" y="6988"/>
                      </a:cubicBezTo>
                      <a:close/>
                      <a:moveTo>
                        <a:pt x="10800" y="6988"/>
                      </a:moveTo>
                    </a:path>
                  </a:pathLst>
                </a:custGeom>
                <a:solidFill>
                  <a:schemeClr val="accent1">
                    <a:lumMod val="75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543" name="AutoShape 18"/>
                <p:cNvSpPr>
                  <a:spLocks/>
                </p:cNvSpPr>
                <p:nvPr/>
              </p:nvSpPr>
              <p:spPr bwMode="auto">
                <a:xfrm>
                  <a:off x="1252337" y="3335736"/>
                  <a:ext cx="341150" cy="81751"/>
                </a:xfrm>
                <a:custGeom>
                  <a:avLst/>
                  <a:gdLst/>
                  <a:ahLst/>
                  <a:cxnLst/>
                  <a:rect l="0" t="0" r="r" b="b"/>
                  <a:pathLst>
                    <a:path w="21600" h="21600">
                      <a:moveTo>
                        <a:pt x="21532" y="9466"/>
                      </a:moveTo>
                      <a:cubicBezTo>
                        <a:pt x="20895" y="3245"/>
                        <a:pt x="15819" y="0"/>
                        <a:pt x="10800" y="0"/>
                      </a:cubicBezTo>
                      <a:cubicBezTo>
                        <a:pt x="5781" y="0"/>
                        <a:pt x="705" y="3245"/>
                        <a:pt x="68" y="9466"/>
                      </a:cubicBezTo>
                      <a:cubicBezTo>
                        <a:pt x="24" y="9896"/>
                        <a:pt x="0" y="10341"/>
                        <a:pt x="0" y="10800"/>
                      </a:cubicBezTo>
                      <a:cubicBezTo>
                        <a:pt x="0" y="17891"/>
                        <a:pt x="5433" y="21600"/>
                        <a:pt x="10800" y="21600"/>
                      </a:cubicBezTo>
                      <a:cubicBezTo>
                        <a:pt x="16167" y="21600"/>
                        <a:pt x="21600" y="17891"/>
                        <a:pt x="21600" y="10800"/>
                      </a:cubicBezTo>
                      <a:cubicBezTo>
                        <a:pt x="21600" y="10341"/>
                        <a:pt x="21576" y="9896"/>
                        <a:pt x="21532" y="9466"/>
                      </a:cubicBezTo>
                      <a:close/>
                      <a:moveTo>
                        <a:pt x="21532" y="9466"/>
                      </a:moveTo>
                    </a:path>
                  </a:pathLst>
                </a:custGeom>
                <a:solidFill>
                  <a:schemeClr val="accent1">
                    <a:lumMod val="60000"/>
                    <a:lumOff val="40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544" name="AutoShape 19"/>
                <p:cNvSpPr>
                  <a:spLocks/>
                </p:cNvSpPr>
                <p:nvPr/>
              </p:nvSpPr>
              <p:spPr bwMode="auto">
                <a:xfrm>
                  <a:off x="1252336" y="3474646"/>
                  <a:ext cx="341150" cy="81751"/>
                </a:xfrm>
                <a:custGeom>
                  <a:avLst/>
                  <a:gdLst/>
                  <a:ahLst/>
                  <a:cxnLst/>
                  <a:rect l="0" t="0" r="r" b="b"/>
                  <a:pathLst>
                    <a:path w="21600" h="21600">
                      <a:moveTo>
                        <a:pt x="21560" y="9818"/>
                      </a:moveTo>
                      <a:cubicBezTo>
                        <a:pt x="21082" y="3370"/>
                        <a:pt x="15913" y="0"/>
                        <a:pt x="10800" y="0"/>
                      </a:cubicBezTo>
                      <a:cubicBezTo>
                        <a:pt x="5687" y="0"/>
                        <a:pt x="518" y="3370"/>
                        <a:pt x="40" y="9818"/>
                      </a:cubicBezTo>
                      <a:cubicBezTo>
                        <a:pt x="16" y="10138"/>
                        <a:pt x="0" y="10464"/>
                        <a:pt x="0" y="10800"/>
                      </a:cubicBezTo>
                      <a:cubicBezTo>
                        <a:pt x="0" y="17891"/>
                        <a:pt x="5433" y="21600"/>
                        <a:pt x="10800" y="21600"/>
                      </a:cubicBezTo>
                      <a:cubicBezTo>
                        <a:pt x="16167" y="21600"/>
                        <a:pt x="21600" y="17891"/>
                        <a:pt x="21600" y="10800"/>
                      </a:cubicBezTo>
                      <a:cubicBezTo>
                        <a:pt x="21600" y="10464"/>
                        <a:pt x="21584" y="10138"/>
                        <a:pt x="21560" y="9818"/>
                      </a:cubicBezTo>
                      <a:close/>
                      <a:moveTo>
                        <a:pt x="21560" y="9818"/>
                      </a:moveTo>
                    </a:path>
                  </a:pathLst>
                </a:custGeom>
                <a:solidFill>
                  <a:srgbClr val="4F8E1E"/>
                </a:solidFill>
                <a:ln>
                  <a:noFill/>
                </a:ln>
                <a:extLst/>
              </p:spPr>
              <p:txBody>
                <a:bodyPr lIns="0" tIns="0" rIns="0" bIns="0"/>
                <a:lstStyle/>
                <a:p>
                  <a:pPr defTabSz="914361">
                    <a:defRPr/>
                  </a:pPr>
                  <a:endParaRPr lang="en-US" kern="0">
                    <a:solidFill>
                      <a:sysClr val="windowText" lastClr="000000"/>
                    </a:solidFill>
                    <a:cs typeface="Arial"/>
                  </a:endParaRPr>
                </a:p>
              </p:txBody>
            </p:sp>
          </p:grpSp>
          <p:sp>
            <p:nvSpPr>
              <p:cNvPr id="541" name="TextBox 540"/>
              <p:cNvSpPr txBox="1"/>
              <p:nvPr/>
            </p:nvSpPr>
            <p:spPr>
              <a:xfrm>
                <a:off x="1740239" y="3533425"/>
                <a:ext cx="443115" cy="230605"/>
              </a:xfrm>
              <a:prstGeom prst="rect">
                <a:avLst/>
              </a:prstGeom>
            </p:spPr>
            <p:txBody>
              <a:bodyPr vert="horz" wrap="none" lIns="0" tIns="45720" rIns="0" bIns="45720" rtlCol="0">
                <a:noAutofit/>
              </a:bodyPr>
              <a:lstStyle/>
              <a:p>
                <a:pPr algn="ctr"/>
                <a:endParaRPr lang="en-US" sz="800" b="1" dirty="0">
                  <a:solidFill>
                    <a:schemeClr val="bg2"/>
                  </a:solidFill>
                  <a:ea typeface="ヒラギノ角ゴ Pro W3" charset="-128"/>
                  <a:cs typeface="Calibri"/>
                </a:endParaRPr>
              </a:p>
            </p:txBody>
          </p:sp>
        </p:grpSp>
        <p:grpSp>
          <p:nvGrpSpPr>
            <p:cNvPr id="545" name="Group 544"/>
            <p:cNvGrpSpPr/>
            <p:nvPr/>
          </p:nvGrpSpPr>
          <p:grpSpPr>
            <a:xfrm>
              <a:off x="5411761" y="3493854"/>
              <a:ext cx="271669" cy="196586"/>
              <a:chOff x="1740238" y="3340072"/>
              <a:chExt cx="443116" cy="423958"/>
            </a:xfrm>
          </p:grpSpPr>
          <p:grpSp>
            <p:nvGrpSpPr>
              <p:cNvPr id="546" name="Group 545"/>
              <p:cNvGrpSpPr/>
              <p:nvPr/>
            </p:nvGrpSpPr>
            <p:grpSpPr>
              <a:xfrm>
                <a:off x="1740238" y="3340072"/>
                <a:ext cx="443116" cy="423799"/>
                <a:chOff x="1252336" y="3335736"/>
                <a:chExt cx="341151" cy="220661"/>
              </a:xfrm>
            </p:grpSpPr>
            <p:sp>
              <p:nvSpPr>
                <p:cNvPr id="548" name="AutoShape 15"/>
                <p:cNvSpPr>
                  <a:spLocks/>
                </p:cNvSpPr>
                <p:nvPr/>
              </p:nvSpPr>
              <p:spPr bwMode="auto">
                <a:xfrm>
                  <a:off x="1252336" y="3367690"/>
                  <a:ext cx="341150" cy="154062"/>
                </a:xfrm>
                <a:custGeom>
                  <a:avLst/>
                  <a:gdLst/>
                  <a:ahLst/>
                  <a:cxnLst/>
                  <a:rect l="0" t="0" r="r" b="b"/>
                  <a:pathLst>
                    <a:path w="21600" h="21600">
                      <a:moveTo>
                        <a:pt x="10800" y="6988"/>
                      </a:moveTo>
                      <a:cubicBezTo>
                        <a:pt x="5433" y="6988"/>
                        <a:pt x="0" y="4588"/>
                        <a:pt x="0" y="0"/>
                      </a:cubicBezTo>
                      <a:lnTo>
                        <a:pt x="0" y="20965"/>
                      </a:lnTo>
                      <a:cubicBezTo>
                        <a:pt x="0" y="21182"/>
                        <a:pt x="16" y="21393"/>
                        <a:pt x="40" y="21600"/>
                      </a:cubicBezTo>
                      <a:cubicBezTo>
                        <a:pt x="518" y="17427"/>
                        <a:pt x="5687" y="15247"/>
                        <a:pt x="10800" y="15247"/>
                      </a:cubicBezTo>
                      <a:cubicBezTo>
                        <a:pt x="15913" y="15247"/>
                        <a:pt x="21082" y="17427"/>
                        <a:pt x="21560" y="21600"/>
                      </a:cubicBezTo>
                      <a:cubicBezTo>
                        <a:pt x="21584" y="21393"/>
                        <a:pt x="21600" y="21182"/>
                        <a:pt x="21600" y="20965"/>
                      </a:cubicBezTo>
                      <a:lnTo>
                        <a:pt x="21600" y="0"/>
                      </a:lnTo>
                      <a:cubicBezTo>
                        <a:pt x="21600" y="4588"/>
                        <a:pt x="16167" y="6988"/>
                        <a:pt x="10800" y="6988"/>
                      </a:cubicBezTo>
                      <a:close/>
                      <a:moveTo>
                        <a:pt x="10800" y="6988"/>
                      </a:moveTo>
                    </a:path>
                  </a:pathLst>
                </a:custGeom>
                <a:solidFill>
                  <a:schemeClr val="accent1">
                    <a:lumMod val="75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549" name="AutoShape 18"/>
                <p:cNvSpPr>
                  <a:spLocks/>
                </p:cNvSpPr>
                <p:nvPr/>
              </p:nvSpPr>
              <p:spPr bwMode="auto">
                <a:xfrm>
                  <a:off x="1252337" y="3335736"/>
                  <a:ext cx="341150" cy="81751"/>
                </a:xfrm>
                <a:custGeom>
                  <a:avLst/>
                  <a:gdLst/>
                  <a:ahLst/>
                  <a:cxnLst/>
                  <a:rect l="0" t="0" r="r" b="b"/>
                  <a:pathLst>
                    <a:path w="21600" h="21600">
                      <a:moveTo>
                        <a:pt x="21532" y="9466"/>
                      </a:moveTo>
                      <a:cubicBezTo>
                        <a:pt x="20895" y="3245"/>
                        <a:pt x="15819" y="0"/>
                        <a:pt x="10800" y="0"/>
                      </a:cubicBezTo>
                      <a:cubicBezTo>
                        <a:pt x="5781" y="0"/>
                        <a:pt x="705" y="3245"/>
                        <a:pt x="68" y="9466"/>
                      </a:cubicBezTo>
                      <a:cubicBezTo>
                        <a:pt x="24" y="9896"/>
                        <a:pt x="0" y="10341"/>
                        <a:pt x="0" y="10800"/>
                      </a:cubicBezTo>
                      <a:cubicBezTo>
                        <a:pt x="0" y="17891"/>
                        <a:pt x="5433" y="21600"/>
                        <a:pt x="10800" y="21600"/>
                      </a:cubicBezTo>
                      <a:cubicBezTo>
                        <a:pt x="16167" y="21600"/>
                        <a:pt x="21600" y="17891"/>
                        <a:pt x="21600" y="10800"/>
                      </a:cubicBezTo>
                      <a:cubicBezTo>
                        <a:pt x="21600" y="10341"/>
                        <a:pt x="21576" y="9896"/>
                        <a:pt x="21532" y="9466"/>
                      </a:cubicBezTo>
                      <a:close/>
                      <a:moveTo>
                        <a:pt x="21532" y="9466"/>
                      </a:moveTo>
                    </a:path>
                  </a:pathLst>
                </a:custGeom>
                <a:solidFill>
                  <a:schemeClr val="accent1">
                    <a:lumMod val="60000"/>
                    <a:lumOff val="40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550" name="AutoShape 19"/>
                <p:cNvSpPr>
                  <a:spLocks/>
                </p:cNvSpPr>
                <p:nvPr/>
              </p:nvSpPr>
              <p:spPr bwMode="auto">
                <a:xfrm>
                  <a:off x="1252336" y="3474646"/>
                  <a:ext cx="341150" cy="81751"/>
                </a:xfrm>
                <a:custGeom>
                  <a:avLst/>
                  <a:gdLst/>
                  <a:ahLst/>
                  <a:cxnLst/>
                  <a:rect l="0" t="0" r="r" b="b"/>
                  <a:pathLst>
                    <a:path w="21600" h="21600">
                      <a:moveTo>
                        <a:pt x="21560" y="9818"/>
                      </a:moveTo>
                      <a:cubicBezTo>
                        <a:pt x="21082" y="3370"/>
                        <a:pt x="15913" y="0"/>
                        <a:pt x="10800" y="0"/>
                      </a:cubicBezTo>
                      <a:cubicBezTo>
                        <a:pt x="5687" y="0"/>
                        <a:pt x="518" y="3370"/>
                        <a:pt x="40" y="9818"/>
                      </a:cubicBezTo>
                      <a:cubicBezTo>
                        <a:pt x="16" y="10138"/>
                        <a:pt x="0" y="10464"/>
                        <a:pt x="0" y="10800"/>
                      </a:cubicBezTo>
                      <a:cubicBezTo>
                        <a:pt x="0" y="17891"/>
                        <a:pt x="5433" y="21600"/>
                        <a:pt x="10800" y="21600"/>
                      </a:cubicBezTo>
                      <a:cubicBezTo>
                        <a:pt x="16167" y="21600"/>
                        <a:pt x="21600" y="17891"/>
                        <a:pt x="21600" y="10800"/>
                      </a:cubicBezTo>
                      <a:cubicBezTo>
                        <a:pt x="21600" y="10464"/>
                        <a:pt x="21584" y="10138"/>
                        <a:pt x="21560" y="9818"/>
                      </a:cubicBezTo>
                      <a:close/>
                      <a:moveTo>
                        <a:pt x="21560" y="9818"/>
                      </a:moveTo>
                    </a:path>
                  </a:pathLst>
                </a:custGeom>
                <a:solidFill>
                  <a:srgbClr val="4F8E1E"/>
                </a:solidFill>
                <a:ln>
                  <a:noFill/>
                </a:ln>
                <a:extLst/>
              </p:spPr>
              <p:txBody>
                <a:bodyPr lIns="0" tIns="0" rIns="0" bIns="0"/>
                <a:lstStyle/>
                <a:p>
                  <a:pPr defTabSz="914361">
                    <a:defRPr/>
                  </a:pPr>
                  <a:endParaRPr lang="en-US" kern="0">
                    <a:solidFill>
                      <a:sysClr val="windowText" lastClr="000000"/>
                    </a:solidFill>
                    <a:cs typeface="Arial"/>
                  </a:endParaRPr>
                </a:p>
              </p:txBody>
            </p:sp>
          </p:grpSp>
          <p:sp>
            <p:nvSpPr>
              <p:cNvPr id="547" name="TextBox 546"/>
              <p:cNvSpPr txBox="1"/>
              <p:nvPr/>
            </p:nvSpPr>
            <p:spPr>
              <a:xfrm>
                <a:off x="1740239" y="3533425"/>
                <a:ext cx="443115" cy="230605"/>
              </a:xfrm>
              <a:prstGeom prst="rect">
                <a:avLst/>
              </a:prstGeom>
            </p:spPr>
            <p:txBody>
              <a:bodyPr vert="horz" wrap="none" lIns="0" tIns="45720" rIns="0" bIns="45720" rtlCol="0">
                <a:noAutofit/>
              </a:bodyPr>
              <a:lstStyle/>
              <a:p>
                <a:pPr algn="ctr"/>
                <a:endParaRPr lang="en-US" sz="800" b="1" dirty="0">
                  <a:solidFill>
                    <a:schemeClr val="bg2"/>
                  </a:solidFill>
                  <a:ea typeface="ヒラギノ角ゴ Pro W3" charset="-128"/>
                  <a:cs typeface="Calibri"/>
                </a:endParaRPr>
              </a:p>
            </p:txBody>
          </p:sp>
        </p:grpSp>
        <p:grpSp>
          <p:nvGrpSpPr>
            <p:cNvPr id="551" name="Group 550"/>
            <p:cNvGrpSpPr/>
            <p:nvPr/>
          </p:nvGrpSpPr>
          <p:grpSpPr>
            <a:xfrm>
              <a:off x="5760181" y="3487410"/>
              <a:ext cx="271669" cy="196586"/>
              <a:chOff x="1740238" y="3340072"/>
              <a:chExt cx="443116" cy="423958"/>
            </a:xfrm>
          </p:grpSpPr>
          <p:grpSp>
            <p:nvGrpSpPr>
              <p:cNvPr id="552" name="Group 551"/>
              <p:cNvGrpSpPr/>
              <p:nvPr/>
            </p:nvGrpSpPr>
            <p:grpSpPr>
              <a:xfrm>
                <a:off x="1740238" y="3340072"/>
                <a:ext cx="443116" cy="423799"/>
                <a:chOff x="1252336" y="3335736"/>
                <a:chExt cx="341151" cy="220661"/>
              </a:xfrm>
            </p:grpSpPr>
            <p:sp>
              <p:nvSpPr>
                <p:cNvPr id="554" name="AutoShape 15"/>
                <p:cNvSpPr>
                  <a:spLocks/>
                </p:cNvSpPr>
                <p:nvPr/>
              </p:nvSpPr>
              <p:spPr bwMode="auto">
                <a:xfrm>
                  <a:off x="1252336" y="3367690"/>
                  <a:ext cx="341150" cy="154062"/>
                </a:xfrm>
                <a:custGeom>
                  <a:avLst/>
                  <a:gdLst/>
                  <a:ahLst/>
                  <a:cxnLst/>
                  <a:rect l="0" t="0" r="r" b="b"/>
                  <a:pathLst>
                    <a:path w="21600" h="21600">
                      <a:moveTo>
                        <a:pt x="10800" y="6988"/>
                      </a:moveTo>
                      <a:cubicBezTo>
                        <a:pt x="5433" y="6988"/>
                        <a:pt x="0" y="4588"/>
                        <a:pt x="0" y="0"/>
                      </a:cubicBezTo>
                      <a:lnTo>
                        <a:pt x="0" y="20965"/>
                      </a:lnTo>
                      <a:cubicBezTo>
                        <a:pt x="0" y="21182"/>
                        <a:pt x="16" y="21393"/>
                        <a:pt x="40" y="21600"/>
                      </a:cubicBezTo>
                      <a:cubicBezTo>
                        <a:pt x="518" y="17427"/>
                        <a:pt x="5687" y="15247"/>
                        <a:pt x="10800" y="15247"/>
                      </a:cubicBezTo>
                      <a:cubicBezTo>
                        <a:pt x="15913" y="15247"/>
                        <a:pt x="21082" y="17427"/>
                        <a:pt x="21560" y="21600"/>
                      </a:cubicBezTo>
                      <a:cubicBezTo>
                        <a:pt x="21584" y="21393"/>
                        <a:pt x="21600" y="21182"/>
                        <a:pt x="21600" y="20965"/>
                      </a:cubicBezTo>
                      <a:lnTo>
                        <a:pt x="21600" y="0"/>
                      </a:lnTo>
                      <a:cubicBezTo>
                        <a:pt x="21600" y="4588"/>
                        <a:pt x="16167" y="6988"/>
                        <a:pt x="10800" y="6988"/>
                      </a:cubicBezTo>
                      <a:close/>
                      <a:moveTo>
                        <a:pt x="10800" y="6988"/>
                      </a:moveTo>
                    </a:path>
                  </a:pathLst>
                </a:custGeom>
                <a:solidFill>
                  <a:schemeClr val="accent1">
                    <a:lumMod val="75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555" name="AutoShape 18"/>
                <p:cNvSpPr>
                  <a:spLocks/>
                </p:cNvSpPr>
                <p:nvPr/>
              </p:nvSpPr>
              <p:spPr bwMode="auto">
                <a:xfrm>
                  <a:off x="1252337" y="3335736"/>
                  <a:ext cx="341150" cy="81751"/>
                </a:xfrm>
                <a:custGeom>
                  <a:avLst/>
                  <a:gdLst/>
                  <a:ahLst/>
                  <a:cxnLst/>
                  <a:rect l="0" t="0" r="r" b="b"/>
                  <a:pathLst>
                    <a:path w="21600" h="21600">
                      <a:moveTo>
                        <a:pt x="21532" y="9466"/>
                      </a:moveTo>
                      <a:cubicBezTo>
                        <a:pt x="20895" y="3245"/>
                        <a:pt x="15819" y="0"/>
                        <a:pt x="10800" y="0"/>
                      </a:cubicBezTo>
                      <a:cubicBezTo>
                        <a:pt x="5781" y="0"/>
                        <a:pt x="705" y="3245"/>
                        <a:pt x="68" y="9466"/>
                      </a:cubicBezTo>
                      <a:cubicBezTo>
                        <a:pt x="24" y="9896"/>
                        <a:pt x="0" y="10341"/>
                        <a:pt x="0" y="10800"/>
                      </a:cubicBezTo>
                      <a:cubicBezTo>
                        <a:pt x="0" y="17891"/>
                        <a:pt x="5433" y="21600"/>
                        <a:pt x="10800" y="21600"/>
                      </a:cubicBezTo>
                      <a:cubicBezTo>
                        <a:pt x="16167" y="21600"/>
                        <a:pt x="21600" y="17891"/>
                        <a:pt x="21600" y="10800"/>
                      </a:cubicBezTo>
                      <a:cubicBezTo>
                        <a:pt x="21600" y="10341"/>
                        <a:pt x="21576" y="9896"/>
                        <a:pt x="21532" y="9466"/>
                      </a:cubicBezTo>
                      <a:close/>
                      <a:moveTo>
                        <a:pt x="21532" y="9466"/>
                      </a:moveTo>
                    </a:path>
                  </a:pathLst>
                </a:custGeom>
                <a:solidFill>
                  <a:schemeClr val="accent1">
                    <a:lumMod val="60000"/>
                    <a:lumOff val="40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556" name="AutoShape 19"/>
                <p:cNvSpPr>
                  <a:spLocks/>
                </p:cNvSpPr>
                <p:nvPr/>
              </p:nvSpPr>
              <p:spPr bwMode="auto">
                <a:xfrm>
                  <a:off x="1252336" y="3474646"/>
                  <a:ext cx="341150" cy="81751"/>
                </a:xfrm>
                <a:custGeom>
                  <a:avLst/>
                  <a:gdLst/>
                  <a:ahLst/>
                  <a:cxnLst/>
                  <a:rect l="0" t="0" r="r" b="b"/>
                  <a:pathLst>
                    <a:path w="21600" h="21600">
                      <a:moveTo>
                        <a:pt x="21560" y="9818"/>
                      </a:moveTo>
                      <a:cubicBezTo>
                        <a:pt x="21082" y="3370"/>
                        <a:pt x="15913" y="0"/>
                        <a:pt x="10800" y="0"/>
                      </a:cubicBezTo>
                      <a:cubicBezTo>
                        <a:pt x="5687" y="0"/>
                        <a:pt x="518" y="3370"/>
                        <a:pt x="40" y="9818"/>
                      </a:cubicBezTo>
                      <a:cubicBezTo>
                        <a:pt x="16" y="10138"/>
                        <a:pt x="0" y="10464"/>
                        <a:pt x="0" y="10800"/>
                      </a:cubicBezTo>
                      <a:cubicBezTo>
                        <a:pt x="0" y="17891"/>
                        <a:pt x="5433" y="21600"/>
                        <a:pt x="10800" y="21600"/>
                      </a:cubicBezTo>
                      <a:cubicBezTo>
                        <a:pt x="16167" y="21600"/>
                        <a:pt x="21600" y="17891"/>
                        <a:pt x="21600" y="10800"/>
                      </a:cubicBezTo>
                      <a:cubicBezTo>
                        <a:pt x="21600" y="10464"/>
                        <a:pt x="21584" y="10138"/>
                        <a:pt x="21560" y="9818"/>
                      </a:cubicBezTo>
                      <a:close/>
                      <a:moveTo>
                        <a:pt x="21560" y="9818"/>
                      </a:moveTo>
                    </a:path>
                  </a:pathLst>
                </a:custGeom>
                <a:solidFill>
                  <a:srgbClr val="4F8E1E"/>
                </a:solidFill>
                <a:ln>
                  <a:noFill/>
                </a:ln>
                <a:extLst/>
              </p:spPr>
              <p:txBody>
                <a:bodyPr lIns="0" tIns="0" rIns="0" bIns="0"/>
                <a:lstStyle/>
                <a:p>
                  <a:pPr defTabSz="914361">
                    <a:defRPr/>
                  </a:pPr>
                  <a:endParaRPr lang="en-US" kern="0">
                    <a:solidFill>
                      <a:sysClr val="windowText" lastClr="000000"/>
                    </a:solidFill>
                    <a:cs typeface="Arial"/>
                  </a:endParaRPr>
                </a:p>
              </p:txBody>
            </p:sp>
          </p:grpSp>
          <p:sp>
            <p:nvSpPr>
              <p:cNvPr id="553" name="TextBox 552"/>
              <p:cNvSpPr txBox="1"/>
              <p:nvPr/>
            </p:nvSpPr>
            <p:spPr>
              <a:xfrm>
                <a:off x="1740239" y="3533425"/>
                <a:ext cx="443115" cy="230605"/>
              </a:xfrm>
              <a:prstGeom prst="rect">
                <a:avLst/>
              </a:prstGeom>
            </p:spPr>
            <p:txBody>
              <a:bodyPr vert="horz" wrap="none" lIns="0" tIns="45720" rIns="0" bIns="45720" rtlCol="0">
                <a:noAutofit/>
              </a:bodyPr>
              <a:lstStyle/>
              <a:p>
                <a:pPr algn="ctr"/>
                <a:endParaRPr lang="en-US" sz="800" b="1" dirty="0">
                  <a:solidFill>
                    <a:schemeClr val="bg2"/>
                  </a:solidFill>
                  <a:ea typeface="ヒラギノ角ゴ Pro W3" charset="-128"/>
                  <a:cs typeface="Calibri"/>
                </a:endParaRPr>
              </a:p>
            </p:txBody>
          </p:sp>
        </p:grpSp>
        <p:cxnSp>
          <p:nvCxnSpPr>
            <p:cNvPr id="558" name="Straight Connector 557"/>
            <p:cNvCxnSpPr/>
            <p:nvPr/>
          </p:nvCxnSpPr>
          <p:spPr>
            <a:xfrm flipH="1">
              <a:off x="5200387" y="3374058"/>
              <a:ext cx="221897" cy="150446"/>
            </a:xfrm>
            <a:prstGeom prst="line">
              <a:avLst/>
            </a:prstGeom>
            <a:ln w="12700"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62" name="Straight Connector 561"/>
            <p:cNvCxnSpPr/>
            <p:nvPr/>
          </p:nvCxnSpPr>
          <p:spPr>
            <a:xfrm flipH="1">
              <a:off x="5546725" y="3374058"/>
              <a:ext cx="1" cy="160591"/>
            </a:xfrm>
            <a:prstGeom prst="line">
              <a:avLst/>
            </a:prstGeom>
            <a:ln w="12700"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65" name="Straight Connector 564"/>
            <p:cNvCxnSpPr/>
            <p:nvPr/>
          </p:nvCxnSpPr>
          <p:spPr>
            <a:xfrm>
              <a:off x="5683430" y="3374058"/>
              <a:ext cx="212586" cy="148253"/>
            </a:xfrm>
            <a:prstGeom prst="line">
              <a:avLst/>
            </a:prstGeom>
            <a:ln w="12700"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grpSp>
      <p:sp>
        <p:nvSpPr>
          <p:cNvPr id="569" name="Rounded Rectangle 568"/>
          <p:cNvSpPr/>
          <p:nvPr/>
        </p:nvSpPr>
        <p:spPr>
          <a:xfrm>
            <a:off x="3608419" y="4619529"/>
            <a:ext cx="725006" cy="894480"/>
          </a:xfrm>
          <a:prstGeom prst="roundRect">
            <a:avLst>
              <a:gd name="adj" fmla="val 5758"/>
            </a:avLst>
          </a:prstGeom>
          <a:solidFill>
            <a:srgbClr val="FFE2C6"/>
          </a:solidFill>
          <a:ln w="6350" cmpd="sng">
            <a:solidFill>
              <a:srgbClr val="4F8E1E"/>
            </a:solidFill>
          </a:ln>
          <a:effectLst/>
        </p:spPr>
        <p:style>
          <a:lnRef idx="1">
            <a:schemeClr val="accent1"/>
          </a:lnRef>
          <a:fillRef idx="3">
            <a:schemeClr val="accent1"/>
          </a:fillRef>
          <a:effectRef idx="2">
            <a:schemeClr val="accent1"/>
          </a:effectRef>
          <a:fontRef idx="minor">
            <a:schemeClr val="lt1"/>
          </a:fontRef>
        </p:style>
        <p:txBody>
          <a:bodyPr rtlCol="0" anchor="b"/>
          <a:lstStyle/>
          <a:p>
            <a:pPr algn="ctr"/>
            <a:r>
              <a:rPr lang="en-US" sz="900" b="1" dirty="0" smtClean="0">
                <a:solidFill>
                  <a:prstClr val="black">
                    <a:lumMod val="65000"/>
                    <a:lumOff val="35000"/>
                  </a:prstClr>
                </a:solidFill>
                <a:cs typeface="Calibri"/>
              </a:rPr>
              <a:t>ARCHIVE</a:t>
            </a:r>
            <a:endParaRPr lang="en-US" sz="900" b="1" dirty="0">
              <a:solidFill>
                <a:prstClr val="black">
                  <a:lumMod val="65000"/>
                  <a:lumOff val="35000"/>
                </a:prstClr>
              </a:solidFill>
              <a:cs typeface="Calibri"/>
            </a:endParaRPr>
          </a:p>
        </p:txBody>
      </p:sp>
      <p:grpSp>
        <p:nvGrpSpPr>
          <p:cNvPr id="358" name="Group 357"/>
          <p:cNvGrpSpPr/>
          <p:nvPr/>
        </p:nvGrpSpPr>
        <p:grpSpPr>
          <a:xfrm>
            <a:off x="3696618" y="4682690"/>
            <a:ext cx="532073" cy="621571"/>
            <a:chOff x="6015872" y="1632885"/>
            <a:chExt cx="3248571" cy="3682065"/>
          </a:xfrm>
        </p:grpSpPr>
        <p:sp>
          <p:nvSpPr>
            <p:cNvPr id="372" name="Rectangle 371"/>
            <p:cNvSpPr/>
            <p:nvPr/>
          </p:nvSpPr>
          <p:spPr>
            <a:xfrm>
              <a:off x="6015872" y="1632886"/>
              <a:ext cx="3248571" cy="368206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373" name="Rectangle 372"/>
            <p:cNvSpPr/>
            <p:nvPr/>
          </p:nvSpPr>
          <p:spPr>
            <a:xfrm>
              <a:off x="6211408" y="1632885"/>
              <a:ext cx="2852505" cy="3485214"/>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374" name="Rectangle 373"/>
            <p:cNvSpPr/>
            <p:nvPr/>
          </p:nvSpPr>
          <p:spPr>
            <a:xfrm>
              <a:off x="6350085" y="1632886"/>
              <a:ext cx="2566773" cy="719956"/>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375" name="Rectangle 374"/>
            <p:cNvSpPr/>
            <p:nvPr/>
          </p:nvSpPr>
          <p:spPr>
            <a:xfrm>
              <a:off x="6350085" y="2508072"/>
              <a:ext cx="2566773" cy="719956"/>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376" name="Rectangle 375"/>
            <p:cNvSpPr/>
            <p:nvPr/>
          </p:nvSpPr>
          <p:spPr>
            <a:xfrm>
              <a:off x="6350085" y="3383258"/>
              <a:ext cx="2566773" cy="719956"/>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377" name="Rectangle 376"/>
            <p:cNvSpPr/>
            <p:nvPr/>
          </p:nvSpPr>
          <p:spPr>
            <a:xfrm>
              <a:off x="6350085" y="4258444"/>
              <a:ext cx="2566773" cy="719956"/>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378" name="Oval 377"/>
            <p:cNvSpPr/>
            <p:nvPr/>
          </p:nvSpPr>
          <p:spPr>
            <a:xfrm>
              <a:off x="8497492" y="4392125"/>
              <a:ext cx="271098" cy="273790"/>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379" name="Oval 378"/>
            <p:cNvSpPr/>
            <p:nvPr/>
          </p:nvSpPr>
          <p:spPr>
            <a:xfrm>
              <a:off x="8497492" y="1763893"/>
              <a:ext cx="271098" cy="273790"/>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380" name="Oval 379"/>
            <p:cNvSpPr/>
            <p:nvPr/>
          </p:nvSpPr>
          <p:spPr>
            <a:xfrm>
              <a:off x="8497492" y="2639970"/>
              <a:ext cx="271098" cy="273790"/>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381" name="Oval 380"/>
            <p:cNvSpPr/>
            <p:nvPr/>
          </p:nvSpPr>
          <p:spPr>
            <a:xfrm>
              <a:off x="8497492" y="3516047"/>
              <a:ext cx="271098" cy="273790"/>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grpSp>
      <p:sp>
        <p:nvSpPr>
          <p:cNvPr id="570" name="Rectangle 569"/>
          <p:cNvSpPr/>
          <p:nvPr/>
        </p:nvSpPr>
        <p:spPr>
          <a:xfrm>
            <a:off x="2826686" y="2523318"/>
            <a:ext cx="1518940" cy="646331"/>
          </a:xfrm>
          <a:prstGeom prst="rect">
            <a:avLst/>
          </a:prstGeom>
        </p:spPr>
        <p:txBody>
          <a:bodyPr wrap="none">
            <a:spAutoFit/>
          </a:bodyPr>
          <a:lstStyle/>
          <a:p>
            <a:pPr algn="ctr"/>
            <a:r>
              <a:rPr lang="en-US" b="1" dirty="0" smtClean="0"/>
              <a:t>Governance </a:t>
            </a:r>
            <a:br>
              <a:rPr lang="en-US" b="1" dirty="0" smtClean="0"/>
            </a:br>
            <a:r>
              <a:rPr lang="en-US" b="1" dirty="0" smtClean="0"/>
              <a:t>Framework</a:t>
            </a:r>
            <a:endParaRPr lang="en-US" b="1" dirty="0"/>
          </a:p>
        </p:txBody>
      </p:sp>
    </p:spTree>
    <p:extLst>
      <p:ext uri="{BB962C8B-B14F-4D97-AF65-F5344CB8AC3E}">
        <p14:creationId xmlns:p14="http://schemas.microsoft.com/office/powerpoint/2010/main" val="56806297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Oval 354"/>
          <p:cNvSpPr/>
          <p:nvPr/>
        </p:nvSpPr>
        <p:spPr>
          <a:xfrm rot="19684869">
            <a:off x="524220" y="1737505"/>
            <a:ext cx="5957457" cy="3566372"/>
          </a:xfrm>
          <a:prstGeom prst="ellipse">
            <a:avLst/>
          </a:prstGeom>
          <a:solidFill>
            <a:schemeClr val="bg1">
              <a:lumMod val="10000"/>
              <a:lumOff val="9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5" name="Title 4"/>
          <p:cNvSpPr>
            <a:spLocks noGrp="1"/>
          </p:cNvSpPr>
          <p:nvPr>
            <p:ph type="title"/>
          </p:nvPr>
        </p:nvSpPr>
        <p:spPr/>
        <p:txBody>
          <a:bodyPr/>
          <a:lstStyle/>
          <a:p>
            <a:r>
              <a:rPr lang="en-US" dirty="0" smtClean="0"/>
              <a:t>DGI becomes Apache Atlas</a:t>
            </a:r>
            <a:endParaRPr lang="en-US" dirty="0"/>
          </a:p>
        </p:txBody>
      </p:sp>
      <p:sp>
        <p:nvSpPr>
          <p:cNvPr id="411" name="Rounded Rectangle 410"/>
          <p:cNvSpPr/>
          <p:nvPr/>
        </p:nvSpPr>
        <p:spPr>
          <a:xfrm>
            <a:off x="635383" y="2905208"/>
            <a:ext cx="1114600" cy="893067"/>
          </a:xfrm>
          <a:prstGeom prst="roundRect">
            <a:avLst>
              <a:gd name="adj" fmla="val 5758"/>
            </a:avLst>
          </a:prstGeom>
          <a:solidFill>
            <a:srgbClr val="FFE2C6"/>
          </a:solidFill>
          <a:ln w="6350" cmpd="sng">
            <a:solidFill>
              <a:srgbClr val="4F8E1E"/>
            </a:solidFill>
          </a:ln>
          <a:effectLst/>
        </p:spPr>
        <p:style>
          <a:lnRef idx="1">
            <a:schemeClr val="accent1"/>
          </a:lnRef>
          <a:fillRef idx="3">
            <a:schemeClr val="accent1"/>
          </a:fillRef>
          <a:effectRef idx="2">
            <a:schemeClr val="accent1"/>
          </a:effectRef>
          <a:fontRef idx="minor">
            <a:schemeClr val="lt1"/>
          </a:fontRef>
        </p:style>
        <p:txBody>
          <a:bodyPr rtlCol="0" anchor="b"/>
          <a:lstStyle/>
          <a:p>
            <a:pPr algn="ctr"/>
            <a:r>
              <a:rPr lang="en-US" sz="900" b="1" dirty="0" smtClean="0">
                <a:solidFill>
                  <a:prstClr val="black">
                    <a:lumMod val="65000"/>
                    <a:lumOff val="35000"/>
                  </a:prstClr>
                </a:solidFill>
                <a:cs typeface="Calibri"/>
              </a:rPr>
              <a:t>ETL/DQ</a:t>
            </a:r>
            <a:endParaRPr lang="en-US" sz="900" b="1" dirty="0">
              <a:solidFill>
                <a:prstClr val="black">
                  <a:lumMod val="65000"/>
                  <a:lumOff val="35000"/>
                </a:prstClr>
              </a:solidFill>
              <a:cs typeface="Calibri"/>
            </a:endParaRPr>
          </a:p>
        </p:txBody>
      </p:sp>
      <p:sp>
        <p:nvSpPr>
          <p:cNvPr id="412" name="Rounded Rectangle 411"/>
          <p:cNvSpPr/>
          <p:nvPr/>
        </p:nvSpPr>
        <p:spPr>
          <a:xfrm>
            <a:off x="2117642" y="3402426"/>
            <a:ext cx="1114600" cy="893067"/>
          </a:xfrm>
          <a:prstGeom prst="roundRect">
            <a:avLst>
              <a:gd name="adj" fmla="val 5758"/>
            </a:avLst>
          </a:prstGeom>
          <a:solidFill>
            <a:srgbClr val="FFE2C6"/>
          </a:solidFill>
          <a:ln w="6350" cmpd="sng">
            <a:solidFill>
              <a:srgbClr val="4F8E1E"/>
            </a:solidFill>
          </a:ln>
          <a:effectLst/>
        </p:spPr>
        <p:style>
          <a:lnRef idx="1">
            <a:schemeClr val="accent1"/>
          </a:lnRef>
          <a:fillRef idx="3">
            <a:schemeClr val="accent1"/>
          </a:fillRef>
          <a:effectRef idx="2">
            <a:schemeClr val="accent1"/>
          </a:effectRef>
          <a:fontRef idx="minor">
            <a:schemeClr val="lt1"/>
          </a:fontRef>
        </p:style>
        <p:txBody>
          <a:bodyPr rtlCol="0" anchor="b"/>
          <a:lstStyle/>
          <a:p>
            <a:pPr algn="ctr"/>
            <a:r>
              <a:rPr lang="en-US" sz="900" b="1" dirty="0" smtClean="0">
                <a:solidFill>
                  <a:prstClr val="black">
                    <a:lumMod val="65000"/>
                    <a:lumOff val="35000"/>
                  </a:prstClr>
                </a:solidFill>
                <a:cs typeface="Calibri"/>
              </a:rPr>
              <a:t>BPM</a:t>
            </a:r>
            <a:endParaRPr lang="en-US" sz="900" b="1" dirty="0">
              <a:solidFill>
                <a:prstClr val="black">
                  <a:lumMod val="65000"/>
                  <a:lumOff val="35000"/>
                </a:prstClr>
              </a:solidFill>
              <a:cs typeface="Calibri"/>
            </a:endParaRPr>
          </a:p>
        </p:txBody>
      </p:sp>
      <p:sp>
        <p:nvSpPr>
          <p:cNvPr id="431" name="Rounded Rectangle 430"/>
          <p:cNvSpPr/>
          <p:nvPr/>
        </p:nvSpPr>
        <p:spPr>
          <a:xfrm>
            <a:off x="1062181" y="1895276"/>
            <a:ext cx="1584810" cy="627325"/>
          </a:xfrm>
          <a:prstGeom prst="roundRect">
            <a:avLst>
              <a:gd name="adj" fmla="val 5758"/>
            </a:avLst>
          </a:prstGeom>
          <a:solidFill>
            <a:srgbClr val="FFE2C6"/>
          </a:solidFill>
          <a:ln w="6350" cmpd="sng">
            <a:solidFill>
              <a:srgbClr val="4F8E1E"/>
            </a:solidFill>
          </a:ln>
          <a:effectLst/>
        </p:spPr>
        <p:style>
          <a:lnRef idx="1">
            <a:schemeClr val="accent1"/>
          </a:lnRef>
          <a:fillRef idx="3">
            <a:schemeClr val="accent1"/>
          </a:fillRef>
          <a:effectRef idx="2">
            <a:schemeClr val="accent1"/>
          </a:effectRef>
          <a:fontRef idx="minor">
            <a:schemeClr val="lt1"/>
          </a:fontRef>
        </p:style>
        <p:txBody>
          <a:bodyPr lIns="91436" tIns="45719" rIns="91436" bIns="45719" rtlCol="0" anchor="ctr"/>
          <a:lstStyle/>
          <a:p>
            <a:pPr fontAlgn="base">
              <a:spcBef>
                <a:spcPct val="0"/>
              </a:spcBef>
              <a:spcAft>
                <a:spcPct val="0"/>
              </a:spcAft>
            </a:pPr>
            <a:r>
              <a:rPr lang="en-US" sz="900" b="1" dirty="0">
                <a:solidFill>
                  <a:prstClr val="black">
                    <a:lumMod val="65000"/>
                    <a:lumOff val="35000"/>
                  </a:prstClr>
                </a:solidFill>
                <a:cs typeface="Calibri"/>
              </a:rPr>
              <a:t>Business </a:t>
            </a:r>
            <a:br>
              <a:rPr lang="en-US" sz="900" b="1" dirty="0">
                <a:solidFill>
                  <a:prstClr val="black">
                    <a:lumMod val="65000"/>
                    <a:lumOff val="35000"/>
                  </a:prstClr>
                </a:solidFill>
                <a:cs typeface="Calibri"/>
              </a:rPr>
            </a:br>
            <a:r>
              <a:rPr lang="en-US" sz="900" b="1" dirty="0">
                <a:solidFill>
                  <a:prstClr val="black">
                    <a:lumMod val="65000"/>
                    <a:lumOff val="35000"/>
                  </a:prstClr>
                </a:solidFill>
                <a:cs typeface="Calibri"/>
              </a:rPr>
              <a:t>Analytics</a:t>
            </a:r>
            <a:endParaRPr lang="en-US" sz="700" b="1" dirty="0">
              <a:solidFill>
                <a:prstClr val="black">
                  <a:lumMod val="65000"/>
                  <a:lumOff val="35000"/>
                </a:prstClr>
              </a:solidFill>
              <a:cs typeface="Calibri"/>
            </a:endParaRPr>
          </a:p>
        </p:txBody>
      </p:sp>
      <p:sp>
        <p:nvSpPr>
          <p:cNvPr id="432" name="Rounded Rectangle 431"/>
          <p:cNvSpPr/>
          <p:nvPr/>
        </p:nvSpPr>
        <p:spPr>
          <a:xfrm>
            <a:off x="3183743" y="1457626"/>
            <a:ext cx="1584810" cy="627325"/>
          </a:xfrm>
          <a:prstGeom prst="roundRect">
            <a:avLst>
              <a:gd name="adj" fmla="val 5758"/>
            </a:avLst>
          </a:prstGeom>
          <a:solidFill>
            <a:srgbClr val="FFE2C6"/>
          </a:solidFill>
          <a:ln w="6350" cmpd="sng">
            <a:solidFill>
              <a:srgbClr val="4F8E1E"/>
            </a:solidFill>
          </a:ln>
          <a:effectLst/>
        </p:spPr>
        <p:style>
          <a:lnRef idx="1">
            <a:schemeClr val="accent1"/>
          </a:lnRef>
          <a:fillRef idx="3">
            <a:schemeClr val="accent1"/>
          </a:fillRef>
          <a:effectRef idx="2">
            <a:schemeClr val="accent1"/>
          </a:effectRef>
          <a:fontRef idx="minor">
            <a:schemeClr val="lt1"/>
          </a:fontRef>
        </p:style>
        <p:txBody>
          <a:bodyPr lIns="91436" tIns="45719" rIns="91436" bIns="45719" rtlCol="0" anchor="ctr"/>
          <a:lstStyle/>
          <a:p>
            <a:pPr fontAlgn="base">
              <a:spcBef>
                <a:spcPct val="0"/>
              </a:spcBef>
              <a:spcAft>
                <a:spcPct val="0"/>
              </a:spcAft>
            </a:pPr>
            <a:r>
              <a:rPr lang="en-US" sz="900" b="1" dirty="0">
                <a:solidFill>
                  <a:prstClr val="black">
                    <a:lumMod val="65000"/>
                    <a:lumOff val="35000"/>
                  </a:prstClr>
                </a:solidFill>
                <a:cs typeface="Calibri"/>
              </a:rPr>
              <a:t>Visualization</a:t>
            </a:r>
          </a:p>
          <a:p>
            <a:pPr fontAlgn="base">
              <a:spcBef>
                <a:spcPct val="0"/>
              </a:spcBef>
              <a:spcAft>
                <a:spcPct val="0"/>
              </a:spcAft>
            </a:pPr>
            <a:r>
              <a:rPr lang="en-US" sz="900" b="1" dirty="0">
                <a:solidFill>
                  <a:prstClr val="black">
                    <a:lumMod val="65000"/>
                    <a:lumOff val="35000"/>
                  </a:prstClr>
                </a:solidFill>
                <a:cs typeface="Calibri"/>
              </a:rPr>
              <a:t>&amp; Dashboards</a:t>
            </a:r>
          </a:p>
        </p:txBody>
      </p:sp>
      <p:sp>
        <p:nvSpPr>
          <p:cNvPr id="433" name="Rectangle 432"/>
          <p:cNvSpPr/>
          <p:nvPr/>
        </p:nvSpPr>
        <p:spPr>
          <a:xfrm>
            <a:off x="1941152" y="2021224"/>
            <a:ext cx="524563" cy="381803"/>
          </a:xfrm>
          <a:prstGeom prst="rect">
            <a:avLst/>
          </a:prstGeom>
          <a:solidFill>
            <a:schemeClr val="accent1">
              <a:lumMod val="60000"/>
              <a:lumOff val="40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34" name="Rectangle 433"/>
          <p:cNvSpPr/>
          <p:nvPr/>
        </p:nvSpPr>
        <p:spPr>
          <a:xfrm>
            <a:off x="1941152" y="2021226"/>
            <a:ext cx="524563" cy="62612"/>
          </a:xfrm>
          <a:prstGeom prst="rect">
            <a:avLst/>
          </a:prstGeom>
          <a:solidFill>
            <a:schemeClr val="accent1">
              <a:lumMod val="75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35" name="Rectangle 434"/>
          <p:cNvSpPr/>
          <p:nvPr/>
        </p:nvSpPr>
        <p:spPr>
          <a:xfrm>
            <a:off x="2022479" y="2126286"/>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36" name="Rectangle 435"/>
          <p:cNvSpPr/>
          <p:nvPr/>
        </p:nvSpPr>
        <p:spPr>
          <a:xfrm>
            <a:off x="2022479" y="2188574"/>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37" name="Rectangle 436"/>
          <p:cNvSpPr/>
          <p:nvPr/>
        </p:nvSpPr>
        <p:spPr>
          <a:xfrm rot="5400000">
            <a:off x="4310301" y="1824499"/>
            <a:ext cx="194836" cy="47108"/>
          </a:xfrm>
          <a:prstGeom prst="rect">
            <a:avLst/>
          </a:prstGeom>
          <a:solidFill>
            <a:schemeClr val="accent1">
              <a:lumMod val="75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38" name="Rectangle 437"/>
          <p:cNvSpPr/>
          <p:nvPr/>
        </p:nvSpPr>
        <p:spPr>
          <a:xfrm rot="5400000">
            <a:off x="4310735" y="1769797"/>
            <a:ext cx="305629" cy="45719"/>
          </a:xfrm>
          <a:prstGeom prst="rect">
            <a:avLst/>
          </a:prstGeom>
          <a:solidFill>
            <a:schemeClr val="accent1">
              <a:lumMod val="75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39" name="Rectangle 438"/>
          <p:cNvSpPr/>
          <p:nvPr/>
        </p:nvSpPr>
        <p:spPr>
          <a:xfrm rot="5400000">
            <a:off x="4330044" y="1733969"/>
            <a:ext cx="377284" cy="45719"/>
          </a:xfrm>
          <a:prstGeom prst="rect">
            <a:avLst/>
          </a:prstGeom>
          <a:solidFill>
            <a:schemeClr val="accent1">
              <a:lumMod val="75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grpSp>
        <p:nvGrpSpPr>
          <p:cNvPr id="440" name="Group 439"/>
          <p:cNvGrpSpPr/>
          <p:nvPr/>
        </p:nvGrpSpPr>
        <p:grpSpPr>
          <a:xfrm>
            <a:off x="4203190" y="1583594"/>
            <a:ext cx="180976" cy="174625"/>
            <a:chOff x="5632450" y="1365250"/>
            <a:chExt cx="904875" cy="901700"/>
          </a:xfrm>
        </p:grpSpPr>
        <p:sp>
          <p:nvSpPr>
            <p:cNvPr id="441" name="Oval 440"/>
            <p:cNvSpPr/>
            <p:nvPr/>
          </p:nvSpPr>
          <p:spPr>
            <a:xfrm>
              <a:off x="5632450" y="1365250"/>
              <a:ext cx="904875" cy="901700"/>
            </a:xfrm>
            <a:prstGeom prst="ellipse">
              <a:avLst/>
            </a:pr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442" name="Pie 441"/>
            <p:cNvSpPr/>
            <p:nvPr/>
          </p:nvSpPr>
          <p:spPr>
            <a:xfrm>
              <a:off x="5632450" y="1365250"/>
              <a:ext cx="904875" cy="901700"/>
            </a:xfrm>
            <a:prstGeom prst="pi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grpSp>
      <p:sp>
        <p:nvSpPr>
          <p:cNvPr id="445" name="Rectangle 444"/>
          <p:cNvSpPr/>
          <p:nvPr/>
        </p:nvSpPr>
        <p:spPr>
          <a:xfrm>
            <a:off x="1950380" y="2022337"/>
            <a:ext cx="524563" cy="381803"/>
          </a:xfrm>
          <a:prstGeom prst="rect">
            <a:avLst/>
          </a:prstGeom>
          <a:solidFill>
            <a:schemeClr val="accent1">
              <a:lumMod val="60000"/>
              <a:lumOff val="40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46" name="Rectangle 445"/>
          <p:cNvSpPr/>
          <p:nvPr/>
        </p:nvSpPr>
        <p:spPr>
          <a:xfrm>
            <a:off x="1950380" y="2022339"/>
            <a:ext cx="524563" cy="62612"/>
          </a:xfrm>
          <a:prstGeom prst="rect">
            <a:avLst/>
          </a:prstGeom>
          <a:solidFill>
            <a:schemeClr val="accent1">
              <a:lumMod val="75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47" name="Rectangle 446"/>
          <p:cNvSpPr/>
          <p:nvPr/>
        </p:nvSpPr>
        <p:spPr>
          <a:xfrm>
            <a:off x="2031707" y="2127399"/>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48" name="Rectangle 447"/>
          <p:cNvSpPr/>
          <p:nvPr/>
        </p:nvSpPr>
        <p:spPr>
          <a:xfrm>
            <a:off x="2031707" y="2189687"/>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49" name="Rectangle 448"/>
          <p:cNvSpPr/>
          <p:nvPr/>
        </p:nvSpPr>
        <p:spPr>
          <a:xfrm>
            <a:off x="2031707" y="2313919"/>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cxnSp>
        <p:nvCxnSpPr>
          <p:cNvPr id="450" name="Straight Connector 449"/>
          <p:cNvCxnSpPr/>
          <p:nvPr/>
        </p:nvCxnSpPr>
        <p:spPr>
          <a:xfrm>
            <a:off x="1950380" y="2272732"/>
            <a:ext cx="524563" cy="0"/>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451" name="Rectangle 450"/>
          <p:cNvSpPr/>
          <p:nvPr/>
        </p:nvSpPr>
        <p:spPr>
          <a:xfrm rot="5400000">
            <a:off x="4261517" y="1879264"/>
            <a:ext cx="88923" cy="45719"/>
          </a:xfrm>
          <a:prstGeom prst="rect">
            <a:avLst/>
          </a:prstGeom>
          <a:solidFill>
            <a:schemeClr val="accent1">
              <a:lumMod val="75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52" name="Rectangle 451"/>
          <p:cNvSpPr/>
          <p:nvPr/>
        </p:nvSpPr>
        <p:spPr>
          <a:xfrm rot="5400000">
            <a:off x="4305221" y="1867830"/>
            <a:ext cx="111791" cy="45719"/>
          </a:xfrm>
          <a:prstGeom prst="rect">
            <a:avLst/>
          </a:prstGeom>
          <a:solidFill>
            <a:schemeClr val="accent1">
              <a:lumMod val="75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53" name="Rectangle 452"/>
          <p:cNvSpPr/>
          <p:nvPr/>
        </p:nvSpPr>
        <p:spPr>
          <a:xfrm rot="5400000">
            <a:off x="4319529" y="1825612"/>
            <a:ext cx="194836" cy="47108"/>
          </a:xfrm>
          <a:prstGeom prst="rect">
            <a:avLst/>
          </a:prstGeom>
          <a:solidFill>
            <a:schemeClr val="accent1">
              <a:lumMod val="75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54" name="Rectangle 453"/>
          <p:cNvSpPr/>
          <p:nvPr/>
        </p:nvSpPr>
        <p:spPr>
          <a:xfrm rot="5400000">
            <a:off x="4319963" y="1770910"/>
            <a:ext cx="305629" cy="45719"/>
          </a:xfrm>
          <a:prstGeom prst="rect">
            <a:avLst/>
          </a:prstGeom>
          <a:solidFill>
            <a:schemeClr val="accent1">
              <a:lumMod val="75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55" name="Rectangle 454"/>
          <p:cNvSpPr/>
          <p:nvPr/>
        </p:nvSpPr>
        <p:spPr>
          <a:xfrm rot="5400000">
            <a:off x="4339272" y="1735082"/>
            <a:ext cx="377284" cy="45719"/>
          </a:xfrm>
          <a:prstGeom prst="rect">
            <a:avLst/>
          </a:prstGeom>
          <a:solidFill>
            <a:schemeClr val="accent1">
              <a:lumMod val="75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grpSp>
        <p:nvGrpSpPr>
          <p:cNvPr id="456" name="Group 455"/>
          <p:cNvGrpSpPr/>
          <p:nvPr/>
        </p:nvGrpSpPr>
        <p:grpSpPr>
          <a:xfrm>
            <a:off x="4212418" y="1584707"/>
            <a:ext cx="180976" cy="174625"/>
            <a:chOff x="5632450" y="1365250"/>
            <a:chExt cx="904875" cy="901700"/>
          </a:xfrm>
        </p:grpSpPr>
        <p:sp>
          <p:nvSpPr>
            <p:cNvPr id="457" name="Oval 456"/>
            <p:cNvSpPr/>
            <p:nvPr/>
          </p:nvSpPr>
          <p:spPr>
            <a:xfrm>
              <a:off x="5632450" y="1365250"/>
              <a:ext cx="904875" cy="901700"/>
            </a:xfrm>
            <a:prstGeom prst="ellipse">
              <a:avLst/>
            </a:pr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458" name="Pie 457"/>
            <p:cNvSpPr/>
            <p:nvPr/>
          </p:nvSpPr>
          <p:spPr>
            <a:xfrm>
              <a:off x="5632450" y="1365250"/>
              <a:ext cx="904875" cy="901700"/>
            </a:xfrm>
            <a:prstGeom prst="pi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grpSp>
      <p:grpSp>
        <p:nvGrpSpPr>
          <p:cNvPr id="459" name="Group 458"/>
          <p:cNvGrpSpPr/>
          <p:nvPr/>
        </p:nvGrpSpPr>
        <p:grpSpPr>
          <a:xfrm>
            <a:off x="1023323" y="4471589"/>
            <a:ext cx="474710" cy="439277"/>
            <a:chOff x="1740238" y="3340072"/>
            <a:chExt cx="443116" cy="423958"/>
          </a:xfrm>
        </p:grpSpPr>
        <p:grpSp>
          <p:nvGrpSpPr>
            <p:cNvPr id="460" name="Group 459"/>
            <p:cNvGrpSpPr/>
            <p:nvPr/>
          </p:nvGrpSpPr>
          <p:grpSpPr>
            <a:xfrm>
              <a:off x="1740238" y="3340072"/>
              <a:ext cx="443116" cy="423799"/>
              <a:chOff x="1252336" y="3335736"/>
              <a:chExt cx="341151" cy="220661"/>
            </a:xfrm>
          </p:grpSpPr>
          <p:sp>
            <p:nvSpPr>
              <p:cNvPr id="462" name="AutoShape 15"/>
              <p:cNvSpPr>
                <a:spLocks/>
              </p:cNvSpPr>
              <p:nvPr/>
            </p:nvSpPr>
            <p:spPr bwMode="auto">
              <a:xfrm>
                <a:off x="1252336" y="3367690"/>
                <a:ext cx="341150" cy="154062"/>
              </a:xfrm>
              <a:custGeom>
                <a:avLst/>
                <a:gdLst/>
                <a:ahLst/>
                <a:cxnLst/>
                <a:rect l="0" t="0" r="r" b="b"/>
                <a:pathLst>
                  <a:path w="21600" h="21600">
                    <a:moveTo>
                      <a:pt x="10800" y="6988"/>
                    </a:moveTo>
                    <a:cubicBezTo>
                      <a:pt x="5433" y="6988"/>
                      <a:pt x="0" y="4588"/>
                      <a:pt x="0" y="0"/>
                    </a:cubicBezTo>
                    <a:lnTo>
                      <a:pt x="0" y="20965"/>
                    </a:lnTo>
                    <a:cubicBezTo>
                      <a:pt x="0" y="21182"/>
                      <a:pt x="16" y="21393"/>
                      <a:pt x="40" y="21600"/>
                    </a:cubicBezTo>
                    <a:cubicBezTo>
                      <a:pt x="518" y="17427"/>
                      <a:pt x="5687" y="15247"/>
                      <a:pt x="10800" y="15247"/>
                    </a:cubicBezTo>
                    <a:cubicBezTo>
                      <a:pt x="15913" y="15247"/>
                      <a:pt x="21082" y="17427"/>
                      <a:pt x="21560" y="21600"/>
                    </a:cubicBezTo>
                    <a:cubicBezTo>
                      <a:pt x="21584" y="21393"/>
                      <a:pt x="21600" y="21182"/>
                      <a:pt x="21600" y="20965"/>
                    </a:cubicBezTo>
                    <a:lnTo>
                      <a:pt x="21600" y="0"/>
                    </a:lnTo>
                    <a:cubicBezTo>
                      <a:pt x="21600" y="4588"/>
                      <a:pt x="16167" y="6988"/>
                      <a:pt x="10800" y="6988"/>
                    </a:cubicBezTo>
                    <a:close/>
                    <a:moveTo>
                      <a:pt x="10800" y="6988"/>
                    </a:moveTo>
                  </a:path>
                </a:pathLst>
              </a:custGeom>
              <a:solidFill>
                <a:schemeClr val="accent1">
                  <a:lumMod val="75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463" name="AutoShape 18"/>
              <p:cNvSpPr>
                <a:spLocks/>
              </p:cNvSpPr>
              <p:nvPr/>
            </p:nvSpPr>
            <p:spPr bwMode="auto">
              <a:xfrm>
                <a:off x="1252337" y="3335736"/>
                <a:ext cx="341150" cy="81751"/>
              </a:xfrm>
              <a:custGeom>
                <a:avLst/>
                <a:gdLst/>
                <a:ahLst/>
                <a:cxnLst/>
                <a:rect l="0" t="0" r="r" b="b"/>
                <a:pathLst>
                  <a:path w="21600" h="21600">
                    <a:moveTo>
                      <a:pt x="21532" y="9466"/>
                    </a:moveTo>
                    <a:cubicBezTo>
                      <a:pt x="20895" y="3245"/>
                      <a:pt x="15819" y="0"/>
                      <a:pt x="10800" y="0"/>
                    </a:cubicBezTo>
                    <a:cubicBezTo>
                      <a:pt x="5781" y="0"/>
                      <a:pt x="705" y="3245"/>
                      <a:pt x="68" y="9466"/>
                    </a:cubicBezTo>
                    <a:cubicBezTo>
                      <a:pt x="24" y="9896"/>
                      <a:pt x="0" y="10341"/>
                      <a:pt x="0" y="10800"/>
                    </a:cubicBezTo>
                    <a:cubicBezTo>
                      <a:pt x="0" y="17891"/>
                      <a:pt x="5433" y="21600"/>
                      <a:pt x="10800" y="21600"/>
                    </a:cubicBezTo>
                    <a:cubicBezTo>
                      <a:pt x="16167" y="21600"/>
                      <a:pt x="21600" y="17891"/>
                      <a:pt x="21600" y="10800"/>
                    </a:cubicBezTo>
                    <a:cubicBezTo>
                      <a:pt x="21600" y="10341"/>
                      <a:pt x="21576" y="9896"/>
                      <a:pt x="21532" y="9466"/>
                    </a:cubicBezTo>
                    <a:close/>
                    <a:moveTo>
                      <a:pt x="21532" y="9466"/>
                    </a:moveTo>
                  </a:path>
                </a:pathLst>
              </a:custGeom>
              <a:solidFill>
                <a:schemeClr val="accent1">
                  <a:lumMod val="60000"/>
                  <a:lumOff val="40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464" name="AutoShape 19"/>
              <p:cNvSpPr>
                <a:spLocks/>
              </p:cNvSpPr>
              <p:nvPr/>
            </p:nvSpPr>
            <p:spPr bwMode="auto">
              <a:xfrm>
                <a:off x="1252336" y="3474646"/>
                <a:ext cx="341150" cy="81751"/>
              </a:xfrm>
              <a:custGeom>
                <a:avLst/>
                <a:gdLst/>
                <a:ahLst/>
                <a:cxnLst/>
                <a:rect l="0" t="0" r="r" b="b"/>
                <a:pathLst>
                  <a:path w="21600" h="21600">
                    <a:moveTo>
                      <a:pt x="21560" y="9818"/>
                    </a:moveTo>
                    <a:cubicBezTo>
                      <a:pt x="21082" y="3370"/>
                      <a:pt x="15913" y="0"/>
                      <a:pt x="10800" y="0"/>
                    </a:cubicBezTo>
                    <a:cubicBezTo>
                      <a:pt x="5687" y="0"/>
                      <a:pt x="518" y="3370"/>
                      <a:pt x="40" y="9818"/>
                    </a:cubicBezTo>
                    <a:cubicBezTo>
                      <a:pt x="16" y="10138"/>
                      <a:pt x="0" y="10464"/>
                      <a:pt x="0" y="10800"/>
                    </a:cubicBezTo>
                    <a:cubicBezTo>
                      <a:pt x="0" y="17891"/>
                      <a:pt x="5433" y="21600"/>
                      <a:pt x="10800" y="21600"/>
                    </a:cubicBezTo>
                    <a:cubicBezTo>
                      <a:pt x="16167" y="21600"/>
                      <a:pt x="21600" y="17891"/>
                      <a:pt x="21600" y="10800"/>
                    </a:cubicBezTo>
                    <a:cubicBezTo>
                      <a:pt x="21600" y="10464"/>
                      <a:pt x="21584" y="10138"/>
                      <a:pt x="21560" y="9818"/>
                    </a:cubicBezTo>
                    <a:close/>
                    <a:moveTo>
                      <a:pt x="21560" y="9818"/>
                    </a:moveTo>
                  </a:path>
                </a:pathLst>
              </a:custGeom>
              <a:solidFill>
                <a:srgbClr val="4F8E1E"/>
              </a:solidFill>
              <a:ln>
                <a:noFill/>
              </a:ln>
              <a:extLst/>
            </p:spPr>
            <p:txBody>
              <a:bodyPr lIns="0" tIns="0" rIns="0" bIns="0"/>
              <a:lstStyle/>
              <a:p>
                <a:pPr defTabSz="914361">
                  <a:defRPr/>
                </a:pPr>
                <a:endParaRPr lang="en-US" kern="0">
                  <a:solidFill>
                    <a:sysClr val="windowText" lastClr="000000"/>
                  </a:solidFill>
                  <a:cs typeface="Arial"/>
                </a:endParaRPr>
              </a:p>
            </p:txBody>
          </p:sp>
        </p:grpSp>
        <p:sp>
          <p:nvSpPr>
            <p:cNvPr id="461" name="TextBox 460"/>
            <p:cNvSpPr txBox="1"/>
            <p:nvPr/>
          </p:nvSpPr>
          <p:spPr>
            <a:xfrm>
              <a:off x="1740239" y="3533425"/>
              <a:ext cx="443115" cy="230605"/>
            </a:xfrm>
            <a:prstGeom prst="rect">
              <a:avLst/>
            </a:prstGeom>
          </p:spPr>
          <p:txBody>
            <a:bodyPr vert="horz" wrap="none" lIns="0" tIns="45720" rIns="0" bIns="45720" rtlCol="0">
              <a:noAutofit/>
            </a:bodyPr>
            <a:lstStyle/>
            <a:p>
              <a:pPr algn="ctr"/>
              <a:endParaRPr lang="en-US" sz="800" b="1" dirty="0">
                <a:solidFill>
                  <a:schemeClr val="bg2"/>
                </a:solidFill>
                <a:ea typeface="ヒラギノ角ゴ Pro W3" charset="-128"/>
                <a:cs typeface="Calibri"/>
              </a:endParaRPr>
            </a:p>
          </p:txBody>
        </p:sp>
      </p:grpSp>
      <p:sp>
        <p:nvSpPr>
          <p:cNvPr id="44" name="Rounded Rectangle 43"/>
          <p:cNvSpPr/>
          <p:nvPr/>
        </p:nvSpPr>
        <p:spPr>
          <a:xfrm>
            <a:off x="792970" y="4162283"/>
            <a:ext cx="507307" cy="606505"/>
          </a:xfrm>
          <a:prstGeom prst="roundRect">
            <a:avLst>
              <a:gd name="adj" fmla="val 5758"/>
            </a:avLst>
          </a:prstGeom>
          <a:solidFill>
            <a:srgbClr val="FFE2C6"/>
          </a:solidFill>
          <a:ln w="6350" cmpd="sng">
            <a:solidFill>
              <a:srgbClr val="4F8E1E"/>
            </a:solidFill>
          </a:ln>
          <a:effectLst/>
        </p:spPr>
        <p:style>
          <a:lnRef idx="1">
            <a:schemeClr val="accent1"/>
          </a:lnRef>
          <a:fillRef idx="3">
            <a:schemeClr val="accent1"/>
          </a:fillRef>
          <a:effectRef idx="2">
            <a:schemeClr val="accent1"/>
          </a:effectRef>
          <a:fontRef idx="minor">
            <a:schemeClr val="lt1"/>
          </a:fontRef>
        </p:style>
        <p:txBody>
          <a:bodyPr rtlCol="0" anchor="b"/>
          <a:lstStyle/>
          <a:p>
            <a:pPr algn="ctr"/>
            <a:r>
              <a:rPr lang="en-US" sz="900" b="1" dirty="0" smtClean="0">
                <a:solidFill>
                  <a:prstClr val="black">
                    <a:lumMod val="65000"/>
                    <a:lumOff val="35000"/>
                  </a:prstClr>
                </a:solidFill>
                <a:cs typeface="Calibri"/>
              </a:rPr>
              <a:t>ERP</a:t>
            </a:r>
            <a:endParaRPr lang="en-US" sz="900" b="1" dirty="0">
              <a:solidFill>
                <a:prstClr val="black">
                  <a:lumMod val="65000"/>
                  <a:lumOff val="35000"/>
                </a:prstClr>
              </a:solidFill>
              <a:cs typeface="Calibri"/>
            </a:endParaRPr>
          </a:p>
        </p:txBody>
      </p:sp>
      <p:grpSp>
        <p:nvGrpSpPr>
          <p:cNvPr id="47" name="Group 46"/>
          <p:cNvGrpSpPr/>
          <p:nvPr/>
        </p:nvGrpSpPr>
        <p:grpSpPr>
          <a:xfrm>
            <a:off x="849967" y="4231020"/>
            <a:ext cx="391882" cy="266221"/>
            <a:chOff x="3858333" y="1952339"/>
            <a:chExt cx="533791" cy="382916"/>
          </a:xfrm>
        </p:grpSpPr>
        <p:sp>
          <p:nvSpPr>
            <p:cNvPr id="48" name="Rectangle 47"/>
            <p:cNvSpPr/>
            <p:nvPr/>
          </p:nvSpPr>
          <p:spPr>
            <a:xfrm>
              <a:off x="3858333" y="1952339"/>
              <a:ext cx="524563" cy="381803"/>
            </a:xfrm>
            <a:prstGeom prst="rect">
              <a:avLst/>
            </a:prstGeom>
            <a:solidFill>
              <a:schemeClr val="accent1">
                <a:lumMod val="60000"/>
                <a:lumOff val="40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9" name="Rectangle 48"/>
            <p:cNvSpPr/>
            <p:nvPr/>
          </p:nvSpPr>
          <p:spPr>
            <a:xfrm>
              <a:off x="3858333" y="1952341"/>
              <a:ext cx="524563" cy="62612"/>
            </a:xfrm>
            <a:prstGeom prst="rect">
              <a:avLst/>
            </a:prstGeom>
            <a:solidFill>
              <a:schemeClr val="accent1">
                <a:lumMod val="75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0" name="Rectangle 49"/>
            <p:cNvSpPr/>
            <p:nvPr/>
          </p:nvSpPr>
          <p:spPr>
            <a:xfrm>
              <a:off x="3939660" y="2057401"/>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1" name="Rectangle 50"/>
            <p:cNvSpPr/>
            <p:nvPr/>
          </p:nvSpPr>
          <p:spPr>
            <a:xfrm>
              <a:off x="3939660" y="2119689"/>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2" name="Rectangle 51"/>
            <p:cNvSpPr/>
            <p:nvPr/>
          </p:nvSpPr>
          <p:spPr>
            <a:xfrm>
              <a:off x="3867561" y="1953452"/>
              <a:ext cx="524563" cy="381803"/>
            </a:xfrm>
            <a:prstGeom prst="rect">
              <a:avLst/>
            </a:prstGeom>
            <a:solidFill>
              <a:schemeClr val="accent1">
                <a:lumMod val="60000"/>
                <a:lumOff val="40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3" name="Rectangle 52"/>
            <p:cNvSpPr/>
            <p:nvPr/>
          </p:nvSpPr>
          <p:spPr>
            <a:xfrm>
              <a:off x="3867561" y="1953454"/>
              <a:ext cx="524563" cy="62612"/>
            </a:xfrm>
            <a:prstGeom prst="rect">
              <a:avLst/>
            </a:prstGeom>
            <a:solidFill>
              <a:schemeClr val="accent1">
                <a:lumMod val="75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4" name="Rectangle 53"/>
            <p:cNvSpPr/>
            <p:nvPr/>
          </p:nvSpPr>
          <p:spPr>
            <a:xfrm>
              <a:off x="3948888" y="2058514"/>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5" name="Rectangle 54"/>
            <p:cNvSpPr/>
            <p:nvPr/>
          </p:nvSpPr>
          <p:spPr>
            <a:xfrm>
              <a:off x="3948888" y="2120802"/>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6" name="Rectangle 55"/>
            <p:cNvSpPr/>
            <p:nvPr/>
          </p:nvSpPr>
          <p:spPr>
            <a:xfrm>
              <a:off x="3948888" y="2245034"/>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cxnSp>
          <p:nvCxnSpPr>
            <p:cNvPr id="57" name="Straight Connector 56"/>
            <p:cNvCxnSpPr/>
            <p:nvPr/>
          </p:nvCxnSpPr>
          <p:spPr>
            <a:xfrm>
              <a:off x="3867561" y="2203847"/>
              <a:ext cx="524563" cy="0"/>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465" name="Group 464"/>
          <p:cNvGrpSpPr/>
          <p:nvPr/>
        </p:nvGrpSpPr>
        <p:grpSpPr>
          <a:xfrm>
            <a:off x="1703020" y="5403370"/>
            <a:ext cx="474710" cy="439277"/>
            <a:chOff x="1740238" y="3340072"/>
            <a:chExt cx="443116" cy="423958"/>
          </a:xfrm>
        </p:grpSpPr>
        <p:grpSp>
          <p:nvGrpSpPr>
            <p:cNvPr id="466" name="Group 465"/>
            <p:cNvGrpSpPr/>
            <p:nvPr/>
          </p:nvGrpSpPr>
          <p:grpSpPr>
            <a:xfrm>
              <a:off x="1740238" y="3340072"/>
              <a:ext cx="443116" cy="423799"/>
              <a:chOff x="1252336" y="3335736"/>
              <a:chExt cx="341151" cy="220661"/>
            </a:xfrm>
          </p:grpSpPr>
          <p:sp>
            <p:nvSpPr>
              <p:cNvPr id="468" name="AutoShape 15"/>
              <p:cNvSpPr>
                <a:spLocks/>
              </p:cNvSpPr>
              <p:nvPr/>
            </p:nvSpPr>
            <p:spPr bwMode="auto">
              <a:xfrm>
                <a:off x="1252336" y="3367690"/>
                <a:ext cx="341150" cy="154062"/>
              </a:xfrm>
              <a:custGeom>
                <a:avLst/>
                <a:gdLst/>
                <a:ahLst/>
                <a:cxnLst/>
                <a:rect l="0" t="0" r="r" b="b"/>
                <a:pathLst>
                  <a:path w="21600" h="21600">
                    <a:moveTo>
                      <a:pt x="10800" y="6988"/>
                    </a:moveTo>
                    <a:cubicBezTo>
                      <a:pt x="5433" y="6988"/>
                      <a:pt x="0" y="4588"/>
                      <a:pt x="0" y="0"/>
                    </a:cubicBezTo>
                    <a:lnTo>
                      <a:pt x="0" y="20965"/>
                    </a:lnTo>
                    <a:cubicBezTo>
                      <a:pt x="0" y="21182"/>
                      <a:pt x="16" y="21393"/>
                      <a:pt x="40" y="21600"/>
                    </a:cubicBezTo>
                    <a:cubicBezTo>
                      <a:pt x="518" y="17427"/>
                      <a:pt x="5687" y="15247"/>
                      <a:pt x="10800" y="15247"/>
                    </a:cubicBezTo>
                    <a:cubicBezTo>
                      <a:pt x="15913" y="15247"/>
                      <a:pt x="21082" y="17427"/>
                      <a:pt x="21560" y="21600"/>
                    </a:cubicBezTo>
                    <a:cubicBezTo>
                      <a:pt x="21584" y="21393"/>
                      <a:pt x="21600" y="21182"/>
                      <a:pt x="21600" y="20965"/>
                    </a:cubicBezTo>
                    <a:lnTo>
                      <a:pt x="21600" y="0"/>
                    </a:lnTo>
                    <a:cubicBezTo>
                      <a:pt x="21600" y="4588"/>
                      <a:pt x="16167" y="6988"/>
                      <a:pt x="10800" y="6988"/>
                    </a:cubicBezTo>
                    <a:close/>
                    <a:moveTo>
                      <a:pt x="10800" y="6988"/>
                    </a:moveTo>
                  </a:path>
                </a:pathLst>
              </a:custGeom>
              <a:solidFill>
                <a:schemeClr val="accent1">
                  <a:lumMod val="75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469" name="AutoShape 18"/>
              <p:cNvSpPr>
                <a:spLocks/>
              </p:cNvSpPr>
              <p:nvPr/>
            </p:nvSpPr>
            <p:spPr bwMode="auto">
              <a:xfrm>
                <a:off x="1252337" y="3335736"/>
                <a:ext cx="341150" cy="81751"/>
              </a:xfrm>
              <a:custGeom>
                <a:avLst/>
                <a:gdLst/>
                <a:ahLst/>
                <a:cxnLst/>
                <a:rect l="0" t="0" r="r" b="b"/>
                <a:pathLst>
                  <a:path w="21600" h="21600">
                    <a:moveTo>
                      <a:pt x="21532" y="9466"/>
                    </a:moveTo>
                    <a:cubicBezTo>
                      <a:pt x="20895" y="3245"/>
                      <a:pt x="15819" y="0"/>
                      <a:pt x="10800" y="0"/>
                    </a:cubicBezTo>
                    <a:cubicBezTo>
                      <a:pt x="5781" y="0"/>
                      <a:pt x="705" y="3245"/>
                      <a:pt x="68" y="9466"/>
                    </a:cubicBezTo>
                    <a:cubicBezTo>
                      <a:pt x="24" y="9896"/>
                      <a:pt x="0" y="10341"/>
                      <a:pt x="0" y="10800"/>
                    </a:cubicBezTo>
                    <a:cubicBezTo>
                      <a:pt x="0" y="17891"/>
                      <a:pt x="5433" y="21600"/>
                      <a:pt x="10800" y="21600"/>
                    </a:cubicBezTo>
                    <a:cubicBezTo>
                      <a:pt x="16167" y="21600"/>
                      <a:pt x="21600" y="17891"/>
                      <a:pt x="21600" y="10800"/>
                    </a:cubicBezTo>
                    <a:cubicBezTo>
                      <a:pt x="21600" y="10341"/>
                      <a:pt x="21576" y="9896"/>
                      <a:pt x="21532" y="9466"/>
                    </a:cubicBezTo>
                    <a:close/>
                    <a:moveTo>
                      <a:pt x="21532" y="9466"/>
                    </a:moveTo>
                  </a:path>
                </a:pathLst>
              </a:custGeom>
              <a:solidFill>
                <a:schemeClr val="accent1">
                  <a:lumMod val="60000"/>
                  <a:lumOff val="40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470" name="AutoShape 19"/>
              <p:cNvSpPr>
                <a:spLocks/>
              </p:cNvSpPr>
              <p:nvPr/>
            </p:nvSpPr>
            <p:spPr bwMode="auto">
              <a:xfrm>
                <a:off x="1252336" y="3474646"/>
                <a:ext cx="341150" cy="81751"/>
              </a:xfrm>
              <a:custGeom>
                <a:avLst/>
                <a:gdLst/>
                <a:ahLst/>
                <a:cxnLst/>
                <a:rect l="0" t="0" r="r" b="b"/>
                <a:pathLst>
                  <a:path w="21600" h="21600">
                    <a:moveTo>
                      <a:pt x="21560" y="9818"/>
                    </a:moveTo>
                    <a:cubicBezTo>
                      <a:pt x="21082" y="3370"/>
                      <a:pt x="15913" y="0"/>
                      <a:pt x="10800" y="0"/>
                    </a:cubicBezTo>
                    <a:cubicBezTo>
                      <a:pt x="5687" y="0"/>
                      <a:pt x="518" y="3370"/>
                      <a:pt x="40" y="9818"/>
                    </a:cubicBezTo>
                    <a:cubicBezTo>
                      <a:pt x="16" y="10138"/>
                      <a:pt x="0" y="10464"/>
                      <a:pt x="0" y="10800"/>
                    </a:cubicBezTo>
                    <a:cubicBezTo>
                      <a:pt x="0" y="17891"/>
                      <a:pt x="5433" y="21600"/>
                      <a:pt x="10800" y="21600"/>
                    </a:cubicBezTo>
                    <a:cubicBezTo>
                      <a:pt x="16167" y="21600"/>
                      <a:pt x="21600" y="17891"/>
                      <a:pt x="21600" y="10800"/>
                    </a:cubicBezTo>
                    <a:cubicBezTo>
                      <a:pt x="21600" y="10464"/>
                      <a:pt x="21584" y="10138"/>
                      <a:pt x="21560" y="9818"/>
                    </a:cubicBezTo>
                    <a:close/>
                    <a:moveTo>
                      <a:pt x="21560" y="9818"/>
                    </a:moveTo>
                  </a:path>
                </a:pathLst>
              </a:custGeom>
              <a:solidFill>
                <a:srgbClr val="4F8E1E"/>
              </a:solidFill>
              <a:ln>
                <a:noFill/>
              </a:ln>
              <a:extLst/>
            </p:spPr>
            <p:txBody>
              <a:bodyPr lIns="0" tIns="0" rIns="0" bIns="0"/>
              <a:lstStyle/>
              <a:p>
                <a:pPr defTabSz="914361">
                  <a:defRPr/>
                </a:pPr>
                <a:endParaRPr lang="en-US" kern="0">
                  <a:solidFill>
                    <a:sysClr val="windowText" lastClr="000000"/>
                  </a:solidFill>
                  <a:cs typeface="Arial"/>
                </a:endParaRPr>
              </a:p>
            </p:txBody>
          </p:sp>
        </p:grpSp>
        <p:sp>
          <p:nvSpPr>
            <p:cNvPr id="467" name="TextBox 466"/>
            <p:cNvSpPr txBox="1"/>
            <p:nvPr/>
          </p:nvSpPr>
          <p:spPr>
            <a:xfrm>
              <a:off x="1740239" y="3533425"/>
              <a:ext cx="443115" cy="230605"/>
            </a:xfrm>
            <a:prstGeom prst="rect">
              <a:avLst/>
            </a:prstGeom>
          </p:spPr>
          <p:txBody>
            <a:bodyPr vert="horz" wrap="none" lIns="0" tIns="45720" rIns="0" bIns="45720" rtlCol="0">
              <a:noAutofit/>
            </a:bodyPr>
            <a:lstStyle/>
            <a:p>
              <a:pPr algn="ctr"/>
              <a:endParaRPr lang="en-US" sz="800" b="1" dirty="0">
                <a:solidFill>
                  <a:schemeClr val="bg2"/>
                </a:solidFill>
                <a:ea typeface="ヒラギノ角ゴ Pro W3" charset="-128"/>
                <a:cs typeface="Calibri"/>
              </a:endParaRPr>
            </a:p>
          </p:txBody>
        </p:sp>
      </p:grpSp>
      <p:sp>
        <p:nvSpPr>
          <p:cNvPr id="471" name="Rounded Rectangle 470"/>
          <p:cNvSpPr/>
          <p:nvPr/>
        </p:nvSpPr>
        <p:spPr>
          <a:xfrm>
            <a:off x="1472667" y="5094064"/>
            <a:ext cx="507307" cy="606505"/>
          </a:xfrm>
          <a:prstGeom prst="roundRect">
            <a:avLst>
              <a:gd name="adj" fmla="val 5758"/>
            </a:avLst>
          </a:prstGeom>
          <a:solidFill>
            <a:srgbClr val="FFE2C6"/>
          </a:solidFill>
          <a:ln w="6350" cmpd="sng">
            <a:solidFill>
              <a:srgbClr val="4F8E1E"/>
            </a:solidFill>
          </a:ln>
          <a:effectLst/>
        </p:spPr>
        <p:style>
          <a:lnRef idx="1">
            <a:schemeClr val="accent1"/>
          </a:lnRef>
          <a:fillRef idx="3">
            <a:schemeClr val="accent1"/>
          </a:fillRef>
          <a:effectRef idx="2">
            <a:schemeClr val="accent1"/>
          </a:effectRef>
          <a:fontRef idx="minor">
            <a:schemeClr val="lt1"/>
          </a:fontRef>
        </p:style>
        <p:txBody>
          <a:bodyPr rtlCol="0" anchor="b"/>
          <a:lstStyle/>
          <a:p>
            <a:pPr algn="ctr"/>
            <a:r>
              <a:rPr lang="en-US" sz="900" b="1" dirty="0" smtClean="0">
                <a:solidFill>
                  <a:prstClr val="black">
                    <a:lumMod val="65000"/>
                    <a:lumOff val="35000"/>
                  </a:prstClr>
                </a:solidFill>
                <a:cs typeface="Calibri"/>
              </a:rPr>
              <a:t>CRM</a:t>
            </a:r>
            <a:endParaRPr lang="en-US" sz="900" b="1" dirty="0">
              <a:solidFill>
                <a:prstClr val="black">
                  <a:lumMod val="65000"/>
                  <a:lumOff val="35000"/>
                </a:prstClr>
              </a:solidFill>
              <a:cs typeface="Calibri"/>
            </a:endParaRPr>
          </a:p>
        </p:txBody>
      </p:sp>
      <p:grpSp>
        <p:nvGrpSpPr>
          <p:cNvPr id="472" name="Group 471"/>
          <p:cNvGrpSpPr/>
          <p:nvPr/>
        </p:nvGrpSpPr>
        <p:grpSpPr>
          <a:xfrm>
            <a:off x="1529664" y="5162801"/>
            <a:ext cx="391882" cy="266221"/>
            <a:chOff x="3858333" y="1952339"/>
            <a:chExt cx="533791" cy="382916"/>
          </a:xfrm>
        </p:grpSpPr>
        <p:sp>
          <p:nvSpPr>
            <p:cNvPr id="473" name="Rectangle 472"/>
            <p:cNvSpPr/>
            <p:nvPr/>
          </p:nvSpPr>
          <p:spPr>
            <a:xfrm>
              <a:off x="3858333" y="1952339"/>
              <a:ext cx="524563" cy="381803"/>
            </a:xfrm>
            <a:prstGeom prst="rect">
              <a:avLst/>
            </a:prstGeom>
            <a:solidFill>
              <a:schemeClr val="accent1">
                <a:lumMod val="60000"/>
                <a:lumOff val="40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74" name="Rectangle 473"/>
            <p:cNvSpPr/>
            <p:nvPr/>
          </p:nvSpPr>
          <p:spPr>
            <a:xfrm>
              <a:off x="3858333" y="1952341"/>
              <a:ext cx="524563" cy="62612"/>
            </a:xfrm>
            <a:prstGeom prst="rect">
              <a:avLst/>
            </a:prstGeom>
            <a:solidFill>
              <a:schemeClr val="accent1">
                <a:lumMod val="75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75" name="Rectangle 474"/>
            <p:cNvSpPr/>
            <p:nvPr/>
          </p:nvSpPr>
          <p:spPr>
            <a:xfrm>
              <a:off x="3939660" y="2057401"/>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76" name="Rectangle 475"/>
            <p:cNvSpPr/>
            <p:nvPr/>
          </p:nvSpPr>
          <p:spPr>
            <a:xfrm>
              <a:off x="3939660" y="2119689"/>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77" name="Rectangle 476"/>
            <p:cNvSpPr/>
            <p:nvPr/>
          </p:nvSpPr>
          <p:spPr>
            <a:xfrm>
              <a:off x="3867561" y="1953452"/>
              <a:ext cx="524563" cy="381803"/>
            </a:xfrm>
            <a:prstGeom prst="rect">
              <a:avLst/>
            </a:prstGeom>
            <a:solidFill>
              <a:schemeClr val="accent1">
                <a:lumMod val="60000"/>
                <a:lumOff val="40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78" name="Rectangle 477"/>
            <p:cNvSpPr/>
            <p:nvPr/>
          </p:nvSpPr>
          <p:spPr>
            <a:xfrm>
              <a:off x="3867561" y="1953454"/>
              <a:ext cx="524563" cy="62612"/>
            </a:xfrm>
            <a:prstGeom prst="rect">
              <a:avLst/>
            </a:prstGeom>
            <a:solidFill>
              <a:schemeClr val="accent1">
                <a:lumMod val="75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79" name="Rectangle 478"/>
            <p:cNvSpPr/>
            <p:nvPr/>
          </p:nvSpPr>
          <p:spPr>
            <a:xfrm>
              <a:off x="3948888" y="2058514"/>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80" name="Rectangle 479"/>
            <p:cNvSpPr/>
            <p:nvPr/>
          </p:nvSpPr>
          <p:spPr>
            <a:xfrm>
              <a:off x="3948888" y="2120802"/>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81" name="Rectangle 480"/>
            <p:cNvSpPr/>
            <p:nvPr/>
          </p:nvSpPr>
          <p:spPr>
            <a:xfrm>
              <a:off x="3948888" y="2245034"/>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cxnSp>
          <p:nvCxnSpPr>
            <p:cNvPr id="482" name="Straight Connector 481"/>
            <p:cNvCxnSpPr/>
            <p:nvPr/>
          </p:nvCxnSpPr>
          <p:spPr>
            <a:xfrm>
              <a:off x="3867561" y="2203847"/>
              <a:ext cx="524563" cy="0"/>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483" name="Group 482"/>
          <p:cNvGrpSpPr/>
          <p:nvPr/>
        </p:nvGrpSpPr>
        <p:grpSpPr>
          <a:xfrm>
            <a:off x="2660759" y="5331151"/>
            <a:ext cx="474710" cy="439277"/>
            <a:chOff x="1740238" y="3340072"/>
            <a:chExt cx="443116" cy="423958"/>
          </a:xfrm>
        </p:grpSpPr>
        <p:grpSp>
          <p:nvGrpSpPr>
            <p:cNvPr id="484" name="Group 483"/>
            <p:cNvGrpSpPr/>
            <p:nvPr/>
          </p:nvGrpSpPr>
          <p:grpSpPr>
            <a:xfrm>
              <a:off x="1740238" y="3340072"/>
              <a:ext cx="443116" cy="423799"/>
              <a:chOff x="1252336" y="3335736"/>
              <a:chExt cx="341151" cy="220661"/>
            </a:xfrm>
          </p:grpSpPr>
          <p:sp>
            <p:nvSpPr>
              <p:cNvPr id="486" name="AutoShape 15"/>
              <p:cNvSpPr>
                <a:spLocks/>
              </p:cNvSpPr>
              <p:nvPr/>
            </p:nvSpPr>
            <p:spPr bwMode="auto">
              <a:xfrm>
                <a:off x="1252336" y="3367690"/>
                <a:ext cx="341150" cy="154062"/>
              </a:xfrm>
              <a:custGeom>
                <a:avLst/>
                <a:gdLst/>
                <a:ahLst/>
                <a:cxnLst/>
                <a:rect l="0" t="0" r="r" b="b"/>
                <a:pathLst>
                  <a:path w="21600" h="21600">
                    <a:moveTo>
                      <a:pt x="10800" y="6988"/>
                    </a:moveTo>
                    <a:cubicBezTo>
                      <a:pt x="5433" y="6988"/>
                      <a:pt x="0" y="4588"/>
                      <a:pt x="0" y="0"/>
                    </a:cubicBezTo>
                    <a:lnTo>
                      <a:pt x="0" y="20965"/>
                    </a:lnTo>
                    <a:cubicBezTo>
                      <a:pt x="0" y="21182"/>
                      <a:pt x="16" y="21393"/>
                      <a:pt x="40" y="21600"/>
                    </a:cubicBezTo>
                    <a:cubicBezTo>
                      <a:pt x="518" y="17427"/>
                      <a:pt x="5687" y="15247"/>
                      <a:pt x="10800" y="15247"/>
                    </a:cubicBezTo>
                    <a:cubicBezTo>
                      <a:pt x="15913" y="15247"/>
                      <a:pt x="21082" y="17427"/>
                      <a:pt x="21560" y="21600"/>
                    </a:cubicBezTo>
                    <a:cubicBezTo>
                      <a:pt x="21584" y="21393"/>
                      <a:pt x="21600" y="21182"/>
                      <a:pt x="21600" y="20965"/>
                    </a:cubicBezTo>
                    <a:lnTo>
                      <a:pt x="21600" y="0"/>
                    </a:lnTo>
                    <a:cubicBezTo>
                      <a:pt x="21600" y="4588"/>
                      <a:pt x="16167" y="6988"/>
                      <a:pt x="10800" y="6988"/>
                    </a:cubicBezTo>
                    <a:close/>
                    <a:moveTo>
                      <a:pt x="10800" y="6988"/>
                    </a:moveTo>
                  </a:path>
                </a:pathLst>
              </a:custGeom>
              <a:solidFill>
                <a:schemeClr val="accent1">
                  <a:lumMod val="75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487" name="AutoShape 18"/>
              <p:cNvSpPr>
                <a:spLocks/>
              </p:cNvSpPr>
              <p:nvPr/>
            </p:nvSpPr>
            <p:spPr bwMode="auto">
              <a:xfrm>
                <a:off x="1252337" y="3335736"/>
                <a:ext cx="341150" cy="81751"/>
              </a:xfrm>
              <a:custGeom>
                <a:avLst/>
                <a:gdLst/>
                <a:ahLst/>
                <a:cxnLst/>
                <a:rect l="0" t="0" r="r" b="b"/>
                <a:pathLst>
                  <a:path w="21600" h="21600">
                    <a:moveTo>
                      <a:pt x="21532" y="9466"/>
                    </a:moveTo>
                    <a:cubicBezTo>
                      <a:pt x="20895" y="3245"/>
                      <a:pt x="15819" y="0"/>
                      <a:pt x="10800" y="0"/>
                    </a:cubicBezTo>
                    <a:cubicBezTo>
                      <a:pt x="5781" y="0"/>
                      <a:pt x="705" y="3245"/>
                      <a:pt x="68" y="9466"/>
                    </a:cubicBezTo>
                    <a:cubicBezTo>
                      <a:pt x="24" y="9896"/>
                      <a:pt x="0" y="10341"/>
                      <a:pt x="0" y="10800"/>
                    </a:cubicBezTo>
                    <a:cubicBezTo>
                      <a:pt x="0" y="17891"/>
                      <a:pt x="5433" y="21600"/>
                      <a:pt x="10800" y="21600"/>
                    </a:cubicBezTo>
                    <a:cubicBezTo>
                      <a:pt x="16167" y="21600"/>
                      <a:pt x="21600" y="17891"/>
                      <a:pt x="21600" y="10800"/>
                    </a:cubicBezTo>
                    <a:cubicBezTo>
                      <a:pt x="21600" y="10341"/>
                      <a:pt x="21576" y="9896"/>
                      <a:pt x="21532" y="9466"/>
                    </a:cubicBezTo>
                    <a:close/>
                    <a:moveTo>
                      <a:pt x="21532" y="9466"/>
                    </a:moveTo>
                  </a:path>
                </a:pathLst>
              </a:custGeom>
              <a:solidFill>
                <a:schemeClr val="accent1">
                  <a:lumMod val="60000"/>
                  <a:lumOff val="40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488" name="AutoShape 19"/>
              <p:cNvSpPr>
                <a:spLocks/>
              </p:cNvSpPr>
              <p:nvPr/>
            </p:nvSpPr>
            <p:spPr bwMode="auto">
              <a:xfrm>
                <a:off x="1252336" y="3474646"/>
                <a:ext cx="341150" cy="81751"/>
              </a:xfrm>
              <a:custGeom>
                <a:avLst/>
                <a:gdLst/>
                <a:ahLst/>
                <a:cxnLst/>
                <a:rect l="0" t="0" r="r" b="b"/>
                <a:pathLst>
                  <a:path w="21600" h="21600">
                    <a:moveTo>
                      <a:pt x="21560" y="9818"/>
                    </a:moveTo>
                    <a:cubicBezTo>
                      <a:pt x="21082" y="3370"/>
                      <a:pt x="15913" y="0"/>
                      <a:pt x="10800" y="0"/>
                    </a:cubicBezTo>
                    <a:cubicBezTo>
                      <a:pt x="5687" y="0"/>
                      <a:pt x="518" y="3370"/>
                      <a:pt x="40" y="9818"/>
                    </a:cubicBezTo>
                    <a:cubicBezTo>
                      <a:pt x="16" y="10138"/>
                      <a:pt x="0" y="10464"/>
                      <a:pt x="0" y="10800"/>
                    </a:cubicBezTo>
                    <a:cubicBezTo>
                      <a:pt x="0" y="17891"/>
                      <a:pt x="5433" y="21600"/>
                      <a:pt x="10800" y="21600"/>
                    </a:cubicBezTo>
                    <a:cubicBezTo>
                      <a:pt x="16167" y="21600"/>
                      <a:pt x="21600" y="17891"/>
                      <a:pt x="21600" y="10800"/>
                    </a:cubicBezTo>
                    <a:cubicBezTo>
                      <a:pt x="21600" y="10464"/>
                      <a:pt x="21584" y="10138"/>
                      <a:pt x="21560" y="9818"/>
                    </a:cubicBezTo>
                    <a:close/>
                    <a:moveTo>
                      <a:pt x="21560" y="9818"/>
                    </a:moveTo>
                  </a:path>
                </a:pathLst>
              </a:custGeom>
              <a:solidFill>
                <a:srgbClr val="4F8E1E"/>
              </a:solidFill>
              <a:ln>
                <a:noFill/>
              </a:ln>
              <a:extLst/>
            </p:spPr>
            <p:txBody>
              <a:bodyPr lIns="0" tIns="0" rIns="0" bIns="0"/>
              <a:lstStyle/>
              <a:p>
                <a:pPr defTabSz="914361">
                  <a:defRPr/>
                </a:pPr>
                <a:endParaRPr lang="en-US" kern="0">
                  <a:solidFill>
                    <a:sysClr val="windowText" lastClr="000000"/>
                  </a:solidFill>
                  <a:cs typeface="Arial"/>
                </a:endParaRPr>
              </a:p>
            </p:txBody>
          </p:sp>
        </p:grpSp>
        <p:sp>
          <p:nvSpPr>
            <p:cNvPr id="485" name="TextBox 484"/>
            <p:cNvSpPr txBox="1"/>
            <p:nvPr/>
          </p:nvSpPr>
          <p:spPr>
            <a:xfrm>
              <a:off x="1740239" y="3533425"/>
              <a:ext cx="443115" cy="230605"/>
            </a:xfrm>
            <a:prstGeom prst="rect">
              <a:avLst/>
            </a:prstGeom>
          </p:spPr>
          <p:txBody>
            <a:bodyPr vert="horz" wrap="none" lIns="0" tIns="45720" rIns="0" bIns="45720" rtlCol="0">
              <a:noAutofit/>
            </a:bodyPr>
            <a:lstStyle/>
            <a:p>
              <a:pPr algn="ctr"/>
              <a:endParaRPr lang="en-US" sz="800" b="1" dirty="0">
                <a:solidFill>
                  <a:schemeClr val="bg2"/>
                </a:solidFill>
                <a:ea typeface="ヒラギノ角ゴ Pro W3" charset="-128"/>
                <a:cs typeface="Calibri"/>
              </a:endParaRPr>
            </a:p>
          </p:txBody>
        </p:sp>
      </p:grpSp>
      <p:sp>
        <p:nvSpPr>
          <p:cNvPr id="489" name="Rounded Rectangle 488"/>
          <p:cNvSpPr/>
          <p:nvPr/>
        </p:nvSpPr>
        <p:spPr>
          <a:xfrm>
            <a:off x="2430406" y="5021845"/>
            <a:ext cx="507307" cy="606505"/>
          </a:xfrm>
          <a:prstGeom prst="roundRect">
            <a:avLst>
              <a:gd name="adj" fmla="val 5758"/>
            </a:avLst>
          </a:prstGeom>
          <a:solidFill>
            <a:srgbClr val="FFE2C6"/>
          </a:solidFill>
          <a:ln w="6350" cmpd="sng">
            <a:solidFill>
              <a:srgbClr val="4F8E1E"/>
            </a:solidFill>
          </a:ln>
          <a:effectLst/>
        </p:spPr>
        <p:style>
          <a:lnRef idx="1">
            <a:schemeClr val="accent1"/>
          </a:lnRef>
          <a:fillRef idx="3">
            <a:schemeClr val="accent1"/>
          </a:fillRef>
          <a:effectRef idx="2">
            <a:schemeClr val="accent1"/>
          </a:effectRef>
          <a:fontRef idx="minor">
            <a:schemeClr val="lt1"/>
          </a:fontRef>
        </p:style>
        <p:txBody>
          <a:bodyPr rtlCol="0" anchor="b"/>
          <a:lstStyle/>
          <a:p>
            <a:pPr algn="ctr"/>
            <a:r>
              <a:rPr lang="en-US" sz="900" b="1" dirty="0" smtClean="0">
                <a:solidFill>
                  <a:prstClr val="black">
                    <a:lumMod val="65000"/>
                    <a:lumOff val="35000"/>
                  </a:prstClr>
                </a:solidFill>
                <a:cs typeface="Calibri"/>
              </a:rPr>
              <a:t>SCM</a:t>
            </a:r>
            <a:endParaRPr lang="en-US" sz="900" b="1" dirty="0">
              <a:solidFill>
                <a:prstClr val="black">
                  <a:lumMod val="65000"/>
                  <a:lumOff val="35000"/>
                </a:prstClr>
              </a:solidFill>
              <a:cs typeface="Calibri"/>
            </a:endParaRPr>
          </a:p>
        </p:txBody>
      </p:sp>
      <p:grpSp>
        <p:nvGrpSpPr>
          <p:cNvPr id="490" name="Group 489"/>
          <p:cNvGrpSpPr/>
          <p:nvPr/>
        </p:nvGrpSpPr>
        <p:grpSpPr>
          <a:xfrm>
            <a:off x="2487403" y="5090582"/>
            <a:ext cx="391882" cy="266221"/>
            <a:chOff x="3858333" y="1952339"/>
            <a:chExt cx="533791" cy="382916"/>
          </a:xfrm>
        </p:grpSpPr>
        <p:sp>
          <p:nvSpPr>
            <p:cNvPr id="491" name="Rectangle 490"/>
            <p:cNvSpPr/>
            <p:nvPr/>
          </p:nvSpPr>
          <p:spPr>
            <a:xfrm>
              <a:off x="3858333" y="1952339"/>
              <a:ext cx="524563" cy="381803"/>
            </a:xfrm>
            <a:prstGeom prst="rect">
              <a:avLst/>
            </a:prstGeom>
            <a:solidFill>
              <a:schemeClr val="accent1">
                <a:lumMod val="60000"/>
                <a:lumOff val="40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92" name="Rectangle 491"/>
            <p:cNvSpPr/>
            <p:nvPr/>
          </p:nvSpPr>
          <p:spPr>
            <a:xfrm>
              <a:off x="3858333" y="1952341"/>
              <a:ext cx="524563" cy="62612"/>
            </a:xfrm>
            <a:prstGeom prst="rect">
              <a:avLst/>
            </a:prstGeom>
            <a:solidFill>
              <a:schemeClr val="accent1">
                <a:lumMod val="75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93" name="Rectangle 492"/>
            <p:cNvSpPr/>
            <p:nvPr/>
          </p:nvSpPr>
          <p:spPr>
            <a:xfrm>
              <a:off x="3939660" y="2057401"/>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94" name="Rectangle 493"/>
            <p:cNvSpPr/>
            <p:nvPr/>
          </p:nvSpPr>
          <p:spPr>
            <a:xfrm>
              <a:off x="3939660" y="2119689"/>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95" name="Rectangle 494"/>
            <p:cNvSpPr/>
            <p:nvPr/>
          </p:nvSpPr>
          <p:spPr>
            <a:xfrm>
              <a:off x="3867561" y="1953452"/>
              <a:ext cx="524563" cy="381803"/>
            </a:xfrm>
            <a:prstGeom prst="rect">
              <a:avLst/>
            </a:prstGeom>
            <a:solidFill>
              <a:schemeClr val="accent1">
                <a:lumMod val="60000"/>
                <a:lumOff val="40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96" name="Rectangle 495"/>
            <p:cNvSpPr/>
            <p:nvPr/>
          </p:nvSpPr>
          <p:spPr>
            <a:xfrm>
              <a:off x="3867561" y="1953454"/>
              <a:ext cx="524563" cy="62612"/>
            </a:xfrm>
            <a:prstGeom prst="rect">
              <a:avLst/>
            </a:prstGeom>
            <a:solidFill>
              <a:schemeClr val="accent1">
                <a:lumMod val="75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97" name="Rectangle 496"/>
            <p:cNvSpPr/>
            <p:nvPr/>
          </p:nvSpPr>
          <p:spPr>
            <a:xfrm>
              <a:off x="3948888" y="2058514"/>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98" name="Rectangle 497"/>
            <p:cNvSpPr/>
            <p:nvPr/>
          </p:nvSpPr>
          <p:spPr>
            <a:xfrm>
              <a:off x="3948888" y="2120802"/>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499" name="Rectangle 498"/>
            <p:cNvSpPr/>
            <p:nvPr/>
          </p:nvSpPr>
          <p:spPr>
            <a:xfrm>
              <a:off x="3948888" y="2245034"/>
              <a:ext cx="397623" cy="45719"/>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cxnSp>
          <p:nvCxnSpPr>
            <p:cNvPr id="500" name="Straight Connector 499"/>
            <p:cNvCxnSpPr/>
            <p:nvPr/>
          </p:nvCxnSpPr>
          <p:spPr>
            <a:xfrm>
              <a:off x="3867561" y="2203847"/>
              <a:ext cx="524563" cy="0"/>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501" name="Group 500"/>
          <p:cNvGrpSpPr/>
          <p:nvPr/>
        </p:nvGrpSpPr>
        <p:grpSpPr>
          <a:xfrm>
            <a:off x="780105" y="2988873"/>
            <a:ext cx="816379" cy="555349"/>
            <a:chOff x="2124761" y="2853340"/>
            <a:chExt cx="816379" cy="555349"/>
          </a:xfrm>
        </p:grpSpPr>
        <p:sp>
          <p:nvSpPr>
            <p:cNvPr id="502" name="Rectangle 501"/>
            <p:cNvSpPr/>
            <p:nvPr/>
          </p:nvSpPr>
          <p:spPr>
            <a:xfrm>
              <a:off x="2128578" y="2853340"/>
              <a:ext cx="812562" cy="555349"/>
            </a:xfrm>
            <a:prstGeom prst="rect">
              <a:avLst/>
            </a:prstGeom>
            <a:solidFill>
              <a:schemeClr val="accent1">
                <a:lumMod val="60000"/>
                <a:lumOff val="40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03" name="Rectangle 502"/>
            <p:cNvSpPr/>
            <p:nvPr/>
          </p:nvSpPr>
          <p:spPr>
            <a:xfrm>
              <a:off x="2128578" y="2853341"/>
              <a:ext cx="812562" cy="91072"/>
            </a:xfrm>
            <a:prstGeom prst="rect">
              <a:avLst/>
            </a:prstGeom>
            <a:solidFill>
              <a:schemeClr val="accent1">
                <a:lumMod val="75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04" name="Rectangle 503"/>
            <p:cNvSpPr/>
            <p:nvPr/>
          </p:nvSpPr>
          <p:spPr>
            <a:xfrm>
              <a:off x="2199225" y="2998077"/>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cxnSp>
          <p:nvCxnSpPr>
            <p:cNvPr id="505" name="Straight Connector 504"/>
            <p:cNvCxnSpPr/>
            <p:nvPr/>
          </p:nvCxnSpPr>
          <p:spPr>
            <a:xfrm>
              <a:off x="2124761" y="3300149"/>
              <a:ext cx="812562" cy="0"/>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06" name="Rectangle 505"/>
            <p:cNvSpPr/>
            <p:nvPr/>
          </p:nvSpPr>
          <p:spPr>
            <a:xfrm>
              <a:off x="2564899" y="2997193"/>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07" name="Rectangle 506"/>
            <p:cNvSpPr/>
            <p:nvPr/>
          </p:nvSpPr>
          <p:spPr>
            <a:xfrm>
              <a:off x="2338549" y="2998079"/>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08" name="Rectangle 507"/>
            <p:cNvSpPr/>
            <p:nvPr/>
          </p:nvSpPr>
          <p:spPr>
            <a:xfrm>
              <a:off x="2136018" y="3306373"/>
              <a:ext cx="794955" cy="92743"/>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09" name="Rectangle 508"/>
            <p:cNvSpPr/>
            <p:nvPr/>
          </p:nvSpPr>
          <p:spPr>
            <a:xfrm>
              <a:off x="2564899" y="3173644"/>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10" name="Rectangle 509"/>
            <p:cNvSpPr/>
            <p:nvPr/>
          </p:nvSpPr>
          <p:spPr>
            <a:xfrm>
              <a:off x="2746894" y="3173644"/>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cxnSp>
          <p:nvCxnSpPr>
            <p:cNvPr id="511" name="Straight Connector 510"/>
            <p:cNvCxnSpPr>
              <a:stCxn id="507" idx="3"/>
              <a:endCxn id="506" idx="1"/>
            </p:cNvCxnSpPr>
            <p:nvPr/>
          </p:nvCxnSpPr>
          <p:spPr>
            <a:xfrm flipV="1">
              <a:off x="2434345" y="3029634"/>
              <a:ext cx="130554" cy="885"/>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12" name="Straight Connector 511"/>
            <p:cNvCxnSpPr>
              <a:stCxn id="507" idx="3"/>
              <a:endCxn id="516" idx="1"/>
            </p:cNvCxnSpPr>
            <p:nvPr/>
          </p:nvCxnSpPr>
          <p:spPr>
            <a:xfrm>
              <a:off x="2434345" y="3030519"/>
              <a:ext cx="130554" cy="87340"/>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13" name="Straight Connector 512"/>
            <p:cNvCxnSpPr>
              <a:stCxn id="507" idx="3"/>
            </p:cNvCxnSpPr>
            <p:nvPr/>
          </p:nvCxnSpPr>
          <p:spPr>
            <a:xfrm>
              <a:off x="2434345" y="3030519"/>
              <a:ext cx="130554" cy="174554"/>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14" name="Straight Connector 513"/>
            <p:cNvCxnSpPr>
              <a:stCxn id="509" idx="3"/>
              <a:endCxn id="510" idx="1"/>
            </p:cNvCxnSpPr>
            <p:nvPr/>
          </p:nvCxnSpPr>
          <p:spPr>
            <a:xfrm>
              <a:off x="2660694" y="3206084"/>
              <a:ext cx="86199" cy="0"/>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15" name="Straight Connector 514"/>
            <p:cNvCxnSpPr>
              <a:stCxn id="509" idx="0"/>
              <a:endCxn id="506" idx="2"/>
            </p:cNvCxnSpPr>
            <p:nvPr/>
          </p:nvCxnSpPr>
          <p:spPr>
            <a:xfrm flipV="1">
              <a:off x="2612797" y="3062074"/>
              <a:ext cx="0" cy="111569"/>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16" name="Rectangle 515"/>
            <p:cNvSpPr/>
            <p:nvPr/>
          </p:nvSpPr>
          <p:spPr>
            <a:xfrm>
              <a:off x="2564899" y="3085418"/>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grpSp>
      <p:grpSp>
        <p:nvGrpSpPr>
          <p:cNvPr id="517" name="Group 516"/>
          <p:cNvGrpSpPr/>
          <p:nvPr/>
        </p:nvGrpSpPr>
        <p:grpSpPr>
          <a:xfrm>
            <a:off x="2255146" y="3496921"/>
            <a:ext cx="816379" cy="555349"/>
            <a:chOff x="2124761" y="2853340"/>
            <a:chExt cx="816379" cy="555349"/>
          </a:xfrm>
        </p:grpSpPr>
        <p:sp>
          <p:nvSpPr>
            <p:cNvPr id="518" name="Rectangle 517"/>
            <p:cNvSpPr/>
            <p:nvPr/>
          </p:nvSpPr>
          <p:spPr>
            <a:xfrm>
              <a:off x="2128578" y="2853340"/>
              <a:ext cx="812562" cy="555349"/>
            </a:xfrm>
            <a:prstGeom prst="rect">
              <a:avLst/>
            </a:prstGeom>
            <a:solidFill>
              <a:schemeClr val="accent1">
                <a:lumMod val="60000"/>
                <a:lumOff val="40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19" name="Rectangle 518"/>
            <p:cNvSpPr/>
            <p:nvPr/>
          </p:nvSpPr>
          <p:spPr>
            <a:xfrm>
              <a:off x="2128578" y="2853341"/>
              <a:ext cx="812562" cy="91072"/>
            </a:xfrm>
            <a:prstGeom prst="rect">
              <a:avLst/>
            </a:prstGeom>
            <a:solidFill>
              <a:schemeClr val="accent1">
                <a:lumMod val="75000"/>
              </a:schemeClr>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20" name="Rectangle 519"/>
            <p:cNvSpPr/>
            <p:nvPr/>
          </p:nvSpPr>
          <p:spPr>
            <a:xfrm>
              <a:off x="2199225" y="2998077"/>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cxnSp>
          <p:nvCxnSpPr>
            <p:cNvPr id="521" name="Straight Connector 520"/>
            <p:cNvCxnSpPr/>
            <p:nvPr/>
          </p:nvCxnSpPr>
          <p:spPr>
            <a:xfrm>
              <a:off x="2124761" y="3300149"/>
              <a:ext cx="812562" cy="0"/>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22" name="Rectangle 521"/>
            <p:cNvSpPr/>
            <p:nvPr/>
          </p:nvSpPr>
          <p:spPr>
            <a:xfrm>
              <a:off x="2564899" y="2997193"/>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23" name="Rectangle 522"/>
            <p:cNvSpPr/>
            <p:nvPr/>
          </p:nvSpPr>
          <p:spPr>
            <a:xfrm>
              <a:off x="2338549" y="2998079"/>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24" name="Rectangle 523"/>
            <p:cNvSpPr/>
            <p:nvPr/>
          </p:nvSpPr>
          <p:spPr>
            <a:xfrm>
              <a:off x="2136018" y="3306373"/>
              <a:ext cx="794955" cy="92743"/>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25" name="Rectangle 524"/>
            <p:cNvSpPr/>
            <p:nvPr/>
          </p:nvSpPr>
          <p:spPr>
            <a:xfrm>
              <a:off x="2564899" y="3173644"/>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sp>
          <p:nvSpPr>
            <p:cNvPr id="526" name="Rectangle 525"/>
            <p:cNvSpPr/>
            <p:nvPr/>
          </p:nvSpPr>
          <p:spPr>
            <a:xfrm>
              <a:off x="2746894" y="3173644"/>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cxnSp>
          <p:nvCxnSpPr>
            <p:cNvPr id="527" name="Straight Connector 526"/>
            <p:cNvCxnSpPr>
              <a:stCxn id="523" idx="3"/>
              <a:endCxn id="522" idx="1"/>
            </p:cNvCxnSpPr>
            <p:nvPr/>
          </p:nvCxnSpPr>
          <p:spPr>
            <a:xfrm flipV="1">
              <a:off x="2434345" y="3029634"/>
              <a:ext cx="130554" cy="885"/>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28" name="Straight Connector 527"/>
            <p:cNvCxnSpPr>
              <a:stCxn id="523" idx="3"/>
              <a:endCxn id="532" idx="1"/>
            </p:cNvCxnSpPr>
            <p:nvPr/>
          </p:nvCxnSpPr>
          <p:spPr>
            <a:xfrm>
              <a:off x="2434345" y="3030519"/>
              <a:ext cx="130554" cy="87340"/>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29" name="Straight Connector 528"/>
            <p:cNvCxnSpPr>
              <a:stCxn id="523" idx="3"/>
            </p:cNvCxnSpPr>
            <p:nvPr/>
          </p:nvCxnSpPr>
          <p:spPr>
            <a:xfrm>
              <a:off x="2434345" y="3030519"/>
              <a:ext cx="130554" cy="174554"/>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30" name="Straight Connector 529"/>
            <p:cNvCxnSpPr>
              <a:stCxn id="525" idx="3"/>
              <a:endCxn id="526" idx="1"/>
            </p:cNvCxnSpPr>
            <p:nvPr/>
          </p:nvCxnSpPr>
          <p:spPr>
            <a:xfrm>
              <a:off x="2660694" y="3206084"/>
              <a:ext cx="86199" cy="0"/>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31" name="Straight Connector 530"/>
            <p:cNvCxnSpPr>
              <a:stCxn id="525" idx="0"/>
              <a:endCxn id="522" idx="2"/>
            </p:cNvCxnSpPr>
            <p:nvPr/>
          </p:nvCxnSpPr>
          <p:spPr>
            <a:xfrm flipV="1">
              <a:off x="2612797" y="3062074"/>
              <a:ext cx="0" cy="111569"/>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32" name="Rectangle 531"/>
            <p:cNvSpPr/>
            <p:nvPr/>
          </p:nvSpPr>
          <p:spPr>
            <a:xfrm>
              <a:off x="2564899" y="3085418"/>
              <a:ext cx="95795" cy="64881"/>
            </a:xfrm>
            <a:prstGeom prst="rect">
              <a:avLst/>
            </a:prstGeom>
            <a:solidFill>
              <a:schemeClr val="accent1">
                <a:lumMod val="20000"/>
                <a:lumOff val="80000"/>
              </a:schemeClr>
            </a:solidFill>
            <a:ln w="19050" cmpd="sng">
              <a:noFill/>
            </a:ln>
            <a:effectLst/>
          </p:spPr>
          <p:style>
            <a:lnRef idx="1">
              <a:schemeClr val="accent1"/>
            </a:lnRef>
            <a:fillRef idx="3">
              <a:schemeClr val="accent1"/>
            </a:fillRef>
            <a:effectRef idx="2">
              <a:schemeClr val="accent1"/>
            </a:effectRef>
            <a:fontRef idx="minor">
              <a:schemeClr val="lt1"/>
            </a:fontRef>
          </p:style>
          <p:txBody>
            <a:bodyPr lIns="91436" tIns="91436" rIns="91436" bIns="91436" rtlCol="0" anchor="t" anchorCtr="0"/>
            <a:lstStyle/>
            <a:p>
              <a:pPr algn="l"/>
              <a:endParaRPr lang="en-US" dirty="0" smtClean="0">
                <a:solidFill>
                  <a:schemeClr val="bg2"/>
                </a:solidFill>
              </a:endParaRPr>
            </a:p>
          </p:txBody>
        </p:sp>
      </p:grpSp>
      <p:grpSp>
        <p:nvGrpSpPr>
          <p:cNvPr id="568" name="Group 567"/>
          <p:cNvGrpSpPr/>
          <p:nvPr/>
        </p:nvGrpSpPr>
        <p:grpSpPr>
          <a:xfrm>
            <a:off x="3665199" y="3471199"/>
            <a:ext cx="1114600" cy="893067"/>
            <a:chOff x="4983234" y="3050739"/>
            <a:chExt cx="1114600" cy="893067"/>
          </a:xfrm>
        </p:grpSpPr>
        <p:sp>
          <p:nvSpPr>
            <p:cNvPr id="557" name="Rounded Rectangle 556"/>
            <p:cNvSpPr/>
            <p:nvPr/>
          </p:nvSpPr>
          <p:spPr>
            <a:xfrm>
              <a:off x="4983234" y="3050739"/>
              <a:ext cx="1114600" cy="893067"/>
            </a:xfrm>
            <a:prstGeom prst="roundRect">
              <a:avLst>
                <a:gd name="adj" fmla="val 5758"/>
              </a:avLst>
            </a:prstGeom>
            <a:solidFill>
              <a:srgbClr val="FFE2C6"/>
            </a:solidFill>
            <a:ln w="6350" cmpd="sng">
              <a:solidFill>
                <a:srgbClr val="4F8E1E"/>
              </a:solidFill>
            </a:ln>
            <a:effectLst/>
          </p:spPr>
          <p:style>
            <a:lnRef idx="1">
              <a:schemeClr val="accent1"/>
            </a:lnRef>
            <a:fillRef idx="3">
              <a:schemeClr val="accent1"/>
            </a:fillRef>
            <a:effectRef idx="2">
              <a:schemeClr val="accent1"/>
            </a:effectRef>
            <a:fontRef idx="minor">
              <a:schemeClr val="lt1"/>
            </a:fontRef>
          </p:style>
          <p:txBody>
            <a:bodyPr rtlCol="0" anchor="b"/>
            <a:lstStyle/>
            <a:p>
              <a:pPr algn="ctr"/>
              <a:r>
                <a:rPr lang="en-US" sz="900" b="1" dirty="0" smtClean="0">
                  <a:solidFill>
                    <a:prstClr val="black">
                      <a:lumMod val="65000"/>
                      <a:lumOff val="35000"/>
                    </a:prstClr>
                  </a:solidFill>
                  <a:cs typeface="Calibri"/>
                </a:rPr>
                <a:t>MDM</a:t>
              </a:r>
              <a:endParaRPr lang="en-US" sz="900" b="1" dirty="0">
                <a:solidFill>
                  <a:prstClr val="black">
                    <a:lumMod val="65000"/>
                    <a:lumOff val="35000"/>
                  </a:prstClr>
                </a:solidFill>
                <a:cs typeface="Calibri"/>
              </a:endParaRPr>
            </a:p>
          </p:txBody>
        </p:sp>
        <p:grpSp>
          <p:nvGrpSpPr>
            <p:cNvPr id="533" name="Group 532"/>
            <p:cNvGrpSpPr/>
            <p:nvPr/>
          </p:nvGrpSpPr>
          <p:grpSpPr>
            <a:xfrm>
              <a:off x="5305523" y="3119534"/>
              <a:ext cx="474710" cy="322372"/>
              <a:chOff x="1740238" y="3340072"/>
              <a:chExt cx="443116" cy="423958"/>
            </a:xfrm>
          </p:grpSpPr>
          <p:grpSp>
            <p:nvGrpSpPr>
              <p:cNvPr id="534" name="Group 533"/>
              <p:cNvGrpSpPr/>
              <p:nvPr/>
            </p:nvGrpSpPr>
            <p:grpSpPr>
              <a:xfrm>
                <a:off x="1740238" y="3340072"/>
                <a:ext cx="443116" cy="423799"/>
                <a:chOff x="1252336" y="3335736"/>
                <a:chExt cx="341151" cy="220661"/>
              </a:xfrm>
            </p:grpSpPr>
            <p:sp>
              <p:nvSpPr>
                <p:cNvPr id="536" name="AutoShape 15"/>
                <p:cNvSpPr>
                  <a:spLocks/>
                </p:cNvSpPr>
                <p:nvPr/>
              </p:nvSpPr>
              <p:spPr bwMode="auto">
                <a:xfrm>
                  <a:off x="1252336" y="3367690"/>
                  <a:ext cx="341150" cy="154062"/>
                </a:xfrm>
                <a:custGeom>
                  <a:avLst/>
                  <a:gdLst/>
                  <a:ahLst/>
                  <a:cxnLst/>
                  <a:rect l="0" t="0" r="r" b="b"/>
                  <a:pathLst>
                    <a:path w="21600" h="21600">
                      <a:moveTo>
                        <a:pt x="10800" y="6988"/>
                      </a:moveTo>
                      <a:cubicBezTo>
                        <a:pt x="5433" y="6988"/>
                        <a:pt x="0" y="4588"/>
                        <a:pt x="0" y="0"/>
                      </a:cubicBezTo>
                      <a:lnTo>
                        <a:pt x="0" y="20965"/>
                      </a:lnTo>
                      <a:cubicBezTo>
                        <a:pt x="0" y="21182"/>
                        <a:pt x="16" y="21393"/>
                        <a:pt x="40" y="21600"/>
                      </a:cubicBezTo>
                      <a:cubicBezTo>
                        <a:pt x="518" y="17427"/>
                        <a:pt x="5687" y="15247"/>
                        <a:pt x="10800" y="15247"/>
                      </a:cubicBezTo>
                      <a:cubicBezTo>
                        <a:pt x="15913" y="15247"/>
                        <a:pt x="21082" y="17427"/>
                        <a:pt x="21560" y="21600"/>
                      </a:cubicBezTo>
                      <a:cubicBezTo>
                        <a:pt x="21584" y="21393"/>
                        <a:pt x="21600" y="21182"/>
                        <a:pt x="21600" y="20965"/>
                      </a:cubicBezTo>
                      <a:lnTo>
                        <a:pt x="21600" y="0"/>
                      </a:lnTo>
                      <a:cubicBezTo>
                        <a:pt x="21600" y="4588"/>
                        <a:pt x="16167" y="6988"/>
                        <a:pt x="10800" y="6988"/>
                      </a:cubicBezTo>
                      <a:close/>
                      <a:moveTo>
                        <a:pt x="10800" y="6988"/>
                      </a:moveTo>
                    </a:path>
                  </a:pathLst>
                </a:custGeom>
                <a:solidFill>
                  <a:schemeClr val="accent1">
                    <a:lumMod val="75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537" name="AutoShape 18"/>
                <p:cNvSpPr>
                  <a:spLocks/>
                </p:cNvSpPr>
                <p:nvPr/>
              </p:nvSpPr>
              <p:spPr bwMode="auto">
                <a:xfrm>
                  <a:off x="1252337" y="3335736"/>
                  <a:ext cx="341150" cy="81751"/>
                </a:xfrm>
                <a:custGeom>
                  <a:avLst/>
                  <a:gdLst/>
                  <a:ahLst/>
                  <a:cxnLst/>
                  <a:rect l="0" t="0" r="r" b="b"/>
                  <a:pathLst>
                    <a:path w="21600" h="21600">
                      <a:moveTo>
                        <a:pt x="21532" y="9466"/>
                      </a:moveTo>
                      <a:cubicBezTo>
                        <a:pt x="20895" y="3245"/>
                        <a:pt x="15819" y="0"/>
                        <a:pt x="10800" y="0"/>
                      </a:cubicBezTo>
                      <a:cubicBezTo>
                        <a:pt x="5781" y="0"/>
                        <a:pt x="705" y="3245"/>
                        <a:pt x="68" y="9466"/>
                      </a:cubicBezTo>
                      <a:cubicBezTo>
                        <a:pt x="24" y="9896"/>
                        <a:pt x="0" y="10341"/>
                        <a:pt x="0" y="10800"/>
                      </a:cubicBezTo>
                      <a:cubicBezTo>
                        <a:pt x="0" y="17891"/>
                        <a:pt x="5433" y="21600"/>
                        <a:pt x="10800" y="21600"/>
                      </a:cubicBezTo>
                      <a:cubicBezTo>
                        <a:pt x="16167" y="21600"/>
                        <a:pt x="21600" y="17891"/>
                        <a:pt x="21600" y="10800"/>
                      </a:cubicBezTo>
                      <a:cubicBezTo>
                        <a:pt x="21600" y="10341"/>
                        <a:pt x="21576" y="9896"/>
                        <a:pt x="21532" y="9466"/>
                      </a:cubicBezTo>
                      <a:close/>
                      <a:moveTo>
                        <a:pt x="21532" y="9466"/>
                      </a:moveTo>
                    </a:path>
                  </a:pathLst>
                </a:custGeom>
                <a:solidFill>
                  <a:schemeClr val="accent1">
                    <a:lumMod val="60000"/>
                    <a:lumOff val="40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538" name="AutoShape 19"/>
                <p:cNvSpPr>
                  <a:spLocks/>
                </p:cNvSpPr>
                <p:nvPr/>
              </p:nvSpPr>
              <p:spPr bwMode="auto">
                <a:xfrm>
                  <a:off x="1252336" y="3474646"/>
                  <a:ext cx="341150" cy="81751"/>
                </a:xfrm>
                <a:custGeom>
                  <a:avLst/>
                  <a:gdLst/>
                  <a:ahLst/>
                  <a:cxnLst/>
                  <a:rect l="0" t="0" r="r" b="b"/>
                  <a:pathLst>
                    <a:path w="21600" h="21600">
                      <a:moveTo>
                        <a:pt x="21560" y="9818"/>
                      </a:moveTo>
                      <a:cubicBezTo>
                        <a:pt x="21082" y="3370"/>
                        <a:pt x="15913" y="0"/>
                        <a:pt x="10800" y="0"/>
                      </a:cubicBezTo>
                      <a:cubicBezTo>
                        <a:pt x="5687" y="0"/>
                        <a:pt x="518" y="3370"/>
                        <a:pt x="40" y="9818"/>
                      </a:cubicBezTo>
                      <a:cubicBezTo>
                        <a:pt x="16" y="10138"/>
                        <a:pt x="0" y="10464"/>
                        <a:pt x="0" y="10800"/>
                      </a:cubicBezTo>
                      <a:cubicBezTo>
                        <a:pt x="0" y="17891"/>
                        <a:pt x="5433" y="21600"/>
                        <a:pt x="10800" y="21600"/>
                      </a:cubicBezTo>
                      <a:cubicBezTo>
                        <a:pt x="16167" y="21600"/>
                        <a:pt x="21600" y="17891"/>
                        <a:pt x="21600" y="10800"/>
                      </a:cubicBezTo>
                      <a:cubicBezTo>
                        <a:pt x="21600" y="10464"/>
                        <a:pt x="21584" y="10138"/>
                        <a:pt x="21560" y="9818"/>
                      </a:cubicBezTo>
                      <a:close/>
                      <a:moveTo>
                        <a:pt x="21560" y="9818"/>
                      </a:moveTo>
                    </a:path>
                  </a:pathLst>
                </a:custGeom>
                <a:solidFill>
                  <a:srgbClr val="4F8E1E"/>
                </a:solidFill>
                <a:ln>
                  <a:noFill/>
                </a:ln>
                <a:extLst/>
              </p:spPr>
              <p:txBody>
                <a:bodyPr lIns="0" tIns="0" rIns="0" bIns="0"/>
                <a:lstStyle/>
                <a:p>
                  <a:pPr defTabSz="914361">
                    <a:defRPr/>
                  </a:pPr>
                  <a:endParaRPr lang="en-US" kern="0">
                    <a:solidFill>
                      <a:sysClr val="windowText" lastClr="000000"/>
                    </a:solidFill>
                    <a:cs typeface="Arial"/>
                  </a:endParaRPr>
                </a:p>
              </p:txBody>
            </p:sp>
          </p:grpSp>
          <p:sp>
            <p:nvSpPr>
              <p:cNvPr id="535" name="TextBox 534"/>
              <p:cNvSpPr txBox="1"/>
              <p:nvPr/>
            </p:nvSpPr>
            <p:spPr>
              <a:xfrm>
                <a:off x="1740239" y="3533425"/>
                <a:ext cx="443115" cy="230605"/>
              </a:xfrm>
              <a:prstGeom prst="rect">
                <a:avLst/>
              </a:prstGeom>
            </p:spPr>
            <p:txBody>
              <a:bodyPr vert="horz" wrap="none" lIns="0" tIns="45720" rIns="0" bIns="45720" rtlCol="0">
                <a:noAutofit/>
              </a:bodyPr>
              <a:lstStyle/>
              <a:p>
                <a:pPr algn="ctr"/>
                <a:endParaRPr lang="en-US" sz="800" b="1" dirty="0">
                  <a:solidFill>
                    <a:schemeClr val="bg2"/>
                  </a:solidFill>
                  <a:ea typeface="ヒラギノ角ゴ Pro W3" charset="-128"/>
                  <a:cs typeface="Calibri"/>
                </a:endParaRPr>
              </a:p>
            </p:txBody>
          </p:sp>
        </p:grpSp>
        <p:grpSp>
          <p:nvGrpSpPr>
            <p:cNvPr id="539" name="Group 538"/>
            <p:cNvGrpSpPr/>
            <p:nvPr/>
          </p:nvGrpSpPr>
          <p:grpSpPr>
            <a:xfrm>
              <a:off x="5063341" y="3496047"/>
              <a:ext cx="271669" cy="196586"/>
              <a:chOff x="1740238" y="3340072"/>
              <a:chExt cx="443116" cy="423958"/>
            </a:xfrm>
          </p:grpSpPr>
          <p:grpSp>
            <p:nvGrpSpPr>
              <p:cNvPr id="540" name="Group 539"/>
              <p:cNvGrpSpPr/>
              <p:nvPr/>
            </p:nvGrpSpPr>
            <p:grpSpPr>
              <a:xfrm>
                <a:off x="1740238" y="3340072"/>
                <a:ext cx="443116" cy="423799"/>
                <a:chOff x="1252336" y="3335736"/>
                <a:chExt cx="341151" cy="220661"/>
              </a:xfrm>
            </p:grpSpPr>
            <p:sp>
              <p:nvSpPr>
                <p:cNvPr id="542" name="AutoShape 15"/>
                <p:cNvSpPr>
                  <a:spLocks/>
                </p:cNvSpPr>
                <p:nvPr/>
              </p:nvSpPr>
              <p:spPr bwMode="auto">
                <a:xfrm>
                  <a:off x="1252336" y="3367690"/>
                  <a:ext cx="341150" cy="154062"/>
                </a:xfrm>
                <a:custGeom>
                  <a:avLst/>
                  <a:gdLst/>
                  <a:ahLst/>
                  <a:cxnLst/>
                  <a:rect l="0" t="0" r="r" b="b"/>
                  <a:pathLst>
                    <a:path w="21600" h="21600">
                      <a:moveTo>
                        <a:pt x="10800" y="6988"/>
                      </a:moveTo>
                      <a:cubicBezTo>
                        <a:pt x="5433" y="6988"/>
                        <a:pt x="0" y="4588"/>
                        <a:pt x="0" y="0"/>
                      </a:cubicBezTo>
                      <a:lnTo>
                        <a:pt x="0" y="20965"/>
                      </a:lnTo>
                      <a:cubicBezTo>
                        <a:pt x="0" y="21182"/>
                        <a:pt x="16" y="21393"/>
                        <a:pt x="40" y="21600"/>
                      </a:cubicBezTo>
                      <a:cubicBezTo>
                        <a:pt x="518" y="17427"/>
                        <a:pt x="5687" y="15247"/>
                        <a:pt x="10800" y="15247"/>
                      </a:cubicBezTo>
                      <a:cubicBezTo>
                        <a:pt x="15913" y="15247"/>
                        <a:pt x="21082" y="17427"/>
                        <a:pt x="21560" y="21600"/>
                      </a:cubicBezTo>
                      <a:cubicBezTo>
                        <a:pt x="21584" y="21393"/>
                        <a:pt x="21600" y="21182"/>
                        <a:pt x="21600" y="20965"/>
                      </a:cubicBezTo>
                      <a:lnTo>
                        <a:pt x="21600" y="0"/>
                      </a:lnTo>
                      <a:cubicBezTo>
                        <a:pt x="21600" y="4588"/>
                        <a:pt x="16167" y="6988"/>
                        <a:pt x="10800" y="6988"/>
                      </a:cubicBezTo>
                      <a:close/>
                      <a:moveTo>
                        <a:pt x="10800" y="6988"/>
                      </a:moveTo>
                    </a:path>
                  </a:pathLst>
                </a:custGeom>
                <a:solidFill>
                  <a:schemeClr val="accent1">
                    <a:lumMod val="75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543" name="AutoShape 18"/>
                <p:cNvSpPr>
                  <a:spLocks/>
                </p:cNvSpPr>
                <p:nvPr/>
              </p:nvSpPr>
              <p:spPr bwMode="auto">
                <a:xfrm>
                  <a:off x="1252337" y="3335736"/>
                  <a:ext cx="341150" cy="81751"/>
                </a:xfrm>
                <a:custGeom>
                  <a:avLst/>
                  <a:gdLst/>
                  <a:ahLst/>
                  <a:cxnLst/>
                  <a:rect l="0" t="0" r="r" b="b"/>
                  <a:pathLst>
                    <a:path w="21600" h="21600">
                      <a:moveTo>
                        <a:pt x="21532" y="9466"/>
                      </a:moveTo>
                      <a:cubicBezTo>
                        <a:pt x="20895" y="3245"/>
                        <a:pt x="15819" y="0"/>
                        <a:pt x="10800" y="0"/>
                      </a:cubicBezTo>
                      <a:cubicBezTo>
                        <a:pt x="5781" y="0"/>
                        <a:pt x="705" y="3245"/>
                        <a:pt x="68" y="9466"/>
                      </a:cubicBezTo>
                      <a:cubicBezTo>
                        <a:pt x="24" y="9896"/>
                        <a:pt x="0" y="10341"/>
                        <a:pt x="0" y="10800"/>
                      </a:cubicBezTo>
                      <a:cubicBezTo>
                        <a:pt x="0" y="17891"/>
                        <a:pt x="5433" y="21600"/>
                        <a:pt x="10800" y="21600"/>
                      </a:cubicBezTo>
                      <a:cubicBezTo>
                        <a:pt x="16167" y="21600"/>
                        <a:pt x="21600" y="17891"/>
                        <a:pt x="21600" y="10800"/>
                      </a:cubicBezTo>
                      <a:cubicBezTo>
                        <a:pt x="21600" y="10341"/>
                        <a:pt x="21576" y="9896"/>
                        <a:pt x="21532" y="9466"/>
                      </a:cubicBezTo>
                      <a:close/>
                      <a:moveTo>
                        <a:pt x="21532" y="9466"/>
                      </a:moveTo>
                    </a:path>
                  </a:pathLst>
                </a:custGeom>
                <a:solidFill>
                  <a:schemeClr val="accent1">
                    <a:lumMod val="60000"/>
                    <a:lumOff val="40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544" name="AutoShape 19"/>
                <p:cNvSpPr>
                  <a:spLocks/>
                </p:cNvSpPr>
                <p:nvPr/>
              </p:nvSpPr>
              <p:spPr bwMode="auto">
                <a:xfrm>
                  <a:off x="1252336" y="3474646"/>
                  <a:ext cx="341150" cy="81751"/>
                </a:xfrm>
                <a:custGeom>
                  <a:avLst/>
                  <a:gdLst/>
                  <a:ahLst/>
                  <a:cxnLst/>
                  <a:rect l="0" t="0" r="r" b="b"/>
                  <a:pathLst>
                    <a:path w="21600" h="21600">
                      <a:moveTo>
                        <a:pt x="21560" y="9818"/>
                      </a:moveTo>
                      <a:cubicBezTo>
                        <a:pt x="21082" y="3370"/>
                        <a:pt x="15913" y="0"/>
                        <a:pt x="10800" y="0"/>
                      </a:cubicBezTo>
                      <a:cubicBezTo>
                        <a:pt x="5687" y="0"/>
                        <a:pt x="518" y="3370"/>
                        <a:pt x="40" y="9818"/>
                      </a:cubicBezTo>
                      <a:cubicBezTo>
                        <a:pt x="16" y="10138"/>
                        <a:pt x="0" y="10464"/>
                        <a:pt x="0" y="10800"/>
                      </a:cubicBezTo>
                      <a:cubicBezTo>
                        <a:pt x="0" y="17891"/>
                        <a:pt x="5433" y="21600"/>
                        <a:pt x="10800" y="21600"/>
                      </a:cubicBezTo>
                      <a:cubicBezTo>
                        <a:pt x="16167" y="21600"/>
                        <a:pt x="21600" y="17891"/>
                        <a:pt x="21600" y="10800"/>
                      </a:cubicBezTo>
                      <a:cubicBezTo>
                        <a:pt x="21600" y="10464"/>
                        <a:pt x="21584" y="10138"/>
                        <a:pt x="21560" y="9818"/>
                      </a:cubicBezTo>
                      <a:close/>
                      <a:moveTo>
                        <a:pt x="21560" y="9818"/>
                      </a:moveTo>
                    </a:path>
                  </a:pathLst>
                </a:custGeom>
                <a:solidFill>
                  <a:srgbClr val="4F8E1E"/>
                </a:solidFill>
                <a:ln>
                  <a:noFill/>
                </a:ln>
                <a:extLst/>
              </p:spPr>
              <p:txBody>
                <a:bodyPr lIns="0" tIns="0" rIns="0" bIns="0"/>
                <a:lstStyle/>
                <a:p>
                  <a:pPr defTabSz="914361">
                    <a:defRPr/>
                  </a:pPr>
                  <a:endParaRPr lang="en-US" kern="0">
                    <a:solidFill>
                      <a:sysClr val="windowText" lastClr="000000"/>
                    </a:solidFill>
                    <a:cs typeface="Arial"/>
                  </a:endParaRPr>
                </a:p>
              </p:txBody>
            </p:sp>
          </p:grpSp>
          <p:sp>
            <p:nvSpPr>
              <p:cNvPr id="541" name="TextBox 540"/>
              <p:cNvSpPr txBox="1"/>
              <p:nvPr/>
            </p:nvSpPr>
            <p:spPr>
              <a:xfrm>
                <a:off x="1740239" y="3533425"/>
                <a:ext cx="443115" cy="230605"/>
              </a:xfrm>
              <a:prstGeom prst="rect">
                <a:avLst/>
              </a:prstGeom>
            </p:spPr>
            <p:txBody>
              <a:bodyPr vert="horz" wrap="none" lIns="0" tIns="45720" rIns="0" bIns="45720" rtlCol="0">
                <a:noAutofit/>
              </a:bodyPr>
              <a:lstStyle/>
              <a:p>
                <a:pPr algn="ctr"/>
                <a:endParaRPr lang="en-US" sz="800" b="1" dirty="0">
                  <a:solidFill>
                    <a:schemeClr val="bg2"/>
                  </a:solidFill>
                  <a:ea typeface="ヒラギノ角ゴ Pro W3" charset="-128"/>
                  <a:cs typeface="Calibri"/>
                </a:endParaRPr>
              </a:p>
            </p:txBody>
          </p:sp>
        </p:grpSp>
        <p:grpSp>
          <p:nvGrpSpPr>
            <p:cNvPr id="545" name="Group 544"/>
            <p:cNvGrpSpPr/>
            <p:nvPr/>
          </p:nvGrpSpPr>
          <p:grpSpPr>
            <a:xfrm>
              <a:off x="5411761" y="3493854"/>
              <a:ext cx="271669" cy="196586"/>
              <a:chOff x="1740238" y="3340072"/>
              <a:chExt cx="443116" cy="423958"/>
            </a:xfrm>
          </p:grpSpPr>
          <p:grpSp>
            <p:nvGrpSpPr>
              <p:cNvPr id="546" name="Group 545"/>
              <p:cNvGrpSpPr/>
              <p:nvPr/>
            </p:nvGrpSpPr>
            <p:grpSpPr>
              <a:xfrm>
                <a:off x="1740238" y="3340072"/>
                <a:ext cx="443116" cy="423799"/>
                <a:chOff x="1252336" y="3335736"/>
                <a:chExt cx="341151" cy="220661"/>
              </a:xfrm>
            </p:grpSpPr>
            <p:sp>
              <p:nvSpPr>
                <p:cNvPr id="548" name="AutoShape 15"/>
                <p:cNvSpPr>
                  <a:spLocks/>
                </p:cNvSpPr>
                <p:nvPr/>
              </p:nvSpPr>
              <p:spPr bwMode="auto">
                <a:xfrm>
                  <a:off x="1252336" y="3367690"/>
                  <a:ext cx="341150" cy="154062"/>
                </a:xfrm>
                <a:custGeom>
                  <a:avLst/>
                  <a:gdLst/>
                  <a:ahLst/>
                  <a:cxnLst/>
                  <a:rect l="0" t="0" r="r" b="b"/>
                  <a:pathLst>
                    <a:path w="21600" h="21600">
                      <a:moveTo>
                        <a:pt x="10800" y="6988"/>
                      </a:moveTo>
                      <a:cubicBezTo>
                        <a:pt x="5433" y="6988"/>
                        <a:pt x="0" y="4588"/>
                        <a:pt x="0" y="0"/>
                      </a:cubicBezTo>
                      <a:lnTo>
                        <a:pt x="0" y="20965"/>
                      </a:lnTo>
                      <a:cubicBezTo>
                        <a:pt x="0" y="21182"/>
                        <a:pt x="16" y="21393"/>
                        <a:pt x="40" y="21600"/>
                      </a:cubicBezTo>
                      <a:cubicBezTo>
                        <a:pt x="518" y="17427"/>
                        <a:pt x="5687" y="15247"/>
                        <a:pt x="10800" y="15247"/>
                      </a:cubicBezTo>
                      <a:cubicBezTo>
                        <a:pt x="15913" y="15247"/>
                        <a:pt x="21082" y="17427"/>
                        <a:pt x="21560" y="21600"/>
                      </a:cubicBezTo>
                      <a:cubicBezTo>
                        <a:pt x="21584" y="21393"/>
                        <a:pt x="21600" y="21182"/>
                        <a:pt x="21600" y="20965"/>
                      </a:cubicBezTo>
                      <a:lnTo>
                        <a:pt x="21600" y="0"/>
                      </a:lnTo>
                      <a:cubicBezTo>
                        <a:pt x="21600" y="4588"/>
                        <a:pt x="16167" y="6988"/>
                        <a:pt x="10800" y="6988"/>
                      </a:cubicBezTo>
                      <a:close/>
                      <a:moveTo>
                        <a:pt x="10800" y="6988"/>
                      </a:moveTo>
                    </a:path>
                  </a:pathLst>
                </a:custGeom>
                <a:solidFill>
                  <a:schemeClr val="accent1">
                    <a:lumMod val="75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549" name="AutoShape 18"/>
                <p:cNvSpPr>
                  <a:spLocks/>
                </p:cNvSpPr>
                <p:nvPr/>
              </p:nvSpPr>
              <p:spPr bwMode="auto">
                <a:xfrm>
                  <a:off x="1252337" y="3335736"/>
                  <a:ext cx="341150" cy="81751"/>
                </a:xfrm>
                <a:custGeom>
                  <a:avLst/>
                  <a:gdLst/>
                  <a:ahLst/>
                  <a:cxnLst/>
                  <a:rect l="0" t="0" r="r" b="b"/>
                  <a:pathLst>
                    <a:path w="21600" h="21600">
                      <a:moveTo>
                        <a:pt x="21532" y="9466"/>
                      </a:moveTo>
                      <a:cubicBezTo>
                        <a:pt x="20895" y="3245"/>
                        <a:pt x="15819" y="0"/>
                        <a:pt x="10800" y="0"/>
                      </a:cubicBezTo>
                      <a:cubicBezTo>
                        <a:pt x="5781" y="0"/>
                        <a:pt x="705" y="3245"/>
                        <a:pt x="68" y="9466"/>
                      </a:cubicBezTo>
                      <a:cubicBezTo>
                        <a:pt x="24" y="9896"/>
                        <a:pt x="0" y="10341"/>
                        <a:pt x="0" y="10800"/>
                      </a:cubicBezTo>
                      <a:cubicBezTo>
                        <a:pt x="0" y="17891"/>
                        <a:pt x="5433" y="21600"/>
                        <a:pt x="10800" y="21600"/>
                      </a:cubicBezTo>
                      <a:cubicBezTo>
                        <a:pt x="16167" y="21600"/>
                        <a:pt x="21600" y="17891"/>
                        <a:pt x="21600" y="10800"/>
                      </a:cubicBezTo>
                      <a:cubicBezTo>
                        <a:pt x="21600" y="10341"/>
                        <a:pt x="21576" y="9896"/>
                        <a:pt x="21532" y="9466"/>
                      </a:cubicBezTo>
                      <a:close/>
                      <a:moveTo>
                        <a:pt x="21532" y="9466"/>
                      </a:moveTo>
                    </a:path>
                  </a:pathLst>
                </a:custGeom>
                <a:solidFill>
                  <a:schemeClr val="accent1">
                    <a:lumMod val="60000"/>
                    <a:lumOff val="40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550" name="AutoShape 19"/>
                <p:cNvSpPr>
                  <a:spLocks/>
                </p:cNvSpPr>
                <p:nvPr/>
              </p:nvSpPr>
              <p:spPr bwMode="auto">
                <a:xfrm>
                  <a:off x="1252336" y="3474646"/>
                  <a:ext cx="341150" cy="81751"/>
                </a:xfrm>
                <a:custGeom>
                  <a:avLst/>
                  <a:gdLst/>
                  <a:ahLst/>
                  <a:cxnLst/>
                  <a:rect l="0" t="0" r="r" b="b"/>
                  <a:pathLst>
                    <a:path w="21600" h="21600">
                      <a:moveTo>
                        <a:pt x="21560" y="9818"/>
                      </a:moveTo>
                      <a:cubicBezTo>
                        <a:pt x="21082" y="3370"/>
                        <a:pt x="15913" y="0"/>
                        <a:pt x="10800" y="0"/>
                      </a:cubicBezTo>
                      <a:cubicBezTo>
                        <a:pt x="5687" y="0"/>
                        <a:pt x="518" y="3370"/>
                        <a:pt x="40" y="9818"/>
                      </a:cubicBezTo>
                      <a:cubicBezTo>
                        <a:pt x="16" y="10138"/>
                        <a:pt x="0" y="10464"/>
                        <a:pt x="0" y="10800"/>
                      </a:cubicBezTo>
                      <a:cubicBezTo>
                        <a:pt x="0" y="17891"/>
                        <a:pt x="5433" y="21600"/>
                        <a:pt x="10800" y="21600"/>
                      </a:cubicBezTo>
                      <a:cubicBezTo>
                        <a:pt x="16167" y="21600"/>
                        <a:pt x="21600" y="17891"/>
                        <a:pt x="21600" y="10800"/>
                      </a:cubicBezTo>
                      <a:cubicBezTo>
                        <a:pt x="21600" y="10464"/>
                        <a:pt x="21584" y="10138"/>
                        <a:pt x="21560" y="9818"/>
                      </a:cubicBezTo>
                      <a:close/>
                      <a:moveTo>
                        <a:pt x="21560" y="9818"/>
                      </a:moveTo>
                    </a:path>
                  </a:pathLst>
                </a:custGeom>
                <a:solidFill>
                  <a:srgbClr val="4F8E1E"/>
                </a:solidFill>
                <a:ln>
                  <a:noFill/>
                </a:ln>
                <a:extLst/>
              </p:spPr>
              <p:txBody>
                <a:bodyPr lIns="0" tIns="0" rIns="0" bIns="0"/>
                <a:lstStyle/>
                <a:p>
                  <a:pPr defTabSz="914361">
                    <a:defRPr/>
                  </a:pPr>
                  <a:endParaRPr lang="en-US" kern="0">
                    <a:solidFill>
                      <a:sysClr val="windowText" lastClr="000000"/>
                    </a:solidFill>
                    <a:cs typeface="Arial"/>
                  </a:endParaRPr>
                </a:p>
              </p:txBody>
            </p:sp>
          </p:grpSp>
          <p:sp>
            <p:nvSpPr>
              <p:cNvPr id="547" name="TextBox 546"/>
              <p:cNvSpPr txBox="1"/>
              <p:nvPr/>
            </p:nvSpPr>
            <p:spPr>
              <a:xfrm>
                <a:off x="1740239" y="3533425"/>
                <a:ext cx="443115" cy="230605"/>
              </a:xfrm>
              <a:prstGeom prst="rect">
                <a:avLst/>
              </a:prstGeom>
            </p:spPr>
            <p:txBody>
              <a:bodyPr vert="horz" wrap="none" lIns="0" tIns="45720" rIns="0" bIns="45720" rtlCol="0">
                <a:noAutofit/>
              </a:bodyPr>
              <a:lstStyle/>
              <a:p>
                <a:pPr algn="ctr"/>
                <a:endParaRPr lang="en-US" sz="800" b="1" dirty="0">
                  <a:solidFill>
                    <a:schemeClr val="bg2"/>
                  </a:solidFill>
                  <a:ea typeface="ヒラギノ角ゴ Pro W3" charset="-128"/>
                  <a:cs typeface="Calibri"/>
                </a:endParaRPr>
              </a:p>
            </p:txBody>
          </p:sp>
        </p:grpSp>
        <p:grpSp>
          <p:nvGrpSpPr>
            <p:cNvPr id="551" name="Group 550"/>
            <p:cNvGrpSpPr/>
            <p:nvPr/>
          </p:nvGrpSpPr>
          <p:grpSpPr>
            <a:xfrm>
              <a:off x="5760181" y="3487410"/>
              <a:ext cx="271669" cy="196586"/>
              <a:chOff x="1740238" y="3340072"/>
              <a:chExt cx="443116" cy="423958"/>
            </a:xfrm>
          </p:grpSpPr>
          <p:grpSp>
            <p:nvGrpSpPr>
              <p:cNvPr id="552" name="Group 551"/>
              <p:cNvGrpSpPr/>
              <p:nvPr/>
            </p:nvGrpSpPr>
            <p:grpSpPr>
              <a:xfrm>
                <a:off x="1740238" y="3340072"/>
                <a:ext cx="443116" cy="423799"/>
                <a:chOff x="1252336" y="3335736"/>
                <a:chExt cx="341151" cy="220661"/>
              </a:xfrm>
            </p:grpSpPr>
            <p:sp>
              <p:nvSpPr>
                <p:cNvPr id="554" name="AutoShape 15"/>
                <p:cNvSpPr>
                  <a:spLocks/>
                </p:cNvSpPr>
                <p:nvPr/>
              </p:nvSpPr>
              <p:spPr bwMode="auto">
                <a:xfrm>
                  <a:off x="1252336" y="3367690"/>
                  <a:ext cx="341150" cy="154062"/>
                </a:xfrm>
                <a:custGeom>
                  <a:avLst/>
                  <a:gdLst/>
                  <a:ahLst/>
                  <a:cxnLst/>
                  <a:rect l="0" t="0" r="r" b="b"/>
                  <a:pathLst>
                    <a:path w="21600" h="21600">
                      <a:moveTo>
                        <a:pt x="10800" y="6988"/>
                      </a:moveTo>
                      <a:cubicBezTo>
                        <a:pt x="5433" y="6988"/>
                        <a:pt x="0" y="4588"/>
                        <a:pt x="0" y="0"/>
                      </a:cubicBezTo>
                      <a:lnTo>
                        <a:pt x="0" y="20965"/>
                      </a:lnTo>
                      <a:cubicBezTo>
                        <a:pt x="0" y="21182"/>
                        <a:pt x="16" y="21393"/>
                        <a:pt x="40" y="21600"/>
                      </a:cubicBezTo>
                      <a:cubicBezTo>
                        <a:pt x="518" y="17427"/>
                        <a:pt x="5687" y="15247"/>
                        <a:pt x="10800" y="15247"/>
                      </a:cubicBezTo>
                      <a:cubicBezTo>
                        <a:pt x="15913" y="15247"/>
                        <a:pt x="21082" y="17427"/>
                        <a:pt x="21560" y="21600"/>
                      </a:cubicBezTo>
                      <a:cubicBezTo>
                        <a:pt x="21584" y="21393"/>
                        <a:pt x="21600" y="21182"/>
                        <a:pt x="21600" y="20965"/>
                      </a:cubicBezTo>
                      <a:lnTo>
                        <a:pt x="21600" y="0"/>
                      </a:lnTo>
                      <a:cubicBezTo>
                        <a:pt x="21600" y="4588"/>
                        <a:pt x="16167" y="6988"/>
                        <a:pt x="10800" y="6988"/>
                      </a:cubicBezTo>
                      <a:close/>
                      <a:moveTo>
                        <a:pt x="10800" y="6988"/>
                      </a:moveTo>
                    </a:path>
                  </a:pathLst>
                </a:custGeom>
                <a:solidFill>
                  <a:schemeClr val="accent1">
                    <a:lumMod val="75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555" name="AutoShape 18"/>
                <p:cNvSpPr>
                  <a:spLocks/>
                </p:cNvSpPr>
                <p:nvPr/>
              </p:nvSpPr>
              <p:spPr bwMode="auto">
                <a:xfrm>
                  <a:off x="1252337" y="3335736"/>
                  <a:ext cx="341150" cy="81751"/>
                </a:xfrm>
                <a:custGeom>
                  <a:avLst/>
                  <a:gdLst/>
                  <a:ahLst/>
                  <a:cxnLst/>
                  <a:rect l="0" t="0" r="r" b="b"/>
                  <a:pathLst>
                    <a:path w="21600" h="21600">
                      <a:moveTo>
                        <a:pt x="21532" y="9466"/>
                      </a:moveTo>
                      <a:cubicBezTo>
                        <a:pt x="20895" y="3245"/>
                        <a:pt x="15819" y="0"/>
                        <a:pt x="10800" y="0"/>
                      </a:cubicBezTo>
                      <a:cubicBezTo>
                        <a:pt x="5781" y="0"/>
                        <a:pt x="705" y="3245"/>
                        <a:pt x="68" y="9466"/>
                      </a:cubicBezTo>
                      <a:cubicBezTo>
                        <a:pt x="24" y="9896"/>
                        <a:pt x="0" y="10341"/>
                        <a:pt x="0" y="10800"/>
                      </a:cubicBezTo>
                      <a:cubicBezTo>
                        <a:pt x="0" y="17891"/>
                        <a:pt x="5433" y="21600"/>
                        <a:pt x="10800" y="21600"/>
                      </a:cubicBezTo>
                      <a:cubicBezTo>
                        <a:pt x="16167" y="21600"/>
                        <a:pt x="21600" y="17891"/>
                        <a:pt x="21600" y="10800"/>
                      </a:cubicBezTo>
                      <a:cubicBezTo>
                        <a:pt x="21600" y="10341"/>
                        <a:pt x="21576" y="9896"/>
                        <a:pt x="21532" y="9466"/>
                      </a:cubicBezTo>
                      <a:close/>
                      <a:moveTo>
                        <a:pt x="21532" y="9466"/>
                      </a:moveTo>
                    </a:path>
                  </a:pathLst>
                </a:custGeom>
                <a:solidFill>
                  <a:schemeClr val="accent1">
                    <a:lumMod val="60000"/>
                    <a:lumOff val="40000"/>
                  </a:schemeClr>
                </a:solidFill>
                <a:ln>
                  <a:noFill/>
                </a:ln>
                <a:extLst/>
              </p:spPr>
              <p:txBody>
                <a:bodyPr lIns="0" tIns="0" rIns="0" bIns="0"/>
                <a:lstStyle/>
                <a:p>
                  <a:pPr defTabSz="914361">
                    <a:defRPr/>
                  </a:pPr>
                  <a:endParaRPr lang="en-US" kern="0">
                    <a:solidFill>
                      <a:sysClr val="windowText" lastClr="000000"/>
                    </a:solidFill>
                    <a:cs typeface="Arial"/>
                  </a:endParaRPr>
                </a:p>
              </p:txBody>
            </p:sp>
            <p:sp>
              <p:nvSpPr>
                <p:cNvPr id="556" name="AutoShape 19"/>
                <p:cNvSpPr>
                  <a:spLocks/>
                </p:cNvSpPr>
                <p:nvPr/>
              </p:nvSpPr>
              <p:spPr bwMode="auto">
                <a:xfrm>
                  <a:off x="1252336" y="3474646"/>
                  <a:ext cx="341150" cy="81751"/>
                </a:xfrm>
                <a:custGeom>
                  <a:avLst/>
                  <a:gdLst/>
                  <a:ahLst/>
                  <a:cxnLst/>
                  <a:rect l="0" t="0" r="r" b="b"/>
                  <a:pathLst>
                    <a:path w="21600" h="21600">
                      <a:moveTo>
                        <a:pt x="21560" y="9818"/>
                      </a:moveTo>
                      <a:cubicBezTo>
                        <a:pt x="21082" y="3370"/>
                        <a:pt x="15913" y="0"/>
                        <a:pt x="10800" y="0"/>
                      </a:cubicBezTo>
                      <a:cubicBezTo>
                        <a:pt x="5687" y="0"/>
                        <a:pt x="518" y="3370"/>
                        <a:pt x="40" y="9818"/>
                      </a:cubicBezTo>
                      <a:cubicBezTo>
                        <a:pt x="16" y="10138"/>
                        <a:pt x="0" y="10464"/>
                        <a:pt x="0" y="10800"/>
                      </a:cubicBezTo>
                      <a:cubicBezTo>
                        <a:pt x="0" y="17891"/>
                        <a:pt x="5433" y="21600"/>
                        <a:pt x="10800" y="21600"/>
                      </a:cubicBezTo>
                      <a:cubicBezTo>
                        <a:pt x="16167" y="21600"/>
                        <a:pt x="21600" y="17891"/>
                        <a:pt x="21600" y="10800"/>
                      </a:cubicBezTo>
                      <a:cubicBezTo>
                        <a:pt x="21600" y="10464"/>
                        <a:pt x="21584" y="10138"/>
                        <a:pt x="21560" y="9818"/>
                      </a:cubicBezTo>
                      <a:close/>
                      <a:moveTo>
                        <a:pt x="21560" y="9818"/>
                      </a:moveTo>
                    </a:path>
                  </a:pathLst>
                </a:custGeom>
                <a:solidFill>
                  <a:srgbClr val="4F8E1E"/>
                </a:solidFill>
                <a:ln>
                  <a:noFill/>
                </a:ln>
                <a:extLst/>
              </p:spPr>
              <p:txBody>
                <a:bodyPr lIns="0" tIns="0" rIns="0" bIns="0"/>
                <a:lstStyle/>
                <a:p>
                  <a:pPr defTabSz="914361">
                    <a:defRPr/>
                  </a:pPr>
                  <a:endParaRPr lang="en-US" kern="0">
                    <a:solidFill>
                      <a:sysClr val="windowText" lastClr="000000"/>
                    </a:solidFill>
                    <a:cs typeface="Arial"/>
                  </a:endParaRPr>
                </a:p>
              </p:txBody>
            </p:sp>
          </p:grpSp>
          <p:sp>
            <p:nvSpPr>
              <p:cNvPr id="553" name="TextBox 552"/>
              <p:cNvSpPr txBox="1"/>
              <p:nvPr/>
            </p:nvSpPr>
            <p:spPr>
              <a:xfrm>
                <a:off x="1740239" y="3533425"/>
                <a:ext cx="443115" cy="230605"/>
              </a:xfrm>
              <a:prstGeom prst="rect">
                <a:avLst/>
              </a:prstGeom>
            </p:spPr>
            <p:txBody>
              <a:bodyPr vert="horz" wrap="none" lIns="0" tIns="45720" rIns="0" bIns="45720" rtlCol="0">
                <a:noAutofit/>
              </a:bodyPr>
              <a:lstStyle/>
              <a:p>
                <a:pPr algn="ctr"/>
                <a:endParaRPr lang="en-US" sz="800" b="1" dirty="0">
                  <a:solidFill>
                    <a:schemeClr val="bg2"/>
                  </a:solidFill>
                  <a:ea typeface="ヒラギノ角ゴ Pro W3" charset="-128"/>
                  <a:cs typeface="Calibri"/>
                </a:endParaRPr>
              </a:p>
            </p:txBody>
          </p:sp>
        </p:grpSp>
        <p:cxnSp>
          <p:nvCxnSpPr>
            <p:cNvPr id="558" name="Straight Connector 557"/>
            <p:cNvCxnSpPr/>
            <p:nvPr/>
          </p:nvCxnSpPr>
          <p:spPr>
            <a:xfrm flipH="1">
              <a:off x="5200387" y="3374058"/>
              <a:ext cx="221897" cy="150446"/>
            </a:xfrm>
            <a:prstGeom prst="line">
              <a:avLst/>
            </a:prstGeom>
            <a:ln w="12700"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62" name="Straight Connector 561"/>
            <p:cNvCxnSpPr/>
            <p:nvPr/>
          </p:nvCxnSpPr>
          <p:spPr>
            <a:xfrm flipH="1">
              <a:off x="5546725" y="3374058"/>
              <a:ext cx="1" cy="160591"/>
            </a:xfrm>
            <a:prstGeom prst="line">
              <a:avLst/>
            </a:prstGeom>
            <a:ln w="12700"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65" name="Straight Connector 564"/>
            <p:cNvCxnSpPr/>
            <p:nvPr/>
          </p:nvCxnSpPr>
          <p:spPr>
            <a:xfrm>
              <a:off x="5683430" y="3374058"/>
              <a:ext cx="212586" cy="148253"/>
            </a:xfrm>
            <a:prstGeom prst="line">
              <a:avLst/>
            </a:prstGeom>
            <a:ln w="12700"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grpSp>
      <p:sp>
        <p:nvSpPr>
          <p:cNvPr id="569" name="Rounded Rectangle 568"/>
          <p:cNvSpPr/>
          <p:nvPr/>
        </p:nvSpPr>
        <p:spPr>
          <a:xfrm>
            <a:off x="3608419" y="4619529"/>
            <a:ext cx="725006" cy="894480"/>
          </a:xfrm>
          <a:prstGeom prst="roundRect">
            <a:avLst>
              <a:gd name="adj" fmla="val 5758"/>
            </a:avLst>
          </a:prstGeom>
          <a:solidFill>
            <a:srgbClr val="FFE2C6"/>
          </a:solidFill>
          <a:ln w="6350" cmpd="sng">
            <a:solidFill>
              <a:srgbClr val="4F8E1E"/>
            </a:solidFill>
          </a:ln>
          <a:effectLst/>
        </p:spPr>
        <p:style>
          <a:lnRef idx="1">
            <a:schemeClr val="accent1"/>
          </a:lnRef>
          <a:fillRef idx="3">
            <a:schemeClr val="accent1"/>
          </a:fillRef>
          <a:effectRef idx="2">
            <a:schemeClr val="accent1"/>
          </a:effectRef>
          <a:fontRef idx="minor">
            <a:schemeClr val="lt1"/>
          </a:fontRef>
        </p:style>
        <p:txBody>
          <a:bodyPr rtlCol="0" anchor="b"/>
          <a:lstStyle/>
          <a:p>
            <a:pPr algn="ctr"/>
            <a:r>
              <a:rPr lang="en-US" sz="900" b="1" dirty="0" smtClean="0">
                <a:solidFill>
                  <a:prstClr val="black">
                    <a:lumMod val="65000"/>
                    <a:lumOff val="35000"/>
                  </a:prstClr>
                </a:solidFill>
                <a:cs typeface="Calibri"/>
              </a:rPr>
              <a:t>ARCHIVE</a:t>
            </a:r>
            <a:endParaRPr lang="en-US" sz="900" b="1" dirty="0">
              <a:solidFill>
                <a:prstClr val="black">
                  <a:lumMod val="65000"/>
                  <a:lumOff val="35000"/>
                </a:prstClr>
              </a:solidFill>
              <a:cs typeface="Calibri"/>
            </a:endParaRPr>
          </a:p>
        </p:txBody>
      </p:sp>
      <p:grpSp>
        <p:nvGrpSpPr>
          <p:cNvPr id="358" name="Group 357"/>
          <p:cNvGrpSpPr/>
          <p:nvPr/>
        </p:nvGrpSpPr>
        <p:grpSpPr>
          <a:xfrm>
            <a:off x="3696618" y="4682690"/>
            <a:ext cx="532073" cy="621571"/>
            <a:chOff x="6015872" y="1632885"/>
            <a:chExt cx="3248571" cy="3682065"/>
          </a:xfrm>
        </p:grpSpPr>
        <p:sp>
          <p:nvSpPr>
            <p:cNvPr id="372" name="Rectangle 371"/>
            <p:cNvSpPr/>
            <p:nvPr/>
          </p:nvSpPr>
          <p:spPr>
            <a:xfrm>
              <a:off x="6015872" y="1632886"/>
              <a:ext cx="3248571" cy="368206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373" name="Rectangle 372"/>
            <p:cNvSpPr/>
            <p:nvPr/>
          </p:nvSpPr>
          <p:spPr>
            <a:xfrm>
              <a:off x="6211408" y="1632885"/>
              <a:ext cx="2852505" cy="3485214"/>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374" name="Rectangle 373"/>
            <p:cNvSpPr/>
            <p:nvPr/>
          </p:nvSpPr>
          <p:spPr>
            <a:xfrm>
              <a:off x="6350085" y="1632886"/>
              <a:ext cx="2566773" cy="719956"/>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375" name="Rectangle 374"/>
            <p:cNvSpPr/>
            <p:nvPr/>
          </p:nvSpPr>
          <p:spPr>
            <a:xfrm>
              <a:off x="6350085" y="2508072"/>
              <a:ext cx="2566773" cy="719956"/>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376" name="Rectangle 375"/>
            <p:cNvSpPr/>
            <p:nvPr/>
          </p:nvSpPr>
          <p:spPr>
            <a:xfrm>
              <a:off x="6350085" y="3383258"/>
              <a:ext cx="2566773" cy="719956"/>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377" name="Rectangle 376"/>
            <p:cNvSpPr/>
            <p:nvPr/>
          </p:nvSpPr>
          <p:spPr>
            <a:xfrm>
              <a:off x="6350085" y="4258444"/>
              <a:ext cx="2566773" cy="719956"/>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378" name="Oval 377"/>
            <p:cNvSpPr/>
            <p:nvPr/>
          </p:nvSpPr>
          <p:spPr>
            <a:xfrm>
              <a:off x="8497492" y="4392125"/>
              <a:ext cx="271098" cy="273790"/>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379" name="Oval 378"/>
            <p:cNvSpPr/>
            <p:nvPr/>
          </p:nvSpPr>
          <p:spPr>
            <a:xfrm>
              <a:off x="8497492" y="1763893"/>
              <a:ext cx="271098" cy="273790"/>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380" name="Oval 379"/>
            <p:cNvSpPr/>
            <p:nvPr/>
          </p:nvSpPr>
          <p:spPr>
            <a:xfrm>
              <a:off x="8497492" y="2639970"/>
              <a:ext cx="271098" cy="273790"/>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sp>
          <p:nvSpPr>
            <p:cNvPr id="381" name="Oval 380"/>
            <p:cNvSpPr/>
            <p:nvPr/>
          </p:nvSpPr>
          <p:spPr>
            <a:xfrm>
              <a:off x="8497492" y="3516047"/>
              <a:ext cx="271098" cy="273790"/>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grpSp>
      <p:sp>
        <p:nvSpPr>
          <p:cNvPr id="408" name="Rounded Rectangle 407"/>
          <p:cNvSpPr/>
          <p:nvPr/>
        </p:nvSpPr>
        <p:spPr>
          <a:xfrm>
            <a:off x="5047115" y="1380818"/>
            <a:ext cx="3583909" cy="2778309"/>
          </a:xfrm>
          <a:prstGeom prst="roundRect">
            <a:avLst>
              <a:gd name="adj" fmla="val 1121"/>
            </a:avLst>
          </a:prstGeom>
          <a:solidFill>
            <a:schemeClr val="accent1">
              <a:lumMod val="20000"/>
              <a:lumOff val="80000"/>
            </a:schemeClr>
          </a:solidFill>
          <a:ln w="9525"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lIns="91440" rIns="91440" rtlCol="0" anchor="t"/>
          <a:lstStyle/>
          <a:p>
            <a:pPr algn="ctr"/>
            <a:r>
              <a:rPr lang="en-US" b="1" dirty="0" smtClean="0">
                <a:solidFill>
                  <a:schemeClr val="bg1"/>
                </a:solidFill>
                <a:cs typeface="Arial"/>
              </a:rPr>
              <a:t>Data Governance Initiative</a:t>
            </a:r>
            <a:endParaRPr lang="en-US" b="1" dirty="0">
              <a:solidFill>
                <a:schemeClr val="bg1"/>
              </a:solidFill>
              <a:cs typeface="Arial"/>
            </a:endParaRPr>
          </a:p>
        </p:txBody>
      </p:sp>
      <p:sp>
        <p:nvSpPr>
          <p:cNvPr id="409" name="Rounded Rectangle 408"/>
          <p:cNvSpPr>
            <a:spLocks/>
          </p:cNvSpPr>
          <p:nvPr/>
        </p:nvSpPr>
        <p:spPr>
          <a:xfrm>
            <a:off x="5139020" y="2757215"/>
            <a:ext cx="3397163" cy="632877"/>
          </a:xfrm>
          <a:prstGeom prst="roundRect">
            <a:avLst>
              <a:gd name="adj" fmla="val 5758"/>
            </a:avLst>
          </a:prstGeom>
          <a:solidFill>
            <a:schemeClr val="accent3"/>
          </a:solidFill>
          <a:ln w="9525" cmpd="sng">
            <a:solidFill>
              <a:srgbClr val="334F5E"/>
            </a:solidFill>
          </a:ln>
          <a:effectLst/>
        </p:spPr>
        <p:style>
          <a:lnRef idx="1">
            <a:schemeClr val="accent1"/>
          </a:lnRef>
          <a:fillRef idx="3">
            <a:schemeClr val="accent1"/>
          </a:fillRef>
          <a:effectRef idx="2">
            <a:schemeClr val="accent1"/>
          </a:effectRef>
          <a:fontRef idx="minor">
            <a:schemeClr val="lt1"/>
          </a:fontRef>
        </p:style>
        <p:txBody>
          <a:bodyPr lIns="0" tIns="137160" rIns="0" rtlCol="0" anchor="b"/>
          <a:lstStyle/>
          <a:p>
            <a:pPr algn="ctr"/>
            <a:endParaRPr lang="en-US" sz="1000" kern="0" dirty="0">
              <a:solidFill>
                <a:schemeClr val="bg2"/>
              </a:solidFill>
              <a:cs typeface="Arial"/>
            </a:endParaRPr>
          </a:p>
        </p:txBody>
      </p:sp>
      <p:sp>
        <p:nvSpPr>
          <p:cNvPr id="570" name="Rectangle 569"/>
          <p:cNvSpPr/>
          <p:nvPr/>
        </p:nvSpPr>
        <p:spPr>
          <a:xfrm>
            <a:off x="2209633" y="2404140"/>
            <a:ext cx="2973969" cy="923330"/>
          </a:xfrm>
          <a:prstGeom prst="rect">
            <a:avLst/>
          </a:prstGeom>
        </p:spPr>
        <p:txBody>
          <a:bodyPr wrap="square">
            <a:spAutoFit/>
          </a:bodyPr>
          <a:lstStyle/>
          <a:p>
            <a:pPr algn="ctr"/>
            <a:r>
              <a:rPr lang="en-US" b="1" dirty="0" smtClean="0"/>
              <a:t>Common </a:t>
            </a:r>
            <a:br>
              <a:rPr lang="en-US" b="1" dirty="0" smtClean="0"/>
            </a:br>
            <a:r>
              <a:rPr lang="en-US" b="1" dirty="0" smtClean="0"/>
              <a:t>Governance </a:t>
            </a:r>
            <a:br>
              <a:rPr lang="en-US" b="1" dirty="0" smtClean="0"/>
            </a:br>
            <a:r>
              <a:rPr lang="en-US" b="1" dirty="0" smtClean="0"/>
              <a:t>Framework</a:t>
            </a:r>
            <a:endParaRPr lang="en-US" b="1" dirty="0"/>
          </a:p>
        </p:txBody>
      </p:sp>
      <p:sp>
        <p:nvSpPr>
          <p:cNvPr id="173" name="Rounded Rectangle 172"/>
          <p:cNvSpPr>
            <a:spLocks/>
          </p:cNvSpPr>
          <p:nvPr/>
        </p:nvSpPr>
        <p:spPr>
          <a:xfrm>
            <a:off x="5265505" y="3467999"/>
            <a:ext cx="256699"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a:solidFill>
                  <a:srgbClr val="1E1E1E">
                    <a:lumMod val="75000"/>
                    <a:lumOff val="25000"/>
                  </a:srgbClr>
                </a:solidFill>
                <a:latin typeface="Arial"/>
                <a:cs typeface="Arial"/>
              </a:rPr>
              <a:t>1</a:t>
            </a:r>
          </a:p>
        </p:txBody>
      </p:sp>
      <p:sp>
        <p:nvSpPr>
          <p:cNvPr id="174" name="Rounded Rectangle 173"/>
          <p:cNvSpPr>
            <a:spLocks/>
          </p:cNvSpPr>
          <p:nvPr/>
        </p:nvSpPr>
        <p:spPr>
          <a:xfrm>
            <a:off x="5552921" y="3467999"/>
            <a:ext cx="256699"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Arial"/>
                <a:cs typeface="Arial"/>
              </a:rPr>
              <a:t>°</a:t>
            </a:r>
            <a:endParaRPr lang="en-US" sz="700" dirty="0">
              <a:solidFill>
                <a:srgbClr val="1E1E1E">
                  <a:lumMod val="75000"/>
                  <a:lumOff val="25000"/>
                </a:srgbClr>
              </a:solidFill>
              <a:latin typeface="Arial"/>
              <a:cs typeface="Arial"/>
            </a:endParaRPr>
          </a:p>
        </p:txBody>
      </p:sp>
      <p:sp>
        <p:nvSpPr>
          <p:cNvPr id="175" name="Rounded Rectangle 174"/>
          <p:cNvSpPr>
            <a:spLocks/>
          </p:cNvSpPr>
          <p:nvPr/>
        </p:nvSpPr>
        <p:spPr>
          <a:xfrm>
            <a:off x="5840336" y="3467999"/>
            <a:ext cx="256699"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Arial"/>
                <a:cs typeface="Arial"/>
              </a:rPr>
              <a:t>°</a:t>
            </a:r>
            <a:endParaRPr lang="en-US" sz="700" dirty="0">
              <a:solidFill>
                <a:srgbClr val="1E1E1E">
                  <a:lumMod val="75000"/>
                  <a:lumOff val="25000"/>
                </a:srgbClr>
              </a:solidFill>
              <a:latin typeface="Arial"/>
              <a:cs typeface="Arial"/>
            </a:endParaRPr>
          </a:p>
        </p:txBody>
      </p:sp>
      <p:sp>
        <p:nvSpPr>
          <p:cNvPr id="176" name="Rounded Rectangle 175"/>
          <p:cNvSpPr>
            <a:spLocks/>
          </p:cNvSpPr>
          <p:nvPr/>
        </p:nvSpPr>
        <p:spPr>
          <a:xfrm>
            <a:off x="6127752" y="3467999"/>
            <a:ext cx="256699"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Arial"/>
                <a:cs typeface="Arial"/>
              </a:rPr>
              <a:t>°</a:t>
            </a:r>
            <a:endParaRPr lang="en-US" sz="700" dirty="0">
              <a:solidFill>
                <a:srgbClr val="1E1E1E">
                  <a:lumMod val="75000"/>
                  <a:lumOff val="25000"/>
                </a:srgbClr>
              </a:solidFill>
              <a:latin typeface="Arial"/>
              <a:cs typeface="Arial"/>
            </a:endParaRPr>
          </a:p>
        </p:txBody>
      </p:sp>
      <p:sp>
        <p:nvSpPr>
          <p:cNvPr id="177" name="Rounded Rectangle 176"/>
          <p:cNvSpPr>
            <a:spLocks/>
          </p:cNvSpPr>
          <p:nvPr/>
        </p:nvSpPr>
        <p:spPr>
          <a:xfrm>
            <a:off x="6415168" y="3467999"/>
            <a:ext cx="256699"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Arial"/>
                <a:cs typeface="Arial"/>
              </a:rPr>
              <a:t>°</a:t>
            </a:r>
            <a:endParaRPr lang="en-US" sz="700" dirty="0">
              <a:solidFill>
                <a:srgbClr val="1E1E1E">
                  <a:lumMod val="75000"/>
                  <a:lumOff val="25000"/>
                </a:srgbClr>
              </a:solidFill>
              <a:latin typeface="Arial"/>
              <a:cs typeface="Arial"/>
            </a:endParaRPr>
          </a:p>
        </p:txBody>
      </p:sp>
      <p:sp>
        <p:nvSpPr>
          <p:cNvPr id="178" name="Rounded Rectangle 177"/>
          <p:cNvSpPr>
            <a:spLocks/>
          </p:cNvSpPr>
          <p:nvPr/>
        </p:nvSpPr>
        <p:spPr>
          <a:xfrm>
            <a:off x="6702583" y="3467999"/>
            <a:ext cx="256699"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Arial"/>
                <a:cs typeface="Arial"/>
              </a:rPr>
              <a:t>°</a:t>
            </a:r>
            <a:endParaRPr lang="en-US" sz="700" dirty="0">
              <a:solidFill>
                <a:srgbClr val="1E1E1E">
                  <a:lumMod val="75000"/>
                  <a:lumOff val="25000"/>
                </a:srgbClr>
              </a:solidFill>
              <a:latin typeface="Arial"/>
              <a:cs typeface="Arial"/>
            </a:endParaRPr>
          </a:p>
        </p:txBody>
      </p:sp>
      <p:sp>
        <p:nvSpPr>
          <p:cNvPr id="179" name="Rounded Rectangle 178"/>
          <p:cNvSpPr>
            <a:spLocks/>
          </p:cNvSpPr>
          <p:nvPr/>
        </p:nvSpPr>
        <p:spPr>
          <a:xfrm>
            <a:off x="6989999" y="3467999"/>
            <a:ext cx="256699"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Arial"/>
                <a:cs typeface="Arial"/>
              </a:rPr>
              <a:t>°</a:t>
            </a:r>
            <a:endParaRPr lang="en-US" sz="700" dirty="0">
              <a:solidFill>
                <a:srgbClr val="1E1E1E">
                  <a:lumMod val="75000"/>
                  <a:lumOff val="25000"/>
                </a:srgbClr>
              </a:solidFill>
              <a:latin typeface="Arial"/>
              <a:cs typeface="Arial"/>
            </a:endParaRPr>
          </a:p>
        </p:txBody>
      </p:sp>
      <p:sp>
        <p:nvSpPr>
          <p:cNvPr id="180" name="Rounded Rectangle 179"/>
          <p:cNvSpPr>
            <a:spLocks/>
          </p:cNvSpPr>
          <p:nvPr/>
        </p:nvSpPr>
        <p:spPr>
          <a:xfrm>
            <a:off x="7277415" y="3467999"/>
            <a:ext cx="256699"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Arial"/>
                <a:cs typeface="Arial"/>
              </a:rPr>
              <a:t>°</a:t>
            </a:r>
            <a:endParaRPr lang="en-US" sz="700" dirty="0">
              <a:solidFill>
                <a:srgbClr val="1E1E1E">
                  <a:lumMod val="75000"/>
                  <a:lumOff val="25000"/>
                </a:srgbClr>
              </a:solidFill>
              <a:latin typeface="Arial"/>
              <a:cs typeface="Arial"/>
            </a:endParaRPr>
          </a:p>
        </p:txBody>
      </p:sp>
      <p:sp>
        <p:nvSpPr>
          <p:cNvPr id="181" name="Rounded Rectangle 180"/>
          <p:cNvSpPr>
            <a:spLocks/>
          </p:cNvSpPr>
          <p:nvPr/>
        </p:nvSpPr>
        <p:spPr>
          <a:xfrm>
            <a:off x="5265505" y="3723703"/>
            <a:ext cx="256699"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Arial"/>
                <a:cs typeface="Arial"/>
              </a:rPr>
              <a:t>°</a:t>
            </a:r>
            <a:endParaRPr lang="en-US" sz="700" dirty="0">
              <a:solidFill>
                <a:srgbClr val="1E1E1E">
                  <a:lumMod val="75000"/>
                  <a:lumOff val="25000"/>
                </a:srgbClr>
              </a:solidFill>
              <a:latin typeface="Arial"/>
              <a:cs typeface="Arial"/>
            </a:endParaRPr>
          </a:p>
        </p:txBody>
      </p:sp>
      <p:sp>
        <p:nvSpPr>
          <p:cNvPr id="182" name="Rounded Rectangle 181"/>
          <p:cNvSpPr>
            <a:spLocks/>
          </p:cNvSpPr>
          <p:nvPr/>
        </p:nvSpPr>
        <p:spPr>
          <a:xfrm>
            <a:off x="5552921" y="3723703"/>
            <a:ext cx="256699"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Arial"/>
                <a:cs typeface="Arial"/>
              </a:rPr>
              <a:t>°</a:t>
            </a:r>
            <a:endParaRPr lang="en-US" sz="700" dirty="0">
              <a:solidFill>
                <a:srgbClr val="1E1E1E">
                  <a:lumMod val="75000"/>
                  <a:lumOff val="25000"/>
                </a:srgbClr>
              </a:solidFill>
              <a:latin typeface="Arial"/>
              <a:cs typeface="Arial"/>
            </a:endParaRPr>
          </a:p>
        </p:txBody>
      </p:sp>
      <p:sp>
        <p:nvSpPr>
          <p:cNvPr id="183" name="Rounded Rectangle 182"/>
          <p:cNvSpPr>
            <a:spLocks/>
          </p:cNvSpPr>
          <p:nvPr/>
        </p:nvSpPr>
        <p:spPr>
          <a:xfrm>
            <a:off x="5840336" y="3723703"/>
            <a:ext cx="256699"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Arial"/>
                <a:cs typeface="Arial"/>
              </a:rPr>
              <a:t>°</a:t>
            </a:r>
            <a:endParaRPr lang="en-US" sz="700" dirty="0">
              <a:solidFill>
                <a:srgbClr val="1E1E1E">
                  <a:lumMod val="75000"/>
                  <a:lumOff val="25000"/>
                </a:srgbClr>
              </a:solidFill>
              <a:latin typeface="Arial"/>
              <a:cs typeface="Arial"/>
            </a:endParaRPr>
          </a:p>
        </p:txBody>
      </p:sp>
      <p:sp>
        <p:nvSpPr>
          <p:cNvPr id="184" name="Rounded Rectangle 183"/>
          <p:cNvSpPr>
            <a:spLocks/>
          </p:cNvSpPr>
          <p:nvPr/>
        </p:nvSpPr>
        <p:spPr>
          <a:xfrm>
            <a:off x="6127752" y="3723703"/>
            <a:ext cx="256699"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Arial"/>
                <a:cs typeface="Arial"/>
              </a:rPr>
              <a:t>°</a:t>
            </a:r>
            <a:endParaRPr lang="en-US" sz="700" dirty="0">
              <a:solidFill>
                <a:srgbClr val="1E1E1E">
                  <a:lumMod val="75000"/>
                  <a:lumOff val="25000"/>
                </a:srgbClr>
              </a:solidFill>
              <a:latin typeface="Arial"/>
              <a:cs typeface="Arial"/>
            </a:endParaRPr>
          </a:p>
        </p:txBody>
      </p:sp>
      <p:sp>
        <p:nvSpPr>
          <p:cNvPr id="185" name="Rounded Rectangle 184"/>
          <p:cNvSpPr>
            <a:spLocks/>
          </p:cNvSpPr>
          <p:nvPr/>
        </p:nvSpPr>
        <p:spPr>
          <a:xfrm>
            <a:off x="6415168" y="3723703"/>
            <a:ext cx="256699"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Arial"/>
                <a:cs typeface="Arial"/>
              </a:rPr>
              <a:t>°</a:t>
            </a:r>
            <a:endParaRPr lang="en-US" sz="700" dirty="0">
              <a:solidFill>
                <a:srgbClr val="1E1E1E">
                  <a:lumMod val="75000"/>
                  <a:lumOff val="25000"/>
                </a:srgbClr>
              </a:solidFill>
              <a:latin typeface="Arial"/>
              <a:cs typeface="Arial"/>
            </a:endParaRPr>
          </a:p>
        </p:txBody>
      </p:sp>
      <p:sp>
        <p:nvSpPr>
          <p:cNvPr id="186" name="Rounded Rectangle 185"/>
          <p:cNvSpPr>
            <a:spLocks/>
          </p:cNvSpPr>
          <p:nvPr/>
        </p:nvSpPr>
        <p:spPr>
          <a:xfrm>
            <a:off x="6702583" y="3723703"/>
            <a:ext cx="256699"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Arial"/>
                <a:cs typeface="Arial"/>
              </a:rPr>
              <a:t>°</a:t>
            </a:r>
            <a:endParaRPr lang="en-US" sz="700" dirty="0">
              <a:solidFill>
                <a:srgbClr val="1E1E1E">
                  <a:lumMod val="75000"/>
                  <a:lumOff val="25000"/>
                </a:srgbClr>
              </a:solidFill>
              <a:latin typeface="Arial"/>
              <a:cs typeface="Arial"/>
            </a:endParaRPr>
          </a:p>
        </p:txBody>
      </p:sp>
      <p:sp>
        <p:nvSpPr>
          <p:cNvPr id="187" name="Rounded Rectangle 186"/>
          <p:cNvSpPr>
            <a:spLocks/>
          </p:cNvSpPr>
          <p:nvPr/>
        </p:nvSpPr>
        <p:spPr>
          <a:xfrm>
            <a:off x="6989999" y="3723703"/>
            <a:ext cx="256699"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Arial"/>
                <a:cs typeface="Arial"/>
              </a:rPr>
              <a:t>°</a:t>
            </a:r>
            <a:endParaRPr lang="en-US" sz="700" dirty="0">
              <a:solidFill>
                <a:srgbClr val="1E1E1E">
                  <a:lumMod val="75000"/>
                  <a:lumOff val="25000"/>
                </a:srgbClr>
              </a:solidFill>
              <a:latin typeface="Arial"/>
              <a:cs typeface="Arial"/>
            </a:endParaRPr>
          </a:p>
        </p:txBody>
      </p:sp>
      <p:sp>
        <p:nvSpPr>
          <p:cNvPr id="188" name="Rounded Rectangle 187"/>
          <p:cNvSpPr>
            <a:spLocks/>
          </p:cNvSpPr>
          <p:nvPr/>
        </p:nvSpPr>
        <p:spPr>
          <a:xfrm>
            <a:off x="7277415" y="3723703"/>
            <a:ext cx="256699"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Arial"/>
                <a:cs typeface="Arial"/>
              </a:rPr>
              <a:t>°</a:t>
            </a:r>
            <a:endParaRPr lang="en-US" sz="700" dirty="0">
              <a:solidFill>
                <a:srgbClr val="1E1E1E">
                  <a:lumMod val="75000"/>
                  <a:lumOff val="25000"/>
                </a:srgbClr>
              </a:solidFill>
              <a:latin typeface="Arial"/>
              <a:cs typeface="Arial"/>
            </a:endParaRPr>
          </a:p>
        </p:txBody>
      </p:sp>
      <p:sp>
        <p:nvSpPr>
          <p:cNvPr id="189" name="Rounded Rectangle 188"/>
          <p:cNvSpPr>
            <a:spLocks/>
          </p:cNvSpPr>
          <p:nvPr/>
        </p:nvSpPr>
        <p:spPr>
          <a:xfrm>
            <a:off x="7567699" y="3467999"/>
            <a:ext cx="256699"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Arial"/>
                <a:cs typeface="Arial"/>
              </a:rPr>
              <a:t>°</a:t>
            </a:r>
            <a:endParaRPr lang="en-US" sz="700" dirty="0">
              <a:solidFill>
                <a:srgbClr val="1E1E1E">
                  <a:lumMod val="75000"/>
                  <a:lumOff val="25000"/>
                </a:srgbClr>
              </a:solidFill>
              <a:latin typeface="Arial"/>
              <a:cs typeface="Arial"/>
            </a:endParaRPr>
          </a:p>
        </p:txBody>
      </p:sp>
      <p:sp>
        <p:nvSpPr>
          <p:cNvPr id="190" name="Rounded Rectangle 189"/>
          <p:cNvSpPr>
            <a:spLocks/>
          </p:cNvSpPr>
          <p:nvPr/>
        </p:nvSpPr>
        <p:spPr>
          <a:xfrm>
            <a:off x="7855115" y="3467999"/>
            <a:ext cx="256699"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Arial"/>
                <a:cs typeface="Arial"/>
              </a:rPr>
              <a:t>°</a:t>
            </a:r>
            <a:endParaRPr lang="en-US" sz="700" dirty="0">
              <a:solidFill>
                <a:srgbClr val="1E1E1E">
                  <a:lumMod val="75000"/>
                  <a:lumOff val="25000"/>
                </a:srgbClr>
              </a:solidFill>
              <a:latin typeface="Arial"/>
              <a:cs typeface="Arial"/>
            </a:endParaRPr>
          </a:p>
        </p:txBody>
      </p:sp>
      <p:sp>
        <p:nvSpPr>
          <p:cNvPr id="191" name="Rounded Rectangle 190"/>
          <p:cNvSpPr>
            <a:spLocks/>
          </p:cNvSpPr>
          <p:nvPr/>
        </p:nvSpPr>
        <p:spPr>
          <a:xfrm>
            <a:off x="7567699" y="3723703"/>
            <a:ext cx="256699"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Arial"/>
                <a:cs typeface="Arial"/>
              </a:rPr>
              <a:t>°</a:t>
            </a:r>
            <a:endParaRPr lang="en-US" sz="700" dirty="0">
              <a:solidFill>
                <a:srgbClr val="1E1E1E">
                  <a:lumMod val="75000"/>
                  <a:lumOff val="25000"/>
                </a:srgbClr>
              </a:solidFill>
              <a:latin typeface="Arial"/>
              <a:cs typeface="Arial"/>
            </a:endParaRPr>
          </a:p>
        </p:txBody>
      </p:sp>
      <p:sp>
        <p:nvSpPr>
          <p:cNvPr id="192" name="Rounded Rectangle 191"/>
          <p:cNvSpPr>
            <a:spLocks/>
          </p:cNvSpPr>
          <p:nvPr/>
        </p:nvSpPr>
        <p:spPr>
          <a:xfrm>
            <a:off x="7855115" y="3723703"/>
            <a:ext cx="256699"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Arial"/>
                <a:cs typeface="Arial"/>
              </a:rPr>
              <a:t>°</a:t>
            </a:r>
            <a:endParaRPr lang="en-US" sz="700" dirty="0">
              <a:solidFill>
                <a:srgbClr val="1E1E1E">
                  <a:lumMod val="75000"/>
                  <a:lumOff val="25000"/>
                </a:srgbClr>
              </a:solidFill>
              <a:latin typeface="Arial"/>
              <a:cs typeface="Arial"/>
            </a:endParaRPr>
          </a:p>
        </p:txBody>
      </p:sp>
      <p:sp>
        <p:nvSpPr>
          <p:cNvPr id="193" name="Rounded Rectangle 192"/>
          <p:cNvSpPr>
            <a:spLocks/>
          </p:cNvSpPr>
          <p:nvPr/>
        </p:nvSpPr>
        <p:spPr>
          <a:xfrm>
            <a:off x="8138404" y="3467999"/>
            <a:ext cx="256699"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Arial"/>
                <a:cs typeface="Arial"/>
              </a:rPr>
              <a:t>°</a:t>
            </a:r>
            <a:endParaRPr lang="en-US" sz="700" dirty="0">
              <a:solidFill>
                <a:srgbClr val="1E1E1E">
                  <a:lumMod val="75000"/>
                  <a:lumOff val="25000"/>
                </a:srgbClr>
              </a:solidFill>
              <a:latin typeface="Arial"/>
              <a:cs typeface="Arial"/>
            </a:endParaRPr>
          </a:p>
        </p:txBody>
      </p:sp>
      <p:sp>
        <p:nvSpPr>
          <p:cNvPr id="196" name="Rounded Rectangle 195"/>
          <p:cNvSpPr>
            <a:spLocks/>
          </p:cNvSpPr>
          <p:nvPr/>
        </p:nvSpPr>
        <p:spPr>
          <a:xfrm>
            <a:off x="8138404" y="3723703"/>
            <a:ext cx="256699" cy="219309"/>
          </a:xfrm>
          <a:prstGeom prst="roundRect">
            <a:avLst>
              <a:gd name="adj" fmla="val 5758"/>
            </a:avLst>
          </a:prstGeom>
          <a:solidFill>
            <a:schemeClr val="tx2"/>
          </a:solidFill>
          <a:ln w="9525" cmpd="sng">
            <a:solidFill>
              <a:srgbClr val="355F14">
                <a:alpha val="21000"/>
              </a:srgbClr>
            </a:solidFill>
          </a:ln>
          <a:effectLst/>
        </p:spPr>
        <p:style>
          <a:lnRef idx="1">
            <a:schemeClr val="accent1"/>
          </a:lnRef>
          <a:fillRef idx="3">
            <a:schemeClr val="accent1"/>
          </a:fillRef>
          <a:effectRef idx="2">
            <a:schemeClr val="accent1"/>
          </a:effectRef>
          <a:fontRef idx="minor">
            <a:schemeClr val="lt1"/>
          </a:fontRef>
        </p:style>
        <p:txBody>
          <a:bodyPr lIns="0" rIns="0" rtlCol="0" anchor="b"/>
          <a:lstStyle/>
          <a:p>
            <a:pPr algn="ctr"/>
            <a:r>
              <a:rPr lang="en-US" sz="700" dirty="0" smtClean="0">
                <a:solidFill>
                  <a:srgbClr val="1E1E1E">
                    <a:lumMod val="75000"/>
                    <a:lumOff val="25000"/>
                  </a:srgbClr>
                </a:solidFill>
                <a:latin typeface="Arial"/>
                <a:cs typeface="Arial"/>
              </a:rPr>
              <a:t>°</a:t>
            </a:r>
            <a:endParaRPr lang="en-US" sz="700" dirty="0">
              <a:solidFill>
                <a:srgbClr val="1E1E1E">
                  <a:lumMod val="75000"/>
                  <a:lumOff val="25000"/>
                </a:srgbClr>
              </a:solidFill>
              <a:latin typeface="Arial"/>
              <a:cs typeface="Arial"/>
            </a:endParaRPr>
          </a:p>
        </p:txBody>
      </p:sp>
      <p:sp>
        <p:nvSpPr>
          <p:cNvPr id="199" name="Rounded Rectangle 198"/>
          <p:cNvSpPr>
            <a:spLocks/>
          </p:cNvSpPr>
          <p:nvPr/>
        </p:nvSpPr>
        <p:spPr>
          <a:xfrm>
            <a:off x="5139020" y="2757215"/>
            <a:ext cx="3397164" cy="1270812"/>
          </a:xfrm>
          <a:prstGeom prst="roundRect">
            <a:avLst>
              <a:gd name="adj" fmla="val 5758"/>
            </a:avLst>
          </a:prstGeom>
          <a:solidFill>
            <a:schemeClr val="tx2">
              <a:alpha val="40000"/>
            </a:schemeClr>
          </a:solidFill>
          <a:ln w="9525"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1000" dirty="0">
              <a:solidFill>
                <a:srgbClr val="1E1E1E">
                  <a:lumMod val="75000"/>
                  <a:lumOff val="25000"/>
                </a:srgbClr>
              </a:solidFill>
              <a:latin typeface="Arial"/>
              <a:cs typeface="Arial"/>
            </a:endParaRPr>
          </a:p>
        </p:txBody>
      </p:sp>
      <p:pic>
        <p:nvPicPr>
          <p:cNvPr id="200" name="Picture 199"/>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718511" y="3108769"/>
            <a:ext cx="2180127" cy="564732"/>
          </a:xfrm>
          <a:prstGeom prst="rect">
            <a:avLst/>
          </a:prstGeom>
        </p:spPr>
      </p:pic>
      <p:sp>
        <p:nvSpPr>
          <p:cNvPr id="428" name="Rounded Rectangle 37"/>
          <p:cNvSpPr>
            <a:spLocks/>
          </p:cNvSpPr>
          <p:nvPr/>
        </p:nvSpPr>
        <p:spPr>
          <a:xfrm>
            <a:off x="5139019" y="1876422"/>
            <a:ext cx="459000" cy="1039602"/>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bg2"/>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r>
              <a:rPr lang="en-US" sz="900" kern="0" dirty="0" smtClean="0">
                <a:solidFill>
                  <a:srgbClr val="1E1E1E">
                    <a:lumMod val="75000"/>
                    <a:lumOff val="25000"/>
                  </a:srgbClr>
                </a:solidFill>
                <a:latin typeface="Arial"/>
                <a:cs typeface="Arial"/>
              </a:rPr>
              <a:t>Apache Pig</a:t>
            </a:r>
          </a:p>
          <a:p>
            <a:endParaRPr lang="en-US" sz="900" kern="0" dirty="0">
              <a:solidFill>
                <a:srgbClr val="1E1E1E">
                  <a:lumMod val="75000"/>
                  <a:lumOff val="25000"/>
                </a:srgbClr>
              </a:solidFill>
              <a:latin typeface="Arial"/>
              <a:cs typeface="Arial"/>
            </a:endParaRPr>
          </a:p>
        </p:txBody>
      </p:sp>
      <p:sp>
        <p:nvSpPr>
          <p:cNvPr id="571" name="Rounded Rectangle 37"/>
          <p:cNvSpPr>
            <a:spLocks/>
          </p:cNvSpPr>
          <p:nvPr/>
        </p:nvSpPr>
        <p:spPr>
          <a:xfrm>
            <a:off x="5628464" y="1870076"/>
            <a:ext cx="459000" cy="1039602"/>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bg2"/>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r>
              <a:rPr lang="en-US" sz="900" kern="0" dirty="0" smtClean="0">
                <a:solidFill>
                  <a:srgbClr val="1E1E1E">
                    <a:lumMod val="75000"/>
                    <a:lumOff val="25000"/>
                  </a:srgbClr>
                </a:solidFill>
                <a:latin typeface="Arial"/>
                <a:cs typeface="Arial"/>
              </a:rPr>
              <a:t>Apache Hive</a:t>
            </a:r>
          </a:p>
          <a:p>
            <a:endParaRPr lang="en-US" sz="900" kern="0" dirty="0">
              <a:solidFill>
                <a:srgbClr val="1E1E1E">
                  <a:lumMod val="75000"/>
                  <a:lumOff val="25000"/>
                </a:srgbClr>
              </a:solidFill>
              <a:latin typeface="Arial"/>
              <a:cs typeface="Arial"/>
            </a:endParaRPr>
          </a:p>
        </p:txBody>
      </p:sp>
      <p:sp>
        <p:nvSpPr>
          <p:cNvPr id="573" name="Rounded Rectangle 37"/>
          <p:cNvSpPr>
            <a:spLocks/>
          </p:cNvSpPr>
          <p:nvPr/>
        </p:nvSpPr>
        <p:spPr>
          <a:xfrm>
            <a:off x="6118310" y="1870076"/>
            <a:ext cx="459000" cy="1039602"/>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bg2"/>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r>
              <a:rPr lang="en-US" sz="900" kern="0" dirty="0" smtClean="0">
                <a:solidFill>
                  <a:srgbClr val="1E1E1E">
                    <a:lumMod val="75000"/>
                    <a:lumOff val="25000"/>
                  </a:srgbClr>
                </a:solidFill>
                <a:latin typeface="Arial"/>
                <a:cs typeface="Arial"/>
              </a:rPr>
              <a:t>Apache HBase</a:t>
            </a:r>
          </a:p>
          <a:p>
            <a:endParaRPr lang="en-US" sz="900" kern="0" dirty="0">
              <a:solidFill>
                <a:srgbClr val="1E1E1E">
                  <a:lumMod val="75000"/>
                  <a:lumOff val="25000"/>
                </a:srgbClr>
              </a:solidFill>
              <a:latin typeface="Arial"/>
              <a:cs typeface="Arial"/>
            </a:endParaRPr>
          </a:p>
        </p:txBody>
      </p:sp>
      <p:sp>
        <p:nvSpPr>
          <p:cNvPr id="574" name="Rounded Rectangle 37"/>
          <p:cNvSpPr>
            <a:spLocks/>
          </p:cNvSpPr>
          <p:nvPr/>
        </p:nvSpPr>
        <p:spPr>
          <a:xfrm>
            <a:off x="6596046" y="1872379"/>
            <a:ext cx="459000" cy="1039602"/>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bg2"/>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0" rIns="182880" bIns="137160" rtlCol="0" anchor="ctr"/>
          <a:lstStyle/>
          <a:p>
            <a:r>
              <a:rPr lang="en-US" sz="800" kern="0" dirty="0" smtClean="0">
                <a:solidFill>
                  <a:srgbClr val="1E1E1E">
                    <a:lumMod val="75000"/>
                    <a:lumOff val="25000"/>
                  </a:srgbClr>
                </a:solidFill>
                <a:latin typeface="Arial"/>
                <a:cs typeface="Arial"/>
              </a:rPr>
              <a:t>Apache Accumulo</a:t>
            </a:r>
          </a:p>
          <a:p>
            <a:endParaRPr lang="en-US" sz="700" kern="0" dirty="0">
              <a:solidFill>
                <a:srgbClr val="1E1E1E">
                  <a:lumMod val="75000"/>
                  <a:lumOff val="25000"/>
                </a:srgbClr>
              </a:solidFill>
              <a:latin typeface="Arial"/>
              <a:cs typeface="Arial"/>
            </a:endParaRPr>
          </a:p>
        </p:txBody>
      </p:sp>
      <p:sp>
        <p:nvSpPr>
          <p:cNvPr id="575" name="Rounded Rectangle 37"/>
          <p:cNvSpPr>
            <a:spLocks/>
          </p:cNvSpPr>
          <p:nvPr/>
        </p:nvSpPr>
        <p:spPr>
          <a:xfrm>
            <a:off x="7091316" y="1870076"/>
            <a:ext cx="459000" cy="1039602"/>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bg2"/>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r>
              <a:rPr lang="en-US" sz="900" kern="0" dirty="0" smtClean="0">
                <a:solidFill>
                  <a:srgbClr val="1E1E1E">
                    <a:lumMod val="75000"/>
                    <a:lumOff val="25000"/>
                  </a:srgbClr>
                </a:solidFill>
                <a:latin typeface="Arial"/>
                <a:cs typeface="Arial"/>
              </a:rPr>
              <a:t>Apache Solr</a:t>
            </a:r>
          </a:p>
          <a:p>
            <a:endParaRPr lang="en-US" sz="900" kern="0" dirty="0">
              <a:solidFill>
                <a:srgbClr val="1E1E1E">
                  <a:lumMod val="75000"/>
                  <a:lumOff val="25000"/>
                </a:srgbClr>
              </a:solidFill>
              <a:latin typeface="Arial"/>
              <a:cs typeface="Arial"/>
            </a:endParaRPr>
          </a:p>
        </p:txBody>
      </p:sp>
      <p:sp>
        <p:nvSpPr>
          <p:cNvPr id="576" name="Rounded Rectangle 37"/>
          <p:cNvSpPr>
            <a:spLocks/>
          </p:cNvSpPr>
          <p:nvPr/>
        </p:nvSpPr>
        <p:spPr>
          <a:xfrm>
            <a:off x="7583326" y="1872379"/>
            <a:ext cx="459000" cy="1039602"/>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bg2"/>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r>
              <a:rPr lang="en-US" sz="900" kern="0" dirty="0" smtClean="0">
                <a:solidFill>
                  <a:srgbClr val="1E1E1E">
                    <a:lumMod val="75000"/>
                    <a:lumOff val="25000"/>
                  </a:srgbClr>
                </a:solidFill>
                <a:latin typeface="Arial"/>
                <a:cs typeface="Arial"/>
              </a:rPr>
              <a:t>Apache Spark</a:t>
            </a:r>
          </a:p>
        </p:txBody>
      </p:sp>
      <p:sp>
        <p:nvSpPr>
          <p:cNvPr id="577" name="Rounded Rectangle 37"/>
          <p:cNvSpPr>
            <a:spLocks/>
          </p:cNvSpPr>
          <p:nvPr/>
        </p:nvSpPr>
        <p:spPr>
          <a:xfrm>
            <a:off x="8077183" y="1872720"/>
            <a:ext cx="459000" cy="1039602"/>
          </a:xfrm>
          <a:custGeom>
            <a:avLst/>
            <a:gdLst>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100841"/>
              <a:gd name="connsiteX1" fmla="*/ 28501 w 494985"/>
              <a:gd name="connsiteY1" fmla="*/ 0 h 1100841"/>
              <a:gd name="connsiteX2" fmla="*/ 466484 w 494985"/>
              <a:gd name="connsiteY2" fmla="*/ 0 h 1100841"/>
              <a:gd name="connsiteX3" fmla="*/ 494985 w 494985"/>
              <a:gd name="connsiteY3" fmla="*/ 28501 h 1100841"/>
              <a:gd name="connsiteX4" fmla="*/ 494985 w 494985"/>
              <a:gd name="connsiteY4" fmla="*/ 1006985 h 1100841"/>
              <a:gd name="connsiteX5" fmla="*/ 466484 w 494985"/>
              <a:gd name="connsiteY5" fmla="*/ 1035486 h 1100841"/>
              <a:gd name="connsiteX6" fmla="*/ 202850 w 494985"/>
              <a:gd name="connsiteY6" fmla="*/ 1100839 h 1100841"/>
              <a:gd name="connsiteX7" fmla="*/ 28501 w 494985"/>
              <a:gd name="connsiteY7" fmla="*/ 1035486 h 1100841"/>
              <a:gd name="connsiteX8" fmla="*/ 0 w 494985"/>
              <a:gd name="connsiteY8" fmla="*/ 1006985 h 1100841"/>
              <a:gd name="connsiteX9" fmla="*/ 0 w 494985"/>
              <a:gd name="connsiteY9" fmla="*/ 28501 h 1100841"/>
              <a:gd name="connsiteX0" fmla="*/ 0 w 494985"/>
              <a:gd name="connsiteY0" fmla="*/ 28501 h 1122703"/>
              <a:gd name="connsiteX1" fmla="*/ 28501 w 494985"/>
              <a:gd name="connsiteY1" fmla="*/ 0 h 1122703"/>
              <a:gd name="connsiteX2" fmla="*/ 466484 w 494985"/>
              <a:gd name="connsiteY2" fmla="*/ 0 h 1122703"/>
              <a:gd name="connsiteX3" fmla="*/ 494985 w 494985"/>
              <a:gd name="connsiteY3" fmla="*/ 28501 h 1122703"/>
              <a:gd name="connsiteX4" fmla="*/ 494985 w 494985"/>
              <a:gd name="connsiteY4" fmla="*/ 1006985 h 1122703"/>
              <a:gd name="connsiteX5" fmla="*/ 466484 w 494985"/>
              <a:gd name="connsiteY5" fmla="*/ 1035486 h 1122703"/>
              <a:gd name="connsiteX6" fmla="*/ 326675 w 494985"/>
              <a:gd name="connsiteY6" fmla="*/ 1119889 h 1122703"/>
              <a:gd name="connsiteX7" fmla="*/ 202850 w 494985"/>
              <a:gd name="connsiteY7" fmla="*/ 1100839 h 1122703"/>
              <a:gd name="connsiteX8" fmla="*/ 28501 w 494985"/>
              <a:gd name="connsiteY8" fmla="*/ 1035486 h 1122703"/>
              <a:gd name="connsiteX9" fmla="*/ 0 w 494985"/>
              <a:gd name="connsiteY9" fmla="*/ 1006985 h 1122703"/>
              <a:gd name="connsiteX10" fmla="*/ 0 w 494985"/>
              <a:gd name="connsiteY10" fmla="*/ 28501 h 1122703"/>
              <a:gd name="connsiteX0" fmla="*/ 0 w 494985"/>
              <a:gd name="connsiteY0" fmla="*/ 28501 h 1120138"/>
              <a:gd name="connsiteX1" fmla="*/ 28501 w 494985"/>
              <a:gd name="connsiteY1" fmla="*/ 0 h 1120138"/>
              <a:gd name="connsiteX2" fmla="*/ 466484 w 494985"/>
              <a:gd name="connsiteY2" fmla="*/ 0 h 1120138"/>
              <a:gd name="connsiteX3" fmla="*/ 494985 w 494985"/>
              <a:gd name="connsiteY3" fmla="*/ 28501 h 1120138"/>
              <a:gd name="connsiteX4" fmla="*/ 494985 w 494985"/>
              <a:gd name="connsiteY4" fmla="*/ 1006985 h 1120138"/>
              <a:gd name="connsiteX5" fmla="*/ 466484 w 494985"/>
              <a:gd name="connsiteY5" fmla="*/ 1035486 h 1120138"/>
              <a:gd name="connsiteX6" fmla="*/ 364775 w 494985"/>
              <a:gd name="connsiteY6" fmla="*/ 1062739 h 1120138"/>
              <a:gd name="connsiteX7" fmla="*/ 326675 w 494985"/>
              <a:gd name="connsiteY7" fmla="*/ 1119889 h 1120138"/>
              <a:gd name="connsiteX8" fmla="*/ 202850 w 494985"/>
              <a:gd name="connsiteY8" fmla="*/ 1100839 h 1120138"/>
              <a:gd name="connsiteX9" fmla="*/ 28501 w 494985"/>
              <a:gd name="connsiteY9" fmla="*/ 1035486 h 1120138"/>
              <a:gd name="connsiteX10" fmla="*/ 0 w 494985"/>
              <a:gd name="connsiteY10" fmla="*/ 1006985 h 1120138"/>
              <a:gd name="connsiteX11" fmla="*/ 0 w 494985"/>
              <a:gd name="connsiteY11" fmla="*/ 28501 h 1120138"/>
              <a:gd name="connsiteX0" fmla="*/ 0 w 494985"/>
              <a:gd name="connsiteY0" fmla="*/ 28501 h 1126828"/>
              <a:gd name="connsiteX1" fmla="*/ 28501 w 494985"/>
              <a:gd name="connsiteY1" fmla="*/ 0 h 1126828"/>
              <a:gd name="connsiteX2" fmla="*/ 466484 w 494985"/>
              <a:gd name="connsiteY2" fmla="*/ 0 h 1126828"/>
              <a:gd name="connsiteX3" fmla="*/ 494985 w 494985"/>
              <a:gd name="connsiteY3" fmla="*/ 28501 h 1126828"/>
              <a:gd name="connsiteX4" fmla="*/ 494985 w 494985"/>
              <a:gd name="connsiteY4" fmla="*/ 1006985 h 1126828"/>
              <a:gd name="connsiteX5" fmla="*/ 466484 w 494985"/>
              <a:gd name="connsiteY5" fmla="*/ 1035486 h 1126828"/>
              <a:gd name="connsiteX6" fmla="*/ 364775 w 494985"/>
              <a:gd name="connsiteY6" fmla="*/ 1062739 h 1126828"/>
              <a:gd name="connsiteX7" fmla="*/ 326675 w 494985"/>
              <a:gd name="connsiteY7" fmla="*/ 1119889 h 1126828"/>
              <a:gd name="connsiteX8" fmla="*/ 212375 w 494985"/>
              <a:gd name="connsiteY8" fmla="*/ 1124651 h 1126828"/>
              <a:gd name="connsiteX9" fmla="*/ 28501 w 494985"/>
              <a:gd name="connsiteY9" fmla="*/ 1035486 h 1126828"/>
              <a:gd name="connsiteX10" fmla="*/ 0 w 494985"/>
              <a:gd name="connsiteY10" fmla="*/ 1006985 h 1126828"/>
              <a:gd name="connsiteX11" fmla="*/ 0 w 494985"/>
              <a:gd name="connsiteY11" fmla="*/ 28501 h 1126828"/>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45700 w 494985"/>
              <a:gd name="connsiteY9" fmla="*/ 1038927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26922"/>
              <a:gd name="connsiteX1" fmla="*/ 28501 w 494985"/>
              <a:gd name="connsiteY1" fmla="*/ 0 h 1126922"/>
              <a:gd name="connsiteX2" fmla="*/ 466484 w 494985"/>
              <a:gd name="connsiteY2" fmla="*/ 0 h 1126922"/>
              <a:gd name="connsiteX3" fmla="*/ 494985 w 494985"/>
              <a:gd name="connsiteY3" fmla="*/ 28501 h 1126922"/>
              <a:gd name="connsiteX4" fmla="*/ 494985 w 494985"/>
              <a:gd name="connsiteY4" fmla="*/ 1006985 h 1126922"/>
              <a:gd name="connsiteX5" fmla="*/ 466484 w 494985"/>
              <a:gd name="connsiteY5" fmla="*/ 1035486 h 1126922"/>
              <a:gd name="connsiteX6" fmla="*/ 364775 w 494985"/>
              <a:gd name="connsiteY6" fmla="*/ 1062739 h 1126922"/>
              <a:gd name="connsiteX7" fmla="*/ 326675 w 494985"/>
              <a:gd name="connsiteY7" fmla="*/ 1119889 h 1126922"/>
              <a:gd name="connsiteX8" fmla="*/ 212375 w 494985"/>
              <a:gd name="connsiteY8" fmla="*/ 1124651 h 1126922"/>
              <a:gd name="connsiteX9" fmla="*/ 150463 w 494985"/>
              <a:gd name="connsiteY9" fmla="*/ 1053215 h 1126922"/>
              <a:gd name="connsiteX10" fmla="*/ 28501 w 494985"/>
              <a:gd name="connsiteY10" fmla="*/ 1035486 h 1126922"/>
              <a:gd name="connsiteX11" fmla="*/ 0 w 494985"/>
              <a:gd name="connsiteY11" fmla="*/ 1006985 h 1126922"/>
              <a:gd name="connsiteX12" fmla="*/ 0 w 494985"/>
              <a:gd name="connsiteY12" fmla="*/ 28501 h 1126922"/>
              <a:gd name="connsiteX0" fmla="*/ 0 w 494985"/>
              <a:gd name="connsiteY0" fmla="*/ 28501 h 1119930"/>
              <a:gd name="connsiteX1" fmla="*/ 28501 w 494985"/>
              <a:gd name="connsiteY1" fmla="*/ 0 h 1119930"/>
              <a:gd name="connsiteX2" fmla="*/ 466484 w 494985"/>
              <a:gd name="connsiteY2" fmla="*/ 0 h 1119930"/>
              <a:gd name="connsiteX3" fmla="*/ 494985 w 494985"/>
              <a:gd name="connsiteY3" fmla="*/ 28501 h 1119930"/>
              <a:gd name="connsiteX4" fmla="*/ 494985 w 494985"/>
              <a:gd name="connsiteY4" fmla="*/ 1006985 h 1119930"/>
              <a:gd name="connsiteX5" fmla="*/ 466484 w 494985"/>
              <a:gd name="connsiteY5" fmla="*/ 1035486 h 1119930"/>
              <a:gd name="connsiteX6" fmla="*/ 364775 w 494985"/>
              <a:gd name="connsiteY6" fmla="*/ 1062739 h 1119930"/>
              <a:gd name="connsiteX7" fmla="*/ 326675 w 494985"/>
              <a:gd name="connsiteY7" fmla="*/ 1119889 h 1119930"/>
              <a:gd name="connsiteX8" fmla="*/ 150463 w 494985"/>
              <a:gd name="connsiteY8" fmla="*/ 1053215 h 1119930"/>
              <a:gd name="connsiteX9" fmla="*/ 28501 w 494985"/>
              <a:gd name="connsiteY9" fmla="*/ 1035486 h 1119930"/>
              <a:gd name="connsiteX10" fmla="*/ 0 w 494985"/>
              <a:gd name="connsiteY10" fmla="*/ 1006985 h 1119930"/>
              <a:gd name="connsiteX11" fmla="*/ 0 w 494985"/>
              <a:gd name="connsiteY11" fmla="*/ 28501 h 1119930"/>
              <a:gd name="connsiteX0" fmla="*/ 0 w 494985"/>
              <a:gd name="connsiteY0" fmla="*/ 28501 h 1120193"/>
              <a:gd name="connsiteX1" fmla="*/ 28501 w 494985"/>
              <a:gd name="connsiteY1" fmla="*/ 0 h 1120193"/>
              <a:gd name="connsiteX2" fmla="*/ 466484 w 494985"/>
              <a:gd name="connsiteY2" fmla="*/ 0 h 1120193"/>
              <a:gd name="connsiteX3" fmla="*/ 494985 w 494985"/>
              <a:gd name="connsiteY3" fmla="*/ 28501 h 1120193"/>
              <a:gd name="connsiteX4" fmla="*/ 494985 w 494985"/>
              <a:gd name="connsiteY4" fmla="*/ 1006985 h 1120193"/>
              <a:gd name="connsiteX5" fmla="*/ 466484 w 494985"/>
              <a:gd name="connsiteY5" fmla="*/ 1035486 h 1120193"/>
              <a:gd name="connsiteX6" fmla="*/ 364775 w 494985"/>
              <a:gd name="connsiteY6" fmla="*/ 1062739 h 1120193"/>
              <a:gd name="connsiteX7" fmla="*/ 326675 w 494985"/>
              <a:gd name="connsiteY7" fmla="*/ 1119889 h 1120193"/>
              <a:gd name="connsiteX8" fmla="*/ 28501 w 494985"/>
              <a:gd name="connsiteY8" fmla="*/ 1035486 h 1120193"/>
              <a:gd name="connsiteX9" fmla="*/ 0 w 494985"/>
              <a:gd name="connsiteY9" fmla="*/ 1006985 h 1120193"/>
              <a:gd name="connsiteX10" fmla="*/ 0 w 494985"/>
              <a:gd name="connsiteY10" fmla="*/ 28501 h 1120193"/>
              <a:gd name="connsiteX0" fmla="*/ 0 w 494985"/>
              <a:gd name="connsiteY0" fmla="*/ 28501 h 1062739"/>
              <a:gd name="connsiteX1" fmla="*/ 28501 w 494985"/>
              <a:gd name="connsiteY1" fmla="*/ 0 h 1062739"/>
              <a:gd name="connsiteX2" fmla="*/ 466484 w 494985"/>
              <a:gd name="connsiteY2" fmla="*/ 0 h 1062739"/>
              <a:gd name="connsiteX3" fmla="*/ 494985 w 494985"/>
              <a:gd name="connsiteY3" fmla="*/ 28501 h 1062739"/>
              <a:gd name="connsiteX4" fmla="*/ 494985 w 494985"/>
              <a:gd name="connsiteY4" fmla="*/ 1006985 h 1062739"/>
              <a:gd name="connsiteX5" fmla="*/ 466484 w 494985"/>
              <a:gd name="connsiteY5" fmla="*/ 1035486 h 1062739"/>
              <a:gd name="connsiteX6" fmla="*/ 364775 w 494985"/>
              <a:gd name="connsiteY6" fmla="*/ 1062739 h 1062739"/>
              <a:gd name="connsiteX7" fmla="*/ 28501 w 494985"/>
              <a:gd name="connsiteY7" fmla="*/ 1035486 h 1062739"/>
              <a:gd name="connsiteX8" fmla="*/ 0 w 494985"/>
              <a:gd name="connsiteY8" fmla="*/ 1006985 h 1062739"/>
              <a:gd name="connsiteX9" fmla="*/ 0 w 494985"/>
              <a:gd name="connsiteY9" fmla="*/ 28501 h 1062739"/>
              <a:gd name="connsiteX0" fmla="*/ 0 w 494985"/>
              <a:gd name="connsiteY0" fmla="*/ 28501 h 1035486"/>
              <a:gd name="connsiteX1" fmla="*/ 28501 w 494985"/>
              <a:gd name="connsiteY1" fmla="*/ 0 h 1035486"/>
              <a:gd name="connsiteX2" fmla="*/ 466484 w 494985"/>
              <a:gd name="connsiteY2" fmla="*/ 0 h 1035486"/>
              <a:gd name="connsiteX3" fmla="*/ 494985 w 494985"/>
              <a:gd name="connsiteY3" fmla="*/ 28501 h 1035486"/>
              <a:gd name="connsiteX4" fmla="*/ 494985 w 494985"/>
              <a:gd name="connsiteY4" fmla="*/ 1006985 h 1035486"/>
              <a:gd name="connsiteX5" fmla="*/ 466484 w 494985"/>
              <a:gd name="connsiteY5" fmla="*/ 1035486 h 1035486"/>
              <a:gd name="connsiteX6" fmla="*/ 28501 w 494985"/>
              <a:gd name="connsiteY6" fmla="*/ 1035486 h 1035486"/>
              <a:gd name="connsiteX7" fmla="*/ 0 w 494985"/>
              <a:gd name="connsiteY7" fmla="*/ 1006985 h 1035486"/>
              <a:gd name="connsiteX8" fmla="*/ 0 w 494985"/>
              <a:gd name="connsiteY8" fmla="*/ 28501 h 1035486"/>
              <a:gd name="connsiteX0" fmla="*/ 0 w 494985"/>
              <a:gd name="connsiteY0" fmla="*/ 28501 h 1038340"/>
              <a:gd name="connsiteX1" fmla="*/ 28501 w 494985"/>
              <a:gd name="connsiteY1" fmla="*/ 0 h 1038340"/>
              <a:gd name="connsiteX2" fmla="*/ 466484 w 494985"/>
              <a:gd name="connsiteY2" fmla="*/ 0 h 1038340"/>
              <a:gd name="connsiteX3" fmla="*/ 494985 w 494985"/>
              <a:gd name="connsiteY3" fmla="*/ 28501 h 1038340"/>
              <a:gd name="connsiteX4" fmla="*/ 494985 w 494985"/>
              <a:gd name="connsiteY4" fmla="*/ 1006985 h 1038340"/>
              <a:gd name="connsiteX5" fmla="*/ 466484 w 494985"/>
              <a:gd name="connsiteY5" fmla="*/ 1035486 h 1038340"/>
              <a:gd name="connsiteX6" fmla="*/ 153637 w 494985"/>
              <a:gd name="connsiteY6" fmla="*/ 1037339 h 1038340"/>
              <a:gd name="connsiteX7" fmla="*/ 28501 w 494985"/>
              <a:gd name="connsiteY7" fmla="*/ 1035486 h 1038340"/>
              <a:gd name="connsiteX8" fmla="*/ 0 w 494985"/>
              <a:gd name="connsiteY8" fmla="*/ 1006985 h 1038340"/>
              <a:gd name="connsiteX9" fmla="*/ 0 w 494985"/>
              <a:gd name="connsiteY9" fmla="*/ 28501 h 1038340"/>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274287 w 494985"/>
              <a:gd name="connsiteY6" fmla="*/ 1037339 h 1038241"/>
              <a:gd name="connsiteX7" fmla="*/ 153637 w 494985"/>
              <a:gd name="connsiteY7" fmla="*/ 1037339 h 1038241"/>
              <a:gd name="connsiteX8" fmla="*/ 28501 w 494985"/>
              <a:gd name="connsiteY8" fmla="*/ 1035486 h 1038241"/>
              <a:gd name="connsiteX9" fmla="*/ 0 w 494985"/>
              <a:gd name="connsiteY9" fmla="*/ 1006985 h 1038241"/>
              <a:gd name="connsiteX10" fmla="*/ 0 w 494985"/>
              <a:gd name="connsiteY10" fmla="*/ 28501 h 1038241"/>
              <a:gd name="connsiteX0" fmla="*/ 0 w 494985"/>
              <a:gd name="connsiteY0" fmla="*/ 28501 h 1038241"/>
              <a:gd name="connsiteX1" fmla="*/ 28501 w 494985"/>
              <a:gd name="connsiteY1" fmla="*/ 0 h 1038241"/>
              <a:gd name="connsiteX2" fmla="*/ 466484 w 494985"/>
              <a:gd name="connsiteY2" fmla="*/ 0 h 1038241"/>
              <a:gd name="connsiteX3" fmla="*/ 494985 w 494985"/>
              <a:gd name="connsiteY3" fmla="*/ 28501 h 1038241"/>
              <a:gd name="connsiteX4" fmla="*/ 494985 w 494985"/>
              <a:gd name="connsiteY4" fmla="*/ 1006985 h 1038241"/>
              <a:gd name="connsiteX5" fmla="*/ 466484 w 494985"/>
              <a:gd name="connsiteY5" fmla="*/ 1035486 h 1038241"/>
              <a:gd name="connsiteX6" fmla="*/ 369537 w 494985"/>
              <a:gd name="connsiteY6" fmla="*/ 1030990 h 1038241"/>
              <a:gd name="connsiteX7" fmla="*/ 274287 w 494985"/>
              <a:gd name="connsiteY7" fmla="*/ 1037339 h 1038241"/>
              <a:gd name="connsiteX8" fmla="*/ 153637 w 494985"/>
              <a:gd name="connsiteY8" fmla="*/ 1037339 h 1038241"/>
              <a:gd name="connsiteX9" fmla="*/ 28501 w 494985"/>
              <a:gd name="connsiteY9" fmla="*/ 1035486 h 1038241"/>
              <a:gd name="connsiteX10" fmla="*/ 0 w 494985"/>
              <a:gd name="connsiteY10" fmla="*/ 1006985 h 1038241"/>
              <a:gd name="connsiteX11" fmla="*/ 0 w 494985"/>
              <a:gd name="connsiteY11" fmla="*/ 28501 h 1038241"/>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0373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7189"/>
              <a:gd name="connsiteX1" fmla="*/ 28501 w 494985"/>
              <a:gd name="connsiteY1" fmla="*/ 0 h 1107189"/>
              <a:gd name="connsiteX2" fmla="*/ 466484 w 494985"/>
              <a:gd name="connsiteY2" fmla="*/ 0 h 1107189"/>
              <a:gd name="connsiteX3" fmla="*/ 494985 w 494985"/>
              <a:gd name="connsiteY3" fmla="*/ 28501 h 1107189"/>
              <a:gd name="connsiteX4" fmla="*/ 494985 w 494985"/>
              <a:gd name="connsiteY4" fmla="*/ 1006985 h 1107189"/>
              <a:gd name="connsiteX5" fmla="*/ 466484 w 494985"/>
              <a:gd name="connsiteY5" fmla="*/ 1035486 h 1107189"/>
              <a:gd name="connsiteX6" fmla="*/ 369537 w 494985"/>
              <a:gd name="connsiteY6" fmla="*/ 1030990 h 1107189"/>
              <a:gd name="connsiteX7" fmla="*/ 274287 w 494985"/>
              <a:gd name="connsiteY7" fmla="*/ 1100839 h 1107189"/>
              <a:gd name="connsiteX8" fmla="*/ 159987 w 494985"/>
              <a:gd name="connsiteY8" fmla="*/ 1107189 h 1107189"/>
              <a:gd name="connsiteX9" fmla="*/ 28501 w 494985"/>
              <a:gd name="connsiteY9" fmla="*/ 1035486 h 1107189"/>
              <a:gd name="connsiteX10" fmla="*/ 0 w 494985"/>
              <a:gd name="connsiteY10" fmla="*/ 1006985 h 1107189"/>
              <a:gd name="connsiteX11" fmla="*/ 0 w 494985"/>
              <a:gd name="connsiteY11" fmla="*/ 28501 h 110718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7605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50461 w 494985"/>
              <a:gd name="connsiteY8" fmla="*/ 1040514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2742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9537 w 494985"/>
              <a:gd name="connsiteY6" fmla="*/ 1030990 h 1100839"/>
              <a:gd name="connsiteX7" fmla="*/ 198087 w 494985"/>
              <a:gd name="connsiteY7" fmla="*/ 1100839 h 1100839"/>
              <a:gd name="connsiteX8" fmla="*/ 148080 w 494985"/>
              <a:gd name="connsiteY8" fmla="*/ 1033370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57"/>
              <a:gd name="connsiteX1" fmla="*/ 28501 w 494985"/>
              <a:gd name="connsiteY1" fmla="*/ 0 h 1100857"/>
              <a:gd name="connsiteX2" fmla="*/ 466484 w 494985"/>
              <a:gd name="connsiteY2" fmla="*/ 0 h 1100857"/>
              <a:gd name="connsiteX3" fmla="*/ 494985 w 494985"/>
              <a:gd name="connsiteY3" fmla="*/ 28501 h 1100857"/>
              <a:gd name="connsiteX4" fmla="*/ 494985 w 494985"/>
              <a:gd name="connsiteY4" fmla="*/ 1006985 h 1100857"/>
              <a:gd name="connsiteX5" fmla="*/ 466484 w 494985"/>
              <a:gd name="connsiteY5" fmla="*/ 1035486 h 1100857"/>
              <a:gd name="connsiteX6" fmla="*/ 369537 w 494985"/>
              <a:gd name="connsiteY6" fmla="*/ 1030990 h 1100857"/>
              <a:gd name="connsiteX7" fmla="*/ 198087 w 494985"/>
              <a:gd name="connsiteY7" fmla="*/ 1100839 h 1100857"/>
              <a:gd name="connsiteX8" fmla="*/ 148080 w 494985"/>
              <a:gd name="connsiteY8" fmla="*/ 1033370 h 1100857"/>
              <a:gd name="connsiteX9" fmla="*/ 28501 w 494985"/>
              <a:gd name="connsiteY9" fmla="*/ 1035486 h 1100857"/>
              <a:gd name="connsiteX10" fmla="*/ 0 w 494985"/>
              <a:gd name="connsiteY10" fmla="*/ 1006985 h 1100857"/>
              <a:gd name="connsiteX11" fmla="*/ 0 w 494985"/>
              <a:gd name="connsiteY11" fmla="*/ 28501 h 1100857"/>
              <a:gd name="connsiteX0" fmla="*/ 0 w 494985"/>
              <a:gd name="connsiteY0" fmla="*/ 28501 h 1101187"/>
              <a:gd name="connsiteX1" fmla="*/ 28501 w 494985"/>
              <a:gd name="connsiteY1" fmla="*/ 0 h 1101187"/>
              <a:gd name="connsiteX2" fmla="*/ 466484 w 494985"/>
              <a:gd name="connsiteY2" fmla="*/ 0 h 1101187"/>
              <a:gd name="connsiteX3" fmla="*/ 494985 w 494985"/>
              <a:gd name="connsiteY3" fmla="*/ 28501 h 1101187"/>
              <a:gd name="connsiteX4" fmla="*/ 494985 w 494985"/>
              <a:gd name="connsiteY4" fmla="*/ 1006985 h 1101187"/>
              <a:gd name="connsiteX5" fmla="*/ 466484 w 494985"/>
              <a:gd name="connsiteY5" fmla="*/ 1035486 h 1101187"/>
              <a:gd name="connsiteX6" fmla="*/ 369537 w 494985"/>
              <a:gd name="connsiteY6" fmla="*/ 1030990 h 1101187"/>
              <a:gd name="connsiteX7" fmla="*/ 198087 w 494985"/>
              <a:gd name="connsiteY7" fmla="*/ 1100839 h 1101187"/>
              <a:gd name="connsiteX8" fmla="*/ 148080 w 494985"/>
              <a:gd name="connsiteY8" fmla="*/ 1033370 h 1101187"/>
              <a:gd name="connsiteX9" fmla="*/ 28501 w 494985"/>
              <a:gd name="connsiteY9" fmla="*/ 1035486 h 1101187"/>
              <a:gd name="connsiteX10" fmla="*/ 0 w 494985"/>
              <a:gd name="connsiteY10" fmla="*/ 1006985 h 1101187"/>
              <a:gd name="connsiteX11" fmla="*/ 0 w 494985"/>
              <a:gd name="connsiteY11" fmla="*/ 28501 h 1101187"/>
              <a:gd name="connsiteX0" fmla="*/ 0 w 494985"/>
              <a:gd name="connsiteY0" fmla="*/ 28501 h 1101096"/>
              <a:gd name="connsiteX1" fmla="*/ 28501 w 494985"/>
              <a:gd name="connsiteY1" fmla="*/ 0 h 1101096"/>
              <a:gd name="connsiteX2" fmla="*/ 466484 w 494985"/>
              <a:gd name="connsiteY2" fmla="*/ 0 h 1101096"/>
              <a:gd name="connsiteX3" fmla="*/ 494985 w 494985"/>
              <a:gd name="connsiteY3" fmla="*/ 28501 h 1101096"/>
              <a:gd name="connsiteX4" fmla="*/ 494985 w 494985"/>
              <a:gd name="connsiteY4" fmla="*/ 1006985 h 1101096"/>
              <a:gd name="connsiteX5" fmla="*/ 466484 w 494985"/>
              <a:gd name="connsiteY5" fmla="*/ 1035486 h 1101096"/>
              <a:gd name="connsiteX6" fmla="*/ 369537 w 494985"/>
              <a:gd name="connsiteY6" fmla="*/ 1030990 h 1101096"/>
              <a:gd name="connsiteX7" fmla="*/ 290956 w 494985"/>
              <a:gd name="connsiteY7" fmla="*/ 1055596 h 1101096"/>
              <a:gd name="connsiteX8" fmla="*/ 198087 w 494985"/>
              <a:gd name="connsiteY8" fmla="*/ 1100839 h 1101096"/>
              <a:gd name="connsiteX9" fmla="*/ 148080 w 494985"/>
              <a:gd name="connsiteY9" fmla="*/ 1033370 h 1101096"/>
              <a:gd name="connsiteX10" fmla="*/ 28501 w 494985"/>
              <a:gd name="connsiteY10" fmla="*/ 1035486 h 1101096"/>
              <a:gd name="connsiteX11" fmla="*/ 0 w 494985"/>
              <a:gd name="connsiteY11" fmla="*/ 1006985 h 1101096"/>
              <a:gd name="connsiteX12" fmla="*/ 0 w 494985"/>
              <a:gd name="connsiteY12" fmla="*/ 28501 h 1101096"/>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5462"/>
              <a:gd name="connsiteX1" fmla="*/ 28501 w 494985"/>
              <a:gd name="connsiteY1" fmla="*/ 0 h 1105462"/>
              <a:gd name="connsiteX2" fmla="*/ 466484 w 494985"/>
              <a:gd name="connsiteY2" fmla="*/ 0 h 1105462"/>
              <a:gd name="connsiteX3" fmla="*/ 494985 w 494985"/>
              <a:gd name="connsiteY3" fmla="*/ 28501 h 1105462"/>
              <a:gd name="connsiteX4" fmla="*/ 494985 w 494985"/>
              <a:gd name="connsiteY4" fmla="*/ 1006985 h 1105462"/>
              <a:gd name="connsiteX5" fmla="*/ 466484 w 494985"/>
              <a:gd name="connsiteY5" fmla="*/ 1035486 h 1105462"/>
              <a:gd name="connsiteX6" fmla="*/ 369537 w 494985"/>
              <a:gd name="connsiteY6" fmla="*/ 1030990 h 1105462"/>
              <a:gd name="connsiteX7" fmla="*/ 305243 w 494985"/>
              <a:gd name="connsiteY7" fmla="*/ 1098458 h 1105462"/>
              <a:gd name="connsiteX8" fmla="*/ 198087 w 494985"/>
              <a:gd name="connsiteY8" fmla="*/ 1100839 h 1105462"/>
              <a:gd name="connsiteX9" fmla="*/ 148080 w 494985"/>
              <a:gd name="connsiteY9" fmla="*/ 1033370 h 1105462"/>
              <a:gd name="connsiteX10" fmla="*/ 28501 w 494985"/>
              <a:gd name="connsiteY10" fmla="*/ 1035486 h 1105462"/>
              <a:gd name="connsiteX11" fmla="*/ 0 w 494985"/>
              <a:gd name="connsiteY11" fmla="*/ 1006985 h 1105462"/>
              <a:gd name="connsiteX12" fmla="*/ 0 w 494985"/>
              <a:gd name="connsiteY12" fmla="*/ 28501 h 110546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48080 w 494985"/>
              <a:gd name="connsiteY9" fmla="*/ 1033370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69537 w 494985"/>
              <a:gd name="connsiteY6" fmla="*/ 1030990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2002"/>
              <a:gd name="connsiteX1" fmla="*/ 28501 w 494985"/>
              <a:gd name="connsiteY1" fmla="*/ 0 h 1102002"/>
              <a:gd name="connsiteX2" fmla="*/ 466484 w 494985"/>
              <a:gd name="connsiteY2" fmla="*/ 0 h 1102002"/>
              <a:gd name="connsiteX3" fmla="*/ 494985 w 494985"/>
              <a:gd name="connsiteY3" fmla="*/ 28501 h 1102002"/>
              <a:gd name="connsiteX4" fmla="*/ 494985 w 494985"/>
              <a:gd name="connsiteY4" fmla="*/ 1006985 h 1102002"/>
              <a:gd name="connsiteX5" fmla="*/ 466484 w 494985"/>
              <a:gd name="connsiteY5" fmla="*/ 1035486 h 1102002"/>
              <a:gd name="connsiteX6" fmla="*/ 371918 w 494985"/>
              <a:gd name="connsiteY6" fmla="*/ 1041471 h 1102002"/>
              <a:gd name="connsiteX7" fmla="*/ 305243 w 494985"/>
              <a:gd name="connsiteY7" fmla="*/ 1098458 h 1102002"/>
              <a:gd name="connsiteX8" fmla="*/ 198087 w 494985"/>
              <a:gd name="connsiteY8" fmla="*/ 1100839 h 1102002"/>
              <a:gd name="connsiteX9" fmla="*/ 150462 w 494985"/>
              <a:gd name="connsiteY9" fmla="*/ 1038611 h 1102002"/>
              <a:gd name="connsiteX10" fmla="*/ 28501 w 494985"/>
              <a:gd name="connsiteY10" fmla="*/ 1035486 h 1102002"/>
              <a:gd name="connsiteX11" fmla="*/ 0 w 494985"/>
              <a:gd name="connsiteY11" fmla="*/ 1006985 h 1102002"/>
              <a:gd name="connsiteX12" fmla="*/ 0 w 494985"/>
              <a:gd name="connsiteY12" fmla="*/ 28501 h 1102002"/>
              <a:gd name="connsiteX0" fmla="*/ 0 w 494985"/>
              <a:gd name="connsiteY0" fmla="*/ 28501 h 1106321"/>
              <a:gd name="connsiteX1" fmla="*/ 28501 w 494985"/>
              <a:gd name="connsiteY1" fmla="*/ 0 h 1106321"/>
              <a:gd name="connsiteX2" fmla="*/ 466484 w 494985"/>
              <a:gd name="connsiteY2" fmla="*/ 0 h 1106321"/>
              <a:gd name="connsiteX3" fmla="*/ 494985 w 494985"/>
              <a:gd name="connsiteY3" fmla="*/ 28501 h 1106321"/>
              <a:gd name="connsiteX4" fmla="*/ 494985 w 494985"/>
              <a:gd name="connsiteY4" fmla="*/ 1006985 h 1106321"/>
              <a:gd name="connsiteX5" fmla="*/ 466484 w 494985"/>
              <a:gd name="connsiteY5" fmla="*/ 1035486 h 1106321"/>
              <a:gd name="connsiteX6" fmla="*/ 371918 w 494985"/>
              <a:gd name="connsiteY6" fmla="*/ 1041471 h 1106321"/>
              <a:gd name="connsiteX7" fmla="*/ 305243 w 494985"/>
              <a:gd name="connsiteY7" fmla="*/ 1106317 h 1106321"/>
              <a:gd name="connsiteX8" fmla="*/ 198087 w 494985"/>
              <a:gd name="connsiteY8" fmla="*/ 1100839 h 1106321"/>
              <a:gd name="connsiteX9" fmla="*/ 150462 w 494985"/>
              <a:gd name="connsiteY9" fmla="*/ 1038611 h 1106321"/>
              <a:gd name="connsiteX10" fmla="*/ 28501 w 494985"/>
              <a:gd name="connsiteY10" fmla="*/ 1035486 h 1106321"/>
              <a:gd name="connsiteX11" fmla="*/ 0 w 494985"/>
              <a:gd name="connsiteY11" fmla="*/ 1006985 h 1106321"/>
              <a:gd name="connsiteX12" fmla="*/ 0 w 494985"/>
              <a:gd name="connsiteY12" fmla="*/ 28501 h 1106321"/>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0462 w 494985"/>
              <a:gd name="connsiteY9" fmla="*/ 103861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79037 w 494985"/>
              <a:gd name="connsiteY9" fmla="*/ 10359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83799 w 494985"/>
              <a:gd name="connsiteY9" fmla="*/ 1046471 h 1102488"/>
              <a:gd name="connsiteX10" fmla="*/ 153278 w 494985"/>
              <a:gd name="connsiteY10" fmla="*/ 1037850 h 1102488"/>
              <a:gd name="connsiteX11" fmla="*/ 28501 w 494985"/>
              <a:gd name="connsiteY11" fmla="*/ 1035486 h 1102488"/>
              <a:gd name="connsiteX12" fmla="*/ 0 w 494985"/>
              <a:gd name="connsiteY12" fmla="*/ 1006985 h 1102488"/>
              <a:gd name="connsiteX13" fmla="*/ 0 w 494985"/>
              <a:gd name="connsiteY13"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3278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29465 w 494985"/>
              <a:gd name="connsiteY9" fmla="*/ 1043091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3654"/>
              <a:gd name="connsiteX1" fmla="*/ 28501 w 494985"/>
              <a:gd name="connsiteY1" fmla="*/ 0 h 1103654"/>
              <a:gd name="connsiteX2" fmla="*/ 466484 w 494985"/>
              <a:gd name="connsiteY2" fmla="*/ 0 h 1103654"/>
              <a:gd name="connsiteX3" fmla="*/ 494985 w 494985"/>
              <a:gd name="connsiteY3" fmla="*/ 28501 h 1103654"/>
              <a:gd name="connsiteX4" fmla="*/ 494985 w 494985"/>
              <a:gd name="connsiteY4" fmla="*/ 1006985 h 1103654"/>
              <a:gd name="connsiteX5" fmla="*/ 466484 w 494985"/>
              <a:gd name="connsiteY5" fmla="*/ 1035486 h 1103654"/>
              <a:gd name="connsiteX6" fmla="*/ 371918 w 494985"/>
              <a:gd name="connsiteY6" fmla="*/ 1041471 h 1103654"/>
              <a:gd name="connsiteX7" fmla="*/ 307624 w 494985"/>
              <a:gd name="connsiteY7" fmla="*/ 1101077 h 1103654"/>
              <a:gd name="connsiteX8" fmla="*/ 198087 w 494985"/>
              <a:gd name="connsiteY8" fmla="*/ 1100839 h 1103654"/>
              <a:gd name="connsiteX9" fmla="*/ 136609 w 494985"/>
              <a:gd name="connsiteY9" fmla="*/ 1037850 h 1103654"/>
              <a:gd name="connsiteX10" fmla="*/ 28501 w 494985"/>
              <a:gd name="connsiteY10" fmla="*/ 1035486 h 1103654"/>
              <a:gd name="connsiteX11" fmla="*/ 0 w 494985"/>
              <a:gd name="connsiteY11" fmla="*/ 1006985 h 1103654"/>
              <a:gd name="connsiteX12" fmla="*/ 0 w 494985"/>
              <a:gd name="connsiteY12" fmla="*/ 28501 h 1103654"/>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36609 w 494985"/>
              <a:gd name="connsiteY9" fmla="*/ 1037850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2488"/>
              <a:gd name="connsiteX1" fmla="*/ 28501 w 494985"/>
              <a:gd name="connsiteY1" fmla="*/ 0 h 1102488"/>
              <a:gd name="connsiteX2" fmla="*/ 466484 w 494985"/>
              <a:gd name="connsiteY2" fmla="*/ 0 h 1102488"/>
              <a:gd name="connsiteX3" fmla="*/ 494985 w 494985"/>
              <a:gd name="connsiteY3" fmla="*/ 28501 h 1102488"/>
              <a:gd name="connsiteX4" fmla="*/ 494985 w 494985"/>
              <a:gd name="connsiteY4" fmla="*/ 1006985 h 1102488"/>
              <a:gd name="connsiteX5" fmla="*/ 466484 w 494985"/>
              <a:gd name="connsiteY5" fmla="*/ 1035486 h 1102488"/>
              <a:gd name="connsiteX6" fmla="*/ 371918 w 494985"/>
              <a:gd name="connsiteY6" fmla="*/ 1041471 h 1102488"/>
              <a:gd name="connsiteX7" fmla="*/ 307624 w 494985"/>
              <a:gd name="connsiteY7" fmla="*/ 1101077 h 1102488"/>
              <a:gd name="connsiteX8" fmla="*/ 198087 w 494985"/>
              <a:gd name="connsiteY8" fmla="*/ 1100839 h 1102488"/>
              <a:gd name="connsiteX9" fmla="*/ 158041 w 494985"/>
              <a:gd name="connsiteY9" fmla="*/ 1035229 h 1102488"/>
              <a:gd name="connsiteX10" fmla="*/ 28501 w 494985"/>
              <a:gd name="connsiteY10" fmla="*/ 1035486 h 1102488"/>
              <a:gd name="connsiteX11" fmla="*/ 0 w 494985"/>
              <a:gd name="connsiteY11" fmla="*/ 1006985 h 1102488"/>
              <a:gd name="connsiteX12" fmla="*/ 0 w 494985"/>
              <a:gd name="connsiteY12" fmla="*/ 28501 h 1102488"/>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1324"/>
              <a:gd name="connsiteX1" fmla="*/ 28501 w 494985"/>
              <a:gd name="connsiteY1" fmla="*/ 0 h 1101324"/>
              <a:gd name="connsiteX2" fmla="*/ 466484 w 494985"/>
              <a:gd name="connsiteY2" fmla="*/ 0 h 1101324"/>
              <a:gd name="connsiteX3" fmla="*/ 494985 w 494985"/>
              <a:gd name="connsiteY3" fmla="*/ 28501 h 1101324"/>
              <a:gd name="connsiteX4" fmla="*/ 494985 w 494985"/>
              <a:gd name="connsiteY4" fmla="*/ 1006985 h 1101324"/>
              <a:gd name="connsiteX5" fmla="*/ 466484 w 494985"/>
              <a:gd name="connsiteY5" fmla="*/ 1035486 h 1101324"/>
              <a:gd name="connsiteX6" fmla="*/ 371918 w 494985"/>
              <a:gd name="connsiteY6" fmla="*/ 1041471 h 1101324"/>
              <a:gd name="connsiteX7" fmla="*/ 307624 w 494985"/>
              <a:gd name="connsiteY7" fmla="*/ 1101077 h 1101324"/>
              <a:gd name="connsiteX8" fmla="*/ 198087 w 494985"/>
              <a:gd name="connsiteY8" fmla="*/ 1100839 h 1101324"/>
              <a:gd name="connsiteX9" fmla="*/ 158041 w 494985"/>
              <a:gd name="connsiteY9" fmla="*/ 1035229 h 1101324"/>
              <a:gd name="connsiteX10" fmla="*/ 28501 w 494985"/>
              <a:gd name="connsiteY10" fmla="*/ 1035486 h 1101324"/>
              <a:gd name="connsiteX11" fmla="*/ 0 w 494985"/>
              <a:gd name="connsiteY11" fmla="*/ 1006985 h 1101324"/>
              <a:gd name="connsiteX12" fmla="*/ 0 w 494985"/>
              <a:gd name="connsiteY12" fmla="*/ 28501 h 1101324"/>
              <a:gd name="connsiteX0" fmla="*/ 0 w 494985"/>
              <a:gd name="connsiteY0" fmla="*/ 28501 h 1106240"/>
              <a:gd name="connsiteX1" fmla="*/ 28501 w 494985"/>
              <a:gd name="connsiteY1" fmla="*/ 0 h 1106240"/>
              <a:gd name="connsiteX2" fmla="*/ 466484 w 494985"/>
              <a:gd name="connsiteY2" fmla="*/ 0 h 1106240"/>
              <a:gd name="connsiteX3" fmla="*/ 494985 w 494985"/>
              <a:gd name="connsiteY3" fmla="*/ 28501 h 1106240"/>
              <a:gd name="connsiteX4" fmla="*/ 494985 w 494985"/>
              <a:gd name="connsiteY4" fmla="*/ 1006985 h 1106240"/>
              <a:gd name="connsiteX5" fmla="*/ 466484 w 494985"/>
              <a:gd name="connsiteY5" fmla="*/ 1035486 h 1106240"/>
              <a:gd name="connsiteX6" fmla="*/ 369537 w 494985"/>
              <a:gd name="connsiteY6" fmla="*/ 1033611 h 1106240"/>
              <a:gd name="connsiteX7" fmla="*/ 307624 w 494985"/>
              <a:gd name="connsiteY7" fmla="*/ 1101077 h 1106240"/>
              <a:gd name="connsiteX8" fmla="*/ 198087 w 494985"/>
              <a:gd name="connsiteY8" fmla="*/ 1100839 h 1106240"/>
              <a:gd name="connsiteX9" fmla="*/ 158041 w 494985"/>
              <a:gd name="connsiteY9" fmla="*/ 1035229 h 1106240"/>
              <a:gd name="connsiteX10" fmla="*/ 28501 w 494985"/>
              <a:gd name="connsiteY10" fmla="*/ 1035486 h 1106240"/>
              <a:gd name="connsiteX11" fmla="*/ 0 w 494985"/>
              <a:gd name="connsiteY11" fmla="*/ 1006985 h 1106240"/>
              <a:gd name="connsiteX12" fmla="*/ 0 w 494985"/>
              <a:gd name="connsiteY12" fmla="*/ 28501 h 1106240"/>
              <a:gd name="connsiteX0" fmla="*/ 0 w 494985"/>
              <a:gd name="connsiteY0" fmla="*/ 28501 h 1105659"/>
              <a:gd name="connsiteX1" fmla="*/ 28501 w 494985"/>
              <a:gd name="connsiteY1" fmla="*/ 0 h 1105659"/>
              <a:gd name="connsiteX2" fmla="*/ 466484 w 494985"/>
              <a:gd name="connsiteY2" fmla="*/ 0 h 1105659"/>
              <a:gd name="connsiteX3" fmla="*/ 494985 w 494985"/>
              <a:gd name="connsiteY3" fmla="*/ 28501 h 1105659"/>
              <a:gd name="connsiteX4" fmla="*/ 494985 w 494985"/>
              <a:gd name="connsiteY4" fmla="*/ 1006985 h 1105659"/>
              <a:gd name="connsiteX5" fmla="*/ 466484 w 494985"/>
              <a:gd name="connsiteY5" fmla="*/ 1035486 h 1105659"/>
              <a:gd name="connsiteX6" fmla="*/ 371918 w 494985"/>
              <a:gd name="connsiteY6" fmla="*/ 1041470 h 1105659"/>
              <a:gd name="connsiteX7" fmla="*/ 307624 w 494985"/>
              <a:gd name="connsiteY7" fmla="*/ 1101077 h 1105659"/>
              <a:gd name="connsiteX8" fmla="*/ 198087 w 494985"/>
              <a:gd name="connsiteY8" fmla="*/ 1100839 h 1105659"/>
              <a:gd name="connsiteX9" fmla="*/ 158041 w 494985"/>
              <a:gd name="connsiteY9" fmla="*/ 1035229 h 1105659"/>
              <a:gd name="connsiteX10" fmla="*/ 28501 w 494985"/>
              <a:gd name="connsiteY10" fmla="*/ 1035486 h 1105659"/>
              <a:gd name="connsiteX11" fmla="*/ 0 w 494985"/>
              <a:gd name="connsiteY11" fmla="*/ 1006985 h 1105659"/>
              <a:gd name="connsiteX12" fmla="*/ 0 w 494985"/>
              <a:gd name="connsiteY12" fmla="*/ 28501 h 1105659"/>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6046"/>
              <a:gd name="connsiteX1" fmla="*/ 28501 w 494985"/>
              <a:gd name="connsiteY1" fmla="*/ 0 h 1106046"/>
              <a:gd name="connsiteX2" fmla="*/ 466484 w 494985"/>
              <a:gd name="connsiteY2" fmla="*/ 0 h 1106046"/>
              <a:gd name="connsiteX3" fmla="*/ 494985 w 494985"/>
              <a:gd name="connsiteY3" fmla="*/ 28501 h 1106046"/>
              <a:gd name="connsiteX4" fmla="*/ 494985 w 494985"/>
              <a:gd name="connsiteY4" fmla="*/ 1006985 h 1106046"/>
              <a:gd name="connsiteX5" fmla="*/ 466484 w 494985"/>
              <a:gd name="connsiteY5" fmla="*/ 1035486 h 1106046"/>
              <a:gd name="connsiteX6" fmla="*/ 364775 w 494985"/>
              <a:gd name="connsiteY6" fmla="*/ 1036230 h 1106046"/>
              <a:gd name="connsiteX7" fmla="*/ 307624 w 494985"/>
              <a:gd name="connsiteY7" fmla="*/ 1101077 h 1106046"/>
              <a:gd name="connsiteX8" fmla="*/ 198087 w 494985"/>
              <a:gd name="connsiteY8" fmla="*/ 1100839 h 1106046"/>
              <a:gd name="connsiteX9" fmla="*/ 158041 w 494985"/>
              <a:gd name="connsiteY9" fmla="*/ 1035229 h 1106046"/>
              <a:gd name="connsiteX10" fmla="*/ 28501 w 494985"/>
              <a:gd name="connsiteY10" fmla="*/ 1035486 h 1106046"/>
              <a:gd name="connsiteX11" fmla="*/ 0 w 494985"/>
              <a:gd name="connsiteY11" fmla="*/ 1006985 h 1106046"/>
              <a:gd name="connsiteX12" fmla="*/ 0 w 494985"/>
              <a:gd name="connsiteY12" fmla="*/ 28501 h 1106046"/>
              <a:gd name="connsiteX0" fmla="*/ 0 w 494985"/>
              <a:gd name="connsiteY0" fmla="*/ 28501 h 1104264"/>
              <a:gd name="connsiteX1" fmla="*/ 28501 w 494985"/>
              <a:gd name="connsiteY1" fmla="*/ 0 h 1104264"/>
              <a:gd name="connsiteX2" fmla="*/ 466484 w 494985"/>
              <a:gd name="connsiteY2" fmla="*/ 0 h 1104264"/>
              <a:gd name="connsiteX3" fmla="*/ 494985 w 494985"/>
              <a:gd name="connsiteY3" fmla="*/ 28501 h 1104264"/>
              <a:gd name="connsiteX4" fmla="*/ 494985 w 494985"/>
              <a:gd name="connsiteY4" fmla="*/ 1006985 h 1104264"/>
              <a:gd name="connsiteX5" fmla="*/ 466484 w 494985"/>
              <a:gd name="connsiteY5" fmla="*/ 1035486 h 1104264"/>
              <a:gd name="connsiteX6" fmla="*/ 364775 w 494985"/>
              <a:gd name="connsiteY6" fmla="*/ 1036230 h 1104264"/>
              <a:gd name="connsiteX7" fmla="*/ 312387 w 494985"/>
              <a:gd name="connsiteY7" fmla="*/ 1098457 h 1104264"/>
              <a:gd name="connsiteX8" fmla="*/ 198087 w 494985"/>
              <a:gd name="connsiteY8" fmla="*/ 1100839 h 1104264"/>
              <a:gd name="connsiteX9" fmla="*/ 158041 w 494985"/>
              <a:gd name="connsiteY9" fmla="*/ 1035229 h 1104264"/>
              <a:gd name="connsiteX10" fmla="*/ 28501 w 494985"/>
              <a:gd name="connsiteY10" fmla="*/ 1035486 h 1104264"/>
              <a:gd name="connsiteX11" fmla="*/ 0 w 494985"/>
              <a:gd name="connsiteY11" fmla="*/ 1006985 h 1104264"/>
              <a:gd name="connsiteX12" fmla="*/ 0 w 494985"/>
              <a:gd name="connsiteY12" fmla="*/ 28501 h 1104264"/>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312387 w 494985"/>
              <a:gd name="connsiteY7" fmla="*/ 1098457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198087 w 494985"/>
              <a:gd name="connsiteY7" fmla="*/ 1100839 h 1100839"/>
              <a:gd name="connsiteX8" fmla="*/ 158041 w 494985"/>
              <a:gd name="connsiteY8" fmla="*/ 1035229 h 1100839"/>
              <a:gd name="connsiteX9" fmla="*/ 28501 w 494985"/>
              <a:gd name="connsiteY9" fmla="*/ 1035486 h 1100839"/>
              <a:gd name="connsiteX10" fmla="*/ 0 w 494985"/>
              <a:gd name="connsiteY10" fmla="*/ 1006985 h 1100839"/>
              <a:gd name="connsiteX11" fmla="*/ 0 w 494985"/>
              <a:gd name="connsiteY11" fmla="*/ 28501 h 1100839"/>
              <a:gd name="connsiteX0" fmla="*/ 0 w 494985"/>
              <a:gd name="connsiteY0" fmla="*/ 28501 h 1100839"/>
              <a:gd name="connsiteX1" fmla="*/ 28501 w 494985"/>
              <a:gd name="connsiteY1" fmla="*/ 0 h 1100839"/>
              <a:gd name="connsiteX2" fmla="*/ 466484 w 494985"/>
              <a:gd name="connsiteY2" fmla="*/ 0 h 1100839"/>
              <a:gd name="connsiteX3" fmla="*/ 494985 w 494985"/>
              <a:gd name="connsiteY3" fmla="*/ 28501 h 1100839"/>
              <a:gd name="connsiteX4" fmla="*/ 494985 w 494985"/>
              <a:gd name="connsiteY4" fmla="*/ 1006985 h 1100839"/>
              <a:gd name="connsiteX5" fmla="*/ 466484 w 494985"/>
              <a:gd name="connsiteY5" fmla="*/ 1035486 h 1100839"/>
              <a:gd name="connsiteX6" fmla="*/ 364775 w 494985"/>
              <a:gd name="connsiteY6" fmla="*/ 1036230 h 1100839"/>
              <a:gd name="connsiteX7" fmla="*/ 289009 w 494985"/>
              <a:gd name="connsiteY7" fmla="*/ 1064051 h 1100839"/>
              <a:gd name="connsiteX8" fmla="*/ 198087 w 494985"/>
              <a:gd name="connsiteY8" fmla="*/ 1100839 h 1100839"/>
              <a:gd name="connsiteX9" fmla="*/ 158041 w 494985"/>
              <a:gd name="connsiteY9" fmla="*/ 1035229 h 1100839"/>
              <a:gd name="connsiteX10" fmla="*/ 28501 w 494985"/>
              <a:gd name="connsiteY10" fmla="*/ 1035486 h 1100839"/>
              <a:gd name="connsiteX11" fmla="*/ 0 w 494985"/>
              <a:gd name="connsiteY11" fmla="*/ 1006985 h 1100839"/>
              <a:gd name="connsiteX12" fmla="*/ 0 w 494985"/>
              <a:gd name="connsiteY12" fmla="*/ 28501 h 1100839"/>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64775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52869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3352"/>
              <a:gd name="connsiteX1" fmla="*/ 28501 w 494985"/>
              <a:gd name="connsiteY1" fmla="*/ 0 h 1103352"/>
              <a:gd name="connsiteX2" fmla="*/ 466484 w 494985"/>
              <a:gd name="connsiteY2" fmla="*/ 0 h 1103352"/>
              <a:gd name="connsiteX3" fmla="*/ 494985 w 494985"/>
              <a:gd name="connsiteY3" fmla="*/ 28501 h 1103352"/>
              <a:gd name="connsiteX4" fmla="*/ 494985 w 494985"/>
              <a:gd name="connsiteY4" fmla="*/ 1006985 h 1103352"/>
              <a:gd name="connsiteX5" fmla="*/ 466484 w 494985"/>
              <a:gd name="connsiteY5" fmla="*/ 1035486 h 1103352"/>
              <a:gd name="connsiteX6" fmla="*/ 340962 w 494985"/>
              <a:gd name="connsiteY6" fmla="*/ 1036230 h 1103352"/>
              <a:gd name="connsiteX7" fmla="*/ 291390 w 494985"/>
              <a:gd name="connsiteY7" fmla="*/ 1103352 h 1103352"/>
              <a:gd name="connsiteX8" fmla="*/ 198087 w 494985"/>
              <a:gd name="connsiteY8" fmla="*/ 1100839 h 1103352"/>
              <a:gd name="connsiteX9" fmla="*/ 158041 w 494985"/>
              <a:gd name="connsiteY9" fmla="*/ 1035229 h 1103352"/>
              <a:gd name="connsiteX10" fmla="*/ 28501 w 494985"/>
              <a:gd name="connsiteY10" fmla="*/ 1035486 h 1103352"/>
              <a:gd name="connsiteX11" fmla="*/ 0 w 494985"/>
              <a:gd name="connsiteY11" fmla="*/ 1006985 h 1103352"/>
              <a:gd name="connsiteX12" fmla="*/ 0 w 494985"/>
              <a:gd name="connsiteY12" fmla="*/ 28501 h 110335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1390 w 494985"/>
              <a:gd name="connsiteY7" fmla="*/ 1103352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13832"/>
              <a:gd name="connsiteX1" fmla="*/ 28501 w 494985"/>
              <a:gd name="connsiteY1" fmla="*/ 0 h 1113832"/>
              <a:gd name="connsiteX2" fmla="*/ 466484 w 494985"/>
              <a:gd name="connsiteY2" fmla="*/ 0 h 1113832"/>
              <a:gd name="connsiteX3" fmla="*/ 494985 w 494985"/>
              <a:gd name="connsiteY3" fmla="*/ 28501 h 1113832"/>
              <a:gd name="connsiteX4" fmla="*/ 494985 w 494985"/>
              <a:gd name="connsiteY4" fmla="*/ 1006985 h 1113832"/>
              <a:gd name="connsiteX5" fmla="*/ 466484 w 494985"/>
              <a:gd name="connsiteY5" fmla="*/ 1035486 h 1113832"/>
              <a:gd name="connsiteX6" fmla="*/ 340962 w 494985"/>
              <a:gd name="connsiteY6" fmla="*/ 1036230 h 1113832"/>
              <a:gd name="connsiteX7" fmla="*/ 293772 w 494985"/>
              <a:gd name="connsiteY7" fmla="*/ 1113832 h 1113832"/>
              <a:gd name="connsiteX8" fmla="*/ 200469 w 494985"/>
              <a:gd name="connsiteY8" fmla="*/ 1108699 h 1113832"/>
              <a:gd name="connsiteX9" fmla="*/ 158041 w 494985"/>
              <a:gd name="connsiteY9" fmla="*/ 1035229 h 1113832"/>
              <a:gd name="connsiteX10" fmla="*/ 28501 w 494985"/>
              <a:gd name="connsiteY10" fmla="*/ 1035486 h 1113832"/>
              <a:gd name="connsiteX11" fmla="*/ 0 w 494985"/>
              <a:gd name="connsiteY11" fmla="*/ 1006985 h 1113832"/>
              <a:gd name="connsiteX12" fmla="*/ 0 w 494985"/>
              <a:gd name="connsiteY12" fmla="*/ 28501 h 1113832"/>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200469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298535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 name="connsiteX0" fmla="*/ 0 w 494985"/>
              <a:gd name="connsiteY0" fmla="*/ 28501 h 1108699"/>
              <a:gd name="connsiteX1" fmla="*/ 28501 w 494985"/>
              <a:gd name="connsiteY1" fmla="*/ 0 h 1108699"/>
              <a:gd name="connsiteX2" fmla="*/ 466484 w 494985"/>
              <a:gd name="connsiteY2" fmla="*/ 0 h 1108699"/>
              <a:gd name="connsiteX3" fmla="*/ 494985 w 494985"/>
              <a:gd name="connsiteY3" fmla="*/ 28501 h 1108699"/>
              <a:gd name="connsiteX4" fmla="*/ 494985 w 494985"/>
              <a:gd name="connsiteY4" fmla="*/ 1006985 h 1108699"/>
              <a:gd name="connsiteX5" fmla="*/ 466484 w 494985"/>
              <a:gd name="connsiteY5" fmla="*/ 1035486 h 1108699"/>
              <a:gd name="connsiteX6" fmla="*/ 340962 w 494985"/>
              <a:gd name="connsiteY6" fmla="*/ 1036230 h 1108699"/>
              <a:gd name="connsiteX7" fmla="*/ 305679 w 494985"/>
              <a:gd name="connsiteY7" fmla="*/ 1108591 h 1108699"/>
              <a:gd name="connsiteX8" fmla="*/ 186182 w 494985"/>
              <a:gd name="connsiteY8" fmla="*/ 1108699 h 1108699"/>
              <a:gd name="connsiteX9" fmla="*/ 158041 w 494985"/>
              <a:gd name="connsiteY9" fmla="*/ 1035229 h 1108699"/>
              <a:gd name="connsiteX10" fmla="*/ 28501 w 494985"/>
              <a:gd name="connsiteY10" fmla="*/ 1035486 h 1108699"/>
              <a:gd name="connsiteX11" fmla="*/ 0 w 494985"/>
              <a:gd name="connsiteY11" fmla="*/ 1006985 h 1108699"/>
              <a:gd name="connsiteX12" fmla="*/ 0 w 494985"/>
              <a:gd name="connsiteY12" fmla="*/ 28501 h 1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4985" h="1108699">
                <a:moveTo>
                  <a:pt x="0" y="28501"/>
                </a:moveTo>
                <a:cubicBezTo>
                  <a:pt x="0" y="12760"/>
                  <a:pt x="12760" y="0"/>
                  <a:pt x="28501" y="0"/>
                </a:cubicBezTo>
                <a:lnTo>
                  <a:pt x="466484" y="0"/>
                </a:lnTo>
                <a:cubicBezTo>
                  <a:pt x="482225" y="0"/>
                  <a:pt x="494985" y="12760"/>
                  <a:pt x="494985" y="28501"/>
                </a:cubicBezTo>
                <a:lnTo>
                  <a:pt x="494985" y="1006985"/>
                </a:lnTo>
                <a:cubicBezTo>
                  <a:pt x="494985" y="1022726"/>
                  <a:pt x="482225" y="1035486"/>
                  <a:pt x="466484" y="1035486"/>
                </a:cubicBezTo>
                <a:lnTo>
                  <a:pt x="340962" y="1036230"/>
                </a:lnTo>
                <a:lnTo>
                  <a:pt x="305679" y="1108591"/>
                </a:lnTo>
                <a:lnTo>
                  <a:pt x="186182" y="1108699"/>
                </a:lnTo>
                <a:lnTo>
                  <a:pt x="158041" y="1035229"/>
                </a:lnTo>
                <a:lnTo>
                  <a:pt x="28501" y="1035486"/>
                </a:lnTo>
                <a:cubicBezTo>
                  <a:pt x="12760" y="1035486"/>
                  <a:pt x="0" y="1022726"/>
                  <a:pt x="0" y="1006985"/>
                </a:cubicBezTo>
                <a:lnTo>
                  <a:pt x="0" y="28501"/>
                </a:lnTo>
                <a:close/>
              </a:path>
            </a:pathLst>
          </a:custGeom>
          <a:solidFill>
            <a:schemeClr val="bg2"/>
          </a:solidFill>
          <a:ln w="3175" cmpd="sng">
            <a:solidFill>
              <a:srgbClr val="8E8E8E"/>
            </a:solidFill>
          </a:ln>
          <a:effectLst/>
        </p:spPr>
        <p:style>
          <a:lnRef idx="1">
            <a:schemeClr val="accent1"/>
          </a:lnRef>
          <a:fillRef idx="3">
            <a:schemeClr val="accent1"/>
          </a:fillRef>
          <a:effectRef idx="2">
            <a:schemeClr val="accent1"/>
          </a:effectRef>
          <a:fontRef idx="minor">
            <a:schemeClr val="lt1"/>
          </a:fontRef>
        </p:style>
        <p:txBody>
          <a:bodyPr vert="vert270" lIns="91440" tIns="91440" rIns="182880" bIns="137160" rtlCol="0" anchor="ctr"/>
          <a:lstStyle/>
          <a:p>
            <a:r>
              <a:rPr lang="en-US" sz="900" kern="0" dirty="0" smtClean="0">
                <a:solidFill>
                  <a:srgbClr val="1E1E1E">
                    <a:lumMod val="75000"/>
                    <a:lumOff val="25000"/>
                  </a:srgbClr>
                </a:solidFill>
                <a:latin typeface="Arial"/>
                <a:cs typeface="Arial"/>
              </a:rPr>
              <a:t>Apache Storm</a:t>
            </a:r>
          </a:p>
          <a:p>
            <a:endParaRPr lang="en-US" sz="900" kern="0" dirty="0">
              <a:solidFill>
                <a:srgbClr val="1E1E1E">
                  <a:lumMod val="75000"/>
                  <a:lumOff val="25000"/>
                </a:srgbClr>
              </a:solidFill>
              <a:latin typeface="Arial"/>
              <a:cs typeface="Arial"/>
            </a:endParaRPr>
          </a:p>
        </p:txBody>
      </p:sp>
      <p:sp>
        <p:nvSpPr>
          <p:cNvPr id="201" name="Text Placeholder 1"/>
          <p:cNvSpPr txBox="1">
            <a:spLocks/>
          </p:cNvSpPr>
          <p:nvPr/>
        </p:nvSpPr>
        <p:spPr>
          <a:xfrm>
            <a:off x="8731432" y="1394464"/>
            <a:ext cx="2915287" cy="2548548"/>
          </a:xfrm>
          <a:prstGeom prst="rect">
            <a:avLst/>
          </a:prstGeom>
        </p:spPr>
        <p:txBody>
          <a:bodyPr vert="horz"/>
          <a:lstStyle>
            <a:lvl1pPr marL="0" indent="0" algn="l" defTabSz="457200" rtl="0" eaLnBrk="1" fontAlgn="base" hangingPunct="1">
              <a:spcBef>
                <a:spcPts val="1376"/>
              </a:spcBef>
              <a:spcAft>
                <a:spcPct val="0"/>
              </a:spcAft>
              <a:buClr>
                <a:srgbClr val="69BE28"/>
              </a:buClr>
              <a:buFont typeface="Wingdings" charset="2"/>
              <a:buNone/>
              <a:defRPr sz="2400" b="1" i="0" kern="1200" baseline="0">
                <a:solidFill>
                  <a:schemeClr val="tx1"/>
                </a:solidFill>
                <a:latin typeface="Arial"/>
                <a:ea typeface="ヒラギノ角ゴ Pro W3" charset="-128"/>
                <a:cs typeface="Arial"/>
              </a:defRPr>
            </a:lvl1pPr>
            <a:lvl2pPr marL="0" indent="0" algn="l" defTabSz="58738" rtl="0" eaLnBrk="1" fontAlgn="base" hangingPunct="1">
              <a:spcBef>
                <a:spcPts val="776"/>
              </a:spcBef>
              <a:spcAft>
                <a:spcPct val="0"/>
              </a:spcAft>
              <a:buFont typeface="Lucida Grande"/>
              <a:buNone/>
              <a:tabLst/>
              <a:defRPr sz="2000" kern="1200">
                <a:solidFill>
                  <a:srgbClr val="1E1E1E"/>
                </a:solidFill>
                <a:latin typeface="+mn-lt"/>
                <a:ea typeface="ヒラギノ角ゴ Pro W3" charset="-128"/>
                <a:cs typeface="ヒラギノ角ゴ Pro W3" charset="-128"/>
              </a:defRPr>
            </a:lvl2pPr>
            <a:lvl3pPr marL="166688" indent="-166688" algn="l" defTabSz="282575" rtl="0" eaLnBrk="1" fontAlgn="base" hangingPunct="1">
              <a:spcBef>
                <a:spcPts val="776"/>
              </a:spcBef>
              <a:spcAft>
                <a:spcPts val="0"/>
              </a:spcAft>
              <a:buClr>
                <a:schemeClr val="accent1"/>
              </a:buClr>
              <a:buFont typeface="Arial"/>
              <a:buChar char="•"/>
              <a:tabLst/>
              <a:defRPr sz="1800" kern="1200">
                <a:solidFill>
                  <a:srgbClr val="1E1E1E"/>
                </a:solidFill>
                <a:latin typeface="+mn-lt"/>
                <a:ea typeface="ヒラギノ角ゴ Pro W3" charset="-128"/>
                <a:cs typeface="ヒラギノ角ゴ Pro W3" charset="-128"/>
              </a:defRPr>
            </a:lvl3pPr>
            <a:lvl4pPr marL="396875" indent="-171450" algn="l" defTabSz="282575" rtl="0" eaLnBrk="1" fontAlgn="base" hangingPunct="1">
              <a:spcBef>
                <a:spcPts val="776"/>
              </a:spcBef>
              <a:spcAft>
                <a:spcPts val="0"/>
              </a:spcAft>
              <a:buFont typeface="Arial" charset="0"/>
              <a:buChar char="–"/>
              <a:defRPr sz="1600" kern="1200">
                <a:solidFill>
                  <a:srgbClr val="1E1E1E"/>
                </a:solidFill>
                <a:latin typeface="+mn-lt"/>
                <a:ea typeface="ヒラギノ角ゴ Pro W3" charset="-128"/>
                <a:cs typeface="ヒラギノ角ゴ Pro W3" charset="-128"/>
              </a:defRPr>
            </a:lvl4pPr>
            <a:lvl5pPr marL="627063" indent="-176213" algn="l" defTabSz="282575" rtl="0" eaLnBrk="1" fontAlgn="base" hangingPunct="1">
              <a:spcBef>
                <a:spcPts val="776"/>
              </a:spcBef>
              <a:spcAft>
                <a:spcPts val="0"/>
              </a:spcAft>
              <a:buFont typeface="Lucida Grande"/>
              <a:buChar char="-"/>
              <a:defRPr sz="1400" kern="1200">
                <a:solidFill>
                  <a:srgbClr val="1E1E1E"/>
                </a:solidFill>
                <a:latin typeface="+mn-lt"/>
                <a:ea typeface="ヒラギノ角ゴ Pro W3" charset="-128"/>
                <a:cs typeface="ヒラギノ角ゴ Pro W3" charset="-128"/>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800" dirty="0" smtClean="0">
                <a:solidFill>
                  <a:schemeClr val="bg1"/>
                </a:solidFill>
              </a:rPr>
              <a:t>TWO </a:t>
            </a:r>
            <a:r>
              <a:rPr lang="en-US" sz="1600" dirty="0" smtClean="0">
                <a:solidFill>
                  <a:schemeClr val="bg1"/>
                </a:solidFill>
              </a:rPr>
              <a:t>Requirements</a:t>
            </a:r>
          </a:p>
          <a:p>
            <a:pPr marL="342900" indent="-342900">
              <a:buFont typeface="+mj-lt"/>
              <a:buAutoNum type="arabicPeriod"/>
            </a:pPr>
            <a:r>
              <a:rPr lang="en-US" sz="1600" b="0" dirty="0" smtClean="0">
                <a:solidFill>
                  <a:schemeClr val="accent1"/>
                </a:solidFill>
              </a:rPr>
              <a:t>Hadoop must snap in to the existing frameworks and be a </a:t>
            </a:r>
            <a:r>
              <a:rPr lang="en-US" sz="1600" i="1" dirty="0" smtClean="0">
                <a:solidFill>
                  <a:schemeClr val="bg1"/>
                </a:solidFill>
              </a:rPr>
              <a:t>good citizen</a:t>
            </a:r>
          </a:p>
          <a:p>
            <a:pPr marL="342900" indent="-342900">
              <a:buFont typeface="+mj-lt"/>
              <a:buAutoNum type="arabicPeriod"/>
            </a:pPr>
            <a:r>
              <a:rPr lang="en-US" sz="1600" b="0" dirty="0" smtClean="0">
                <a:solidFill>
                  <a:schemeClr val="accent1"/>
                </a:solidFill>
              </a:rPr>
              <a:t>Hadoop must also provide governance within its own stack of technologies</a:t>
            </a:r>
            <a:endParaRPr lang="en-US" sz="1600" b="0" dirty="0">
              <a:solidFill>
                <a:schemeClr val="accent1"/>
              </a:solidFill>
            </a:endParaRPr>
          </a:p>
        </p:txBody>
      </p:sp>
      <p:sp>
        <p:nvSpPr>
          <p:cNvPr id="203" name="Text Placeholder 1"/>
          <p:cNvSpPr txBox="1">
            <a:spLocks/>
          </p:cNvSpPr>
          <p:nvPr/>
        </p:nvSpPr>
        <p:spPr>
          <a:xfrm>
            <a:off x="5139020" y="4554650"/>
            <a:ext cx="6146896" cy="2105807"/>
          </a:xfrm>
          <a:prstGeom prst="rect">
            <a:avLst/>
          </a:prstGeom>
        </p:spPr>
        <p:txBody>
          <a:bodyPr vert="horz"/>
          <a:lstStyle>
            <a:lvl1pPr marL="0" indent="0" algn="l" defTabSz="457200" rtl="0" eaLnBrk="1" fontAlgn="base" hangingPunct="1">
              <a:spcBef>
                <a:spcPts val="1376"/>
              </a:spcBef>
              <a:spcAft>
                <a:spcPct val="0"/>
              </a:spcAft>
              <a:buClr>
                <a:srgbClr val="69BE28"/>
              </a:buClr>
              <a:buFont typeface="Wingdings" charset="2"/>
              <a:buNone/>
              <a:defRPr sz="2400" b="1" i="0" kern="1200" baseline="0">
                <a:solidFill>
                  <a:schemeClr val="tx1"/>
                </a:solidFill>
                <a:latin typeface="Arial"/>
                <a:ea typeface="ヒラギノ角ゴ Pro W3" charset="-128"/>
                <a:cs typeface="Arial"/>
              </a:defRPr>
            </a:lvl1pPr>
            <a:lvl2pPr marL="0" indent="0" algn="l" defTabSz="58738" rtl="0" eaLnBrk="1" fontAlgn="base" hangingPunct="1">
              <a:spcBef>
                <a:spcPts val="776"/>
              </a:spcBef>
              <a:spcAft>
                <a:spcPct val="0"/>
              </a:spcAft>
              <a:buFont typeface="Lucida Grande"/>
              <a:buNone/>
              <a:tabLst/>
              <a:defRPr sz="2000" kern="1200">
                <a:solidFill>
                  <a:srgbClr val="1E1E1E"/>
                </a:solidFill>
                <a:latin typeface="+mn-lt"/>
                <a:ea typeface="ヒラギノ角ゴ Pro W3" charset="-128"/>
                <a:cs typeface="ヒラギノ角ゴ Pro W3" charset="-128"/>
              </a:defRPr>
            </a:lvl2pPr>
            <a:lvl3pPr marL="166688" indent="-166688" algn="l" defTabSz="282575" rtl="0" eaLnBrk="1" fontAlgn="base" hangingPunct="1">
              <a:spcBef>
                <a:spcPts val="776"/>
              </a:spcBef>
              <a:spcAft>
                <a:spcPts val="0"/>
              </a:spcAft>
              <a:buClr>
                <a:schemeClr val="accent1"/>
              </a:buClr>
              <a:buFont typeface="Arial"/>
              <a:buChar char="•"/>
              <a:tabLst/>
              <a:defRPr sz="1800" kern="1200">
                <a:solidFill>
                  <a:srgbClr val="1E1E1E"/>
                </a:solidFill>
                <a:latin typeface="+mn-lt"/>
                <a:ea typeface="ヒラギノ角ゴ Pro W3" charset="-128"/>
                <a:cs typeface="ヒラギノ角ゴ Pro W3" charset="-128"/>
              </a:defRPr>
            </a:lvl3pPr>
            <a:lvl4pPr marL="396875" indent="-171450" algn="l" defTabSz="282575" rtl="0" eaLnBrk="1" fontAlgn="base" hangingPunct="1">
              <a:spcBef>
                <a:spcPts val="776"/>
              </a:spcBef>
              <a:spcAft>
                <a:spcPts val="0"/>
              </a:spcAft>
              <a:buFont typeface="Arial" charset="0"/>
              <a:buChar char="–"/>
              <a:defRPr sz="1600" kern="1200">
                <a:solidFill>
                  <a:srgbClr val="1E1E1E"/>
                </a:solidFill>
                <a:latin typeface="+mn-lt"/>
                <a:ea typeface="ヒラギノ角ゴ Pro W3" charset="-128"/>
                <a:cs typeface="ヒラギノ角ゴ Pro W3" charset="-128"/>
              </a:defRPr>
            </a:lvl4pPr>
            <a:lvl5pPr marL="627063" indent="-176213" algn="l" defTabSz="282575" rtl="0" eaLnBrk="1" fontAlgn="base" hangingPunct="1">
              <a:spcBef>
                <a:spcPts val="776"/>
              </a:spcBef>
              <a:spcAft>
                <a:spcPts val="0"/>
              </a:spcAft>
              <a:buFont typeface="Lucida Grande"/>
              <a:buChar char="-"/>
              <a:defRPr sz="1400" kern="1200">
                <a:solidFill>
                  <a:srgbClr val="1E1E1E"/>
                </a:solidFill>
                <a:latin typeface="+mn-lt"/>
                <a:ea typeface="ヒラギノ角ゴ Pro W3" charset="-128"/>
                <a:cs typeface="ヒラギノ角ゴ Pro W3" charset="-128"/>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000" dirty="0" smtClean="0">
                <a:solidFill>
                  <a:schemeClr val="bg1"/>
                </a:solidFill>
              </a:rPr>
              <a:t>A group of companies dedicated to meeting these requirements in the open</a:t>
            </a:r>
            <a:endParaRPr lang="en-US" sz="1800" dirty="0">
              <a:solidFill>
                <a:schemeClr val="accent1"/>
              </a:solidFill>
            </a:endParaRPr>
          </a:p>
        </p:txBody>
      </p:sp>
      <p:pic>
        <p:nvPicPr>
          <p:cNvPr id="4" name="Picture 3"/>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7987417" y="5412675"/>
            <a:ext cx="1149663" cy="383221"/>
          </a:xfrm>
          <a:prstGeom prst="rect">
            <a:avLst/>
          </a:prstGeom>
        </p:spPr>
      </p:pic>
      <p:sp>
        <p:nvSpPr>
          <p:cNvPr id="6" name="Rectangle 5"/>
          <p:cNvSpPr/>
          <p:nvPr/>
        </p:nvSpPr>
        <p:spPr>
          <a:xfrm>
            <a:off x="10080834" y="5982146"/>
            <a:ext cx="1498550" cy="678313"/>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tIns="91440" bIns="91440" rtlCol="0" anchor="t" anchorCtr="0"/>
          <a:lstStyle/>
          <a:p>
            <a:pPr algn="l"/>
            <a:endParaRPr lang="en-US" dirty="0" smtClean="0">
              <a:solidFill>
                <a:schemeClr val="bg2"/>
              </a:solidFill>
            </a:endParaRPr>
          </a:p>
        </p:txBody>
      </p:sp>
      <p:pic>
        <p:nvPicPr>
          <p:cNvPr id="206" name="Picture 205" descr="Hor_RGBLogo.png"/>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9346387" y="5577764"/>
            <a:ext cx="1104860" cy="417611"/>
          </a:xfrm>
          <a:prstGeom prst="rect">
            <a:avLst/>
          </a:prstGeom>
        </p:spPr>
      </p:pic>
      <p:pic>
        <p:nvPicPr>
          <p:cNvPr id="7" name="Picture 6"/>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6617359" y="5466958"/>
            <a:ext cx="1152371" cy="260697"/>
          </a:xfrm>
          <a:prstGeom prst="rect">
            <a:avLst/>
          </a:prstGeom>
        </p:spPr>
      </p:pic>
      <p:pic>
        <p:nvPicPr>
          <p:cNvPr id="8" name="Picture 7"/>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5445899" y="5331867"/>
            <a:ext cx="954270" cy="478798"/>
          </a:xfrm>
          <a:prstGeom prst="rect">
            <a:avLst/>
          </a:prstGeom>
        </p:spPr>
      </p:pic>
      <p:pic>
        <p:nvPicPr>
          <p:cNvPr id="9" name="Picture 8"/>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8302540" y="5955686"/>
            <a:ext cx="706701" cy="305600"/>
          </a:xfrm>
          <a:prstGeom prst="rect">
            <a:avLst/>
          </a:prstGeom>
        </p:spPr>
      </p:pic>
      <p:cxnSp>
        <p:nvCxnSpPr>
          <p:cNvPr id="210" name="Straight Connector 209"/>
          <p:cNvCxnSpPr/>
          <p:nvPr/>
        </p:nvCxnSpPr>
        <p:spPr>
          <a:xfrm>
            <a:off x="5207777" y="4514120"/>
            <a:ext cx="6253425" cy="0"/>
          </a:xfrm>
          <a:prstGeom prst="line">
            <a:avLst/>
          </a:prstGeom>
          <a:ln w="3175" cmpd="sng">
            <a:solidFill>
              <a:schemeClr val="accent1"/>
            </a:solidFill>
          </a:ln>
          <a:effectLst/>
        </p:spPr>
        <p:style>
          <a:lnRef idx="2">
            <a:schemeClr val="accent1"/>
          </a:lnRef>
          <a:fillRef idx="0">
            <a:schemeClr val="accent1"/>
          </a:fillRef>
          <a:effectRef idx="1">
            <a:schemeClr val="accent1"/>
          </a:effectRef>
          <a:fontRef idx="minor">
            <a:schemeClr val="tx1"/>
          </a:fontRef>
        </p:style>
      </p:cxnSp>
      <p:pic>
        <p:nvPicPr>
          <p:cNvPr id="3" name="Picture 2"/>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6689843" y="5963558"/>
            <a:ext cx="1446917" cy="355942"/>
          </a:xfrm>
          <a:prstGeom prst="rect">
            <a:avLst/>
          </a:prstGeom>
        </p:spPr>
      </p:pic>
      <p:pic>
        <p:nvPicPr>
          <p:cNvPr id="10" name="Picture 9"/>
          <p:cNvPicPr>
            <a:picLocks noChangeAspect="1"/>
          </p:cNvPicPr>
          <p:nvPr/>
        </p:nvPicPr>
        <p:blipFill>
          <a:blip r:embed="rId10"/>
          <a:stretch>
            <a:fillRect/>
          </a:stretch>
        </p:blipFill>
        <p:spPr>
          <a:xfrm>
            <a:off x="4416947" y="5595001"/>
            <a:ext cx="911725" cy="911725"/>
          </a:xfrm>
          <a:prstGeom prst="rect">
            <a:avLst/>
          </a:prstGeom>
        </p:spPr>
      </p:pic>
      <p:sp>
        <p:nvSpPr>
          <p:cNvPr id="11" name="TextBox 10"/>
          <p:cNvSpPr txBox="1"/>
          <p:nvPr/>
        </p:nvSpPr>
        <p:spPr>
          <a:xfrm>
            <a:off x="5552921" y="5778118"/>
            <a:ext cx="927964" cy="731286"/>
          </a:xfrm>
          <a:prstGeom prst="rect">
            <a:avLst/>
          </a:prstGeom>
        </p:spPr>
        <p:txBody>
          <a:bodyPr vert="horz" wrap="square" lIns="91440" tIns="91440" rIns="91440" bIns="91440" rtlCol="0">
            <a:noAutofit/>
          </a:bodyPr>
          <a:lstStyle/>
          <a:p>
            <a:r>
              <a:rPr lang="en-US" b="1" i="1" dirty="0" smtClean="0">
                <a:solidFill>
                  <a:schemeClr val="tx1">
                    <a:lumMod val="50000"/>
                    <a:lumOff val="50000"/>
                  </a:schemeClr>
                </a:solidFill>
              </a:rPr>
              <a:t>Major Bank</a:t>
            </a:r>
            <a:endParaRPr lang="en-US" b="1" i="1" dirty="0">
              <a:solidFill>
                <a:schemeClr val="tx1">
                  <a:lumMod val="50000"/>
                  <a:lumOff val="50000"/>
                </a:schemeClr>
              </a:solidFill>
            </a:endParaRPr>
          </a:p>
        </p:txBody>
      </p:sp>
    </p:spTree>
    <p:extLst>
      <p:ext uri="{BB962C8B-B14F-4D97-AF65-F5344CB8AC3E}">
        <p14:creationId xmlns:p14="http://schemas.microsoft.com/office/powerpoint/2010/main" val="29759851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HortonworksCorpDeckSpring2014(1)">
  <a:themeElements>
    <a:clrScheme name="Custom 1">
      <a:dk1>
        <a:sysClr val="windowText" lastClr="000000"/>
      </a:dk1>
      <a:lt1>
        <a:srgbClr val="1E1E1E"/>
      </a:lt1>
      <a:dk2>
        <a:srgbClr val="FFFFFF"/>
      </a:dk2>
      <a:lt2>
        <a:srgbClr val="FFFFFF"/>
      </a:lt2>
      <a:accent1>
        <a:srgbClr val="69BE28"/>
      </a:accent1>
      <a:accent2>
        <a:srgbClr val="3DB5E6"/>
      </a:accent2>
      <a:accent3>
        <a:srgbClr val="44697D"/>
      </a:accent3>
      <a:accent4>
        <a:srgbClr val="818A8F"/>
      </a:accent4>
      <a:accent5>
        <a:srgbClr val="E17000"/>
      </a:accent5>
      <a:accent6>
        <a:srgbClr val="F6A800"/>
      </a:accent6>
      <a:hlink>
        <a:srgbClr val="2A52FF"/>
      </a:hlink>
      <a:folHlink>
        <a:srgbClr val="FFFFF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tIns="91440" bIns="91440" rtlCol="0" anchor="t" anchorCtr="0"/>
      <a:lstStyle>
        <a:defPPr algn="l">
          <a:defRPr dirty="0" smtClean="0">
            <a:solidFill>
              <a:schemeClr val="bg2"/>
            </a:solidFill>
          </a:defRPr>
        </a:defPPr>
      </a:lstStyle>
      <a:style>
        <a:lnRef idx="1">
          <a:schemeClr val="accent1"/>
        </a:lnRef>
        <a:fillRef idx="3">
          <a:schemeClr val="accent1"/>
        </a:fillRef>
        <a:effectRef idx="2">
          <a:schemeClr val="accent1"/>
        </a:effectRef>
        <a:fontRef idx="minor">
          <a:schemeClr val="lt1"/>
        </a:fontRef>
      </a:style>
    </a:spDef>
    <a:lnDef>
      <a:spPr>
        <a:ln w="12700">
          <a:solidFill>
            <a:schemeClr val="accent4"/>
          </a:solidFill>
        </a:ln>
        <a:effectLst/>
      </a:spPr>
      <a:bodyPr/>
      <a:lstStyle/>
      <a:style>
        <a:lnRef idx="2">
          <a:schemeClr val="accent1"/>
        </a:lnRef>
        <a:fillRef idx="0">
          <a:schemeClr val="accent1"/>
        </a:fillRef>
        <a:effectRef idx="1">
          <a:schemeClr val="accent1"/>
        </a:effectRef>
        <a:fontRef idx="minor">
          <a:schemeClr val="tx1"/>
        </a:fontRef>
      </a:style>
    </a:lnDef>
    <a:txDef>
      <a:spPr/>
      <a:bodyPr vert="horz" wrap="square" lIns="91440" tIns="91440" rIns="91440" bIns="91440" rtlCol="0">
        <a:noAutofit/>
      </a:bodyPr>
      <a:lstStyle>
        <a:defPPr>
          <a:defRPr dirty="0"/>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HortonworksCorpDeckSpring2014(1)</Template>
  <TotalTime>77148</TotalTime>
  <Words>3374</Words>
  <Application>Microsoft Macintosh PowerPoint</Application>
  <PresentationFormat>Custom</PresentationFormat>
  <Paragraphs>955</Paragraphs>
  <Slides>53</Slides>
  <Notes>29</Notes>
  <HiddenSlides>6</HiddenSlides>
  <MMClips>0</MMClips>
  <ScaleCrop>false</ScaleCrop>
  <HeadingPairs>
    <vt:vector size="4" baseType="variant">
      <vt:variant>
        <vt:lpstr>Theme</vt:lpstr>
      </vt:variant>
      <vt:variant>
        <vt:i4>1</vt:i4>
      </vt:variant>
      <vt:variant>
        <vt:lpstr>Slide Titles</vt:lpstr>
      </vt:variant>
      <vt:variant>
        <vt:i4>53</vt:i4>
      </vt:variant>
    </vt:vector>
  </HeadingPairs>
  <TitlesOfParts>
    <vt:vector size="54" baseType="lpstr">
      <vt:lpstr>HortonworksCorpDeckSpring2014(1)</vt:lpstr>
      <vt:lpstr>Apache Atlas: Data Governance Part 2</vt:lpstr>
      <vt:lpstr>Disclaimer</vt:lpstr>
      <vt:lpstr> </vt:lpstr>
      <vt:lpstr>PowerPoint Presentation</vt:lpstr>
      <vt:lpstr>What is Data Governance ?</vt:lpstr>
      <vt:lpstr>What is Data Governance ?</vt:lpstr>
      <vt:lpstr>What is Data Governance ?</vt:lpstr>
      <vt:lpstr>Enterprise Data Governance Goals</vt:lpstr>
      <vt:lpstr>DGI becomes Apache Atlas</vt:lpstr>
      <vt:lpstr>Core Capabilities of HDP 2.3</vt:lpstr>
      <vt:lpstr>Core Capabilities of HDP 2.3</vt:lpstr>
      <vt:lpstr>Apache Atlas Overview</vt:lpstr>
      <vt:lpstr>What is Apache Atlas ?</vt:lpstr>
      <vt:lpstr>What is Apache Atlas ?</vt:lpstr>
      <vt:lpstr>Apache Atlas Vision 2015 </vt:lpstr>
      <vt:lpstr>Overlap with Falcon ?</vt:lpstr>
      <vt:lpstr>Apache Atlas Overview</vt:lpstr>
      <vt:lpstr>Apache Atlas Overview</vt:lpstr>
      <vt:lpstr>Apache Atlas Overview</vt:lpstr>
      <vt:lpstr>Business Taxonomy Example : Trucking Tags</vt:lpstr>
      <vt:lpstr>Traits (Tag) to Entity Mapping</vt:lpstr>
      <vt:lpstr>What is available now versus later ?</vt:lpstr>
      <vt:lpstr>Key Concepts</vt:lpstr>
      <vt:lpstr>Apache Atlas Screens</vt:lpstr>
      <vt:lpstr>PowerPoint Presentation</vt:lpstr>
      <vt:lpstr>PowerPoint Presentation</vt:lpstr>
      <vt:lpstr>PowerPoint Presentation</vt:lpstr>
      <vt:lpstr>PowerPoint Presentation</vt:lpstr>
      <vt:lpstr>PowerPoint Presentation</vt:lpstr>
      <vt:lpstr>Trucking POC: Ingestion &amp; New ETL  </vt:lpstr>
      <vt:lpstr>FMCSA–2004–1960: Hours of Service (Drivers)</vt:lpstr>
      <vt:lpstr>Truck Driver Violations: Roles and Interests</vt:lpstr>
      <vt:lpstr>POC: Solution use Apache Atlas !</vt:lpstr>
      <vt:lpstr>POC:  Hours of Service (Drivers) Violation</vt:lpstr>
      <vt:lpstr>POC:  Hours of Service (Drivers) Violation </vt:lpstr>
      <vt:lpstr>POC:  Hours of Service (Drivers) Violation </vt:lpstr>
      <vt:lpstr>POC: Ingestion &amp; New ETL</vt:lpstr>
      <vt:lpstr>DEMO</vt:lpstr>
      <vt:lpstr>Architecture</vt:lpstr>
      <vt:lpstr>High Level Architecture</vt:lpstr>
      <vt:lpstr>Type System – Overview of Types</vt:lpstr>
      <vt:lpstr>Search</vt:lpstr>
      <vt:lpstr>Lineage</vt:lpstr>
      <vt:lpstr>Hive Integration</vt:lpstr>
      <vt:lpstr>Key Concepts</vt:lpstr>
      <vt:lpstr>Competitive Overview</vt:lpstr>
      <vt:lpstr>Competitive Summary</vt:lpstr>
      <vt:lpstr>FAQ’s</vt:lpstr>
      <vt:lpstr>Atlas versus Falcon:  What’s the difference? </vt:lpstr>
      <vt:lpstr>When to use  Atlas versus Falcon?</vt:lpstr>
      <vt:lpstr>FAQ’s</vt:lpstr>
      <vt:lpstr>Atlas Resources</vt:lpstr>
      <vt:lpstr>Thank you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Joint Content Development Proposal Tech Docs and Curriculum</dc:title>
  <dc:creator>Jason</dc:creator>
  <cp:lastModifiedBy>Shivaji Dutta</cp:lastModifiedBy>
  <cp:revision>935</cp:revision>
  <dcterms:created xsi:type="dcterms:W3CDTF">2014-05-27T15:23:41Z</dcterms:created>
  <dcterms:modified xsi:type="dcterms:W3CDTF">2015-08-08T01:34:03Z</dcterms:modified>
</cp:coreProperties>
</file>